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1" r:id="rId2"/>
    <p:sldId id="550" r:id="rId3"/>
    <p:sldId id="546" r:id="rId4"/>
    <p:sldId id="547" r:id="rId5"/>
    <p:sldId id="549" r:id="rId6"/>
    <p:sldId id="548" r:id="rId7"/>
    <p:sldId id="545" r:id="rId8"/>
    <p:sldId id="543" r:id="rId9"/>
    <p:sldId id="551" r:id="rId10"/>
    <p:sldId id="429" r:id="rId11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A0100"/>
    <a:srgbClr val="CDD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079" autoAdjust="0"/>
  </p:normalViewPr>
  <p:slideViewPr>
    <p:cSldViewPr>
      <p:cViewPr>
        <p:scale>
          <a:sx n="100" d="100"/>
          <a:sy n="100" d="100"/>
        </p:scale>
        <p:origin x="-288" y="-2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9112"/>
    </p:cViewPr>
  </p:sorterViewPr>
  <p:notesViewPr>
    <p:cSldViewPr>
      <p:cViewPr varScale="1">
        <p:scale>
          <a:sx n="82" d="100"/>
          <a:sy n="82" d="100"/>
        </p:scale>
        <p:origin x="-3592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98088D-2C18-4943-A93D-D05AC65DC93D}" type="datetimeFigureOut">
              <a:rPr lang="en-US"/>
              <a:pPr>
                <a:defRPr/>
              </a:pPr>
              <a:t>8/20/19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A47B5D-D0DD-7841-98C9-32E57580E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86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9AFFA6-74C1-A045-BE2F-9D1514F6A3E3}" type="datetimeFigureOut">
              <a:rPr lang="en-US"/>
              <a:pPr>
                <a:defRPr/>
              </a:pPr>
              <a:t>8/20/19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C6544E-52F0-A941-9169-603B0A7F5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875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42BD40E-C1E2-AD41-8A93-55074DDB85AA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E48B3-E2C1-8B49-973D-B34F94C1565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50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E48B3-E2C1-8B49-973D-B34F94C1565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50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E48B3-E2C1-8B49-973D-B34F94C1565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50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385E239-635E-7449-AA7F-8A7D386009A9}" type="slidenum">
              <a:rPr lang="en-US" sz="1200"/>
              <a:pPr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E48B3-E2C1-8B49-973D-B34F94C1565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50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Although content providers are driving demand and make</a:t>
            </a:r>
            <a:r>
              <a:rPr lang="en-US" baseline="0" dirty="0" smtClean="0"/>
              <a:t> half of used bandwidth, carriers still have other half… and there is substantial </a:t>
            </a:r>
            <a:r>
              <a:rPr lang="en-US" baseline="0" dirty="0" err="1" smtClean="0"/>
              <a:t>investion</a:t>
            </a:r>
            <a:r>
              <a:rPr lang="en-US" baseline="0" dirty="0" smtClean="0"/>
              <a:t> my carriers carriers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Investment</a:t>
            </a:r>
            <a:r>
              <a:rPr lang="en-US" baseline="0" dirty="0" smtClean="0"/>
              <a:t> sustained in established markets, increasing in emerging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Although content provider share is surging on many routes, only a majority on the trans-</a:t>
            </a:r>
            <a:r>
              <a:rPr lang="en-US" baseline="0" dirty="0" err="1" smtClean="0"/>
              <a:t>atlantic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E48B3-E2C1-8B49-973D-B34F94C1565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50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FD1BD22-0550-0940-91D8-10B202FFC428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emplate-title-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91424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8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9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1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440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8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4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52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3829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5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9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6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04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752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862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" y="0"/>
            <a:ext cx="914241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9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638677"/>
            <a:ext cx="16002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10"/>
          <p:cNvSpPr>
            <a:spLocks noChangeShapeType="1"/>
          </p:cNvSpPr>
          <p:nvPr userDrawn="1"/>
        </p:nvSpPr>
        <p:spPr bwMode="auto">
          <a:xfrm>
            <a:off x="685800" y="4629150"/>
            <a:ext cx="7772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Text Box 11"/>
          <p:cNvSpPr txBox="1">
            <a:spLocks noChangeArrowheads="1"/>
          </p:cNvSpPr>
          <p:nvPr userDrawn="1"/>
        </p:nvSpPr>
        <p:spPr bwMode="auto">
          <a:xfrm>
            <a:off x="2819401" y="4705350"/>
            <a:ext cx="57746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smtClean="0">
                <a:solidFill>
                  <a:schemeClr val="bg2"/>
                </a:solidFill>
                <a:latin typeface="Helvetica" charset="0"/>
              </a:rPr>
              <a:t>Carlsbad, CA | Washington, DC | Exeter, UK | Singapore | www.telegeography.com | info@telegeography.com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5" r:id="rId1"/>
    <p:sldLayoutId id="2147484645" r:id="rId2"/>
    <p:sldLayoutId id="2147484646" r:id="rId3"/>
    <p:sldLayoutId id="2147484647" r:id="rId4"/>
    <p:sldLayoutId id="2147484648" r:id="rId5"/>
    <p:sldLayoutId id="2147484649" r:id="rId6"/>
    <p:sldLayoutId id="2147484650" r:id="rId7"/>
    <p:sldLayoutId id="2147484651" r:id="rId8"/>
    <p:sldLayoutId id="2147484652" r:id="rId9"/>
    <p:sldLayoutId id="2147484653" r:id="rId10"/>
    <p:sldLayoutId id="21474846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Georgia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Georgia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Georgia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A0100"/>
          </a:solidFill>
          <a:latin typeface="Georgi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A0100"/>
          </a:solidFill>
          <a:latin typeface="Georgi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A0100"/>
          </a:solidFill>
          <a:latin typeface="Georgi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A0100"/>
          </a:solidFill>
          <a:latin typeface="Georgi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A0100"/>
          </a:solidFill>
          <a:latin typeface="Georgi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ctrTitle"/>
          </p:nvPr>
        </p:nvSpPr>
        <p:spPr>
          <a:xfrm>
            <a:off x="152400" y="1598615"/>
            <a:ext cx="8763000" cy="744537"/>
          </a:xfrm>
        </p:spPr>
        <p:txBody>
          <a:bodyPr/>
          <a:lstStyle/>
          <a:p>
            <a:r>
              <a:rPr lang="en-US" sz="3200" dirty="0" smtClean="0">
                <a:latin typeface="Georgia" charset="0"/>
                <a:ea typeface="ＭＳ Ｐゴシック" charset="0"/>
              </a:rPr>
              <a:t>Impact of Solving Our “Challenges”</a:t>
            </a:r>
            <a:endParaRPr lang="en-US" sz="3200" dirty="0">
              <a:solidFill>
                <a:schemeClr val="tx1"/>
              </a:solidFill>
              <a:latin typeface="Georgia" charset="0"/>
              <a:ea typeface="ＭＳ Ｐゴシック" charset="0"/>
            </a:endParaRPr>
          </a:p>
        </p:txBody>
      </p:sp>
      <p:sp>
        <p:nvSpPr>
          <p:cNvPr id="5123" name="Subtitle 2"/>
          <p:cNvSpPr txBox="1">
            <a:spLocks/>
          </p:cNvSpPr>
          <p:nvPr/>
        </p:nvSpPr>
        <p:spPr bwMode="auto">
          <a:xfrm>
            <a:off x="762000" y="2343150"/>
            <a:ext cx="7696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2000" dirty="0" smtClean="0">
                <a:solidFill>
                  <a:srgbClr val="800000"/>
                </a:solidFill>
                <a:latin typeface="Georgia" charset="0"/>
              </a:rPr>
              <a:t>Overview of the continental landscape past 10 years </a:t>
            </a:r>
            <a:endParaRPr lang="en-US" sz="2000" dirty="0">
              <a:solidFill>
                <a:srgbClr val="800000"/>
              </a:solidFill>
              <a:latin typeface="Georgia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ctrTitle"/>
          </p:nvPr>
        </p:nvSpPr>
        <p:spPr>
          <a:xfrm>
            <a:off x="2286000" y="1200151"/>
            <a:ext cx="4572000" cy="1103313"/>
          </a:xfrm>
        </p:spPr>
        <p:txBody>
          <a:bodyPr/>
          <a:lstStyle/>
          <a:p>
            <a:r>
              <a:rPr lang="en-US" sz="3200" dirty="0">
                <a:latin typeface="Georgia" charset="0"/>
                <a:ea typeface="ＭＳ Ｐゴシック" charset="0"/>
              </a:rPr>
              <a:t>Thank You! </a:t>
            </a:r>
          </a:p>
        </p:txBody>
      </p:sp>
      <p:sp>
        <p:nvSpPr>
          <p:cNvPr id="50178" name="Subtitle 2"/>
          <p:cNvSpPr>
            <a:spLocks noGrp="1"/>
          </p:cNvSpPr>
          <p:nvPr>
            <p:ph type="subTitle" idx="1"/>
          </p:nvPr>
        </p:nvSpPr>
        <p:spPr>
          <a:xfrm>
            <a:off x="2362200" y="2190750"/>
            <a:ext cx="4495800" cy="533400"/>
          </a:xfrm>
        </p:spPr>
        <p:txBody>
          <a:bodyPr/>
          <a:lstStyle/>
          <a:p>
            <a:r>
              <a:rPr lang="en-US" sz="2400" dirty="0">
                <a:latin typeface="Georgia" charset="0"/>
                <a:ea typeface="ＭＳ Ｐゴシック" charset="0"/>
              </a:rPr>
              <a:t>Questions?</a:t>
            </a:r>
          </a:p>
          <a:p>
            <a:r>
              <a:rPr lang="en-US" sz="2400" dirty="0" err="1">
                <a:latin typeface="Georgia" charset="0"/>
                <a:ea typeface="ＭＳ Ｐゴシック" charset="0"/>
              </a:rPr>
              <a:t>pchristian@telegeography.com</a:t>
            </a:r>
            <a:endParaRPr lang="en-US" sz="2400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66750"/>
            <a:ext cx="7772400" cy="3905250"/>
          </a:xfrm>
        </p:spPr>
        <p:txBody>
          <a:bodyPr/>
          <a:lstStyle/>
          <a:p>
            <a:r>
              <a:rPr lang="en-US" dirty="0" smtClean="0"/>
              <a:t>“Challenges” has been one of the most common words in </a:t>
            </a:r>
            <a:r>
              <a:rPr lang="en-US" dirty="0" err="1" smtClean="0"/>
              <a:t>AfPIF</a:t>
            </a:r>
            <a:r>
              <a:rPr lang="en-US" dirty="0" smtClean="0"/>
              <a:t> talks and discussions past 10 years</a:t>
            </a:r>
          </a:p>
          <a:p>
            <a:r>
              <a:rPr lang="en-US" dirty="0" smtClean="0"/>
              <a:t>Are we still talking about the same challenges as 10 years ago? </a:t>
            </a:r>
            <a:endParaRPr lang="en-US" dirty="0"/>
          </a:p>
          <a:p>
            <a:r>
              <a:rPr lang="en-US" dirty="0" smtClean="0"/>
              <a:t>Did solving those challenges introduce new challenges?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7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133350"/>
            <a:ext cx="8153400" cy="685800"/>
          </a:xfrm>
        </p:spPr>
        <p:txBody>
          <a:bodyPr/>
          <a:lstStyle/>
          <a:p>
            <a:r>
              <a:rPr lang="en-US" sz="3200" dirty="0" smtClean="0"/>
              <a:t>Growth of int’l internet </a:t>
            </a:r>
            <a:r>
              <a:rPr lang="en-US" sz="3200" dirty="0" err="1" smtClean="0"/>
              <a:t>bw</a:t>
            </a:r>
            <a:r>
              <a:rPr lang="en-US" sz="3200" dirty="0" smtClean="0"/>
              <a:t> to Africa</a:t>
            </a:r>
            <a:endParaRPr lang="en-US" sz="3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95122" y="819150"/>
            <a:ext cx="4296156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FontTx/>
              <a:buNone/>
              <a:defRPr/>
            </a:pPr>
            <a:endParaRPr lang="en-US" sz="1600" dirty="0">
              <a:latin typeface="Helvetica"/>
              <a:cs typeface="Helvetica"/>
            </a:endParaRPr>
          </a:p>
        </p:txBody>
      </p:sp>
      <p:pic>
        <p:nvPicPr>
          <p:cNvPr id="4" name="Picture 3" descr="intl bw afric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42951"/>
            <a:ext cx="7446492" cy="377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54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133350"/>
            <a:ext cx="8153400" cy="685800"/>
          </a:xfrm>
        </p:spPr>
        <p:txBody>
          <a:bodyPr/>
          <a:lstStyle/>
          <a:p>
            <a:r>
              <a:rPr lang="en-US" sz="3200" dirty="0" smtClean="0"/>
              <a:t>Int’l internet </a:t>
            </a:r>
            <a:r>
              <a:rPr lang="en-US" sz="3200" dirty="0" err="1" smtClean="0"/>
              <a:t>bw</a:t>
            </a:r>
            <a:r>
              <a:rPr lang="en-US" sz="3200" dirty="0" smtClean="0"/>
              <a:t> growth to Africa by region</a:t>
            </a:r>
            <a:endParaRPr lang="en-US" sz="3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95122" y="819150"/>
            <a:ext cx="4296156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FontTx/>
              <a:buNone/>
              <a:defRPr/>
            </a:pPr>
            <a:endParaRPr lang="en-US" sz="1600" dirty="0">
              <a:latin typeface="Helvetica"/>
              <a:cs typeface="Helvetica"/>
            </a:endParaRPr>
          </a:p>
        </p:txBody>
      </p:sp>
      <p:pic>
        <p:nvPicPr>
          <p:cNvPr id="3" name="Picture 2" descr="route capacit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819149"/>
            <a:ext cx="6019800" cy="361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685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133350"/>
            <a:ext cx="8153400" cy="685800"/>
          </a:xfrm>
        </p:spPr>
        <p:txBody>
          <a:bodyPr/>
          <a:lstStyle/>
          <a:p>
            <a:r>
              <a:rPr lang="en-US" sz="3200" dirty="0" smtClean="0"/>
              <a:t>Growth of int’l internet </a:t>
            </a:r>
            <a:r>
              <a:rPr lang="en-US" sz="3200" dirty="0" err="1" smtClean="0"/>
              <a:t>bw</a:t>
            </a:r>
            <a:r>
              <a:rPr lang="en-US" sz="3200" dirty="0" smtClean="0"/>
              <a:t> to Africa</a:t>
            </a:r>
            <a:endParaRPr lang="en-US" sz="3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95122" y="819150"/>
            <a:ext cx="4296156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FontTx/>
              <a:buNone/>
              <a:defRPr/>
            </a:pPr>
            <a:endParaRPr lang="en-US" sz="1600" dirty="0">
              <a:latin typeface="Helvetica"/>
              <a:cs typeface="Helvetica"/>
            </a:endParaRPr>
          </a:p>
        </p:txBody>
      </p:sp>
      <p:pic>
        <p:nvPicPr>
          <p:cNvPr id="3" name="Picture 2" descr="ix traff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71550"/>
            <a:ext cx="5737352" cy="337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727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" y="25400"/>
            <a:ext cx="9134475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81000" y="209550"/>
            <a:ext cx="7315200" cy="914400"/>
          </a:xfrm>
        </p:spPr>
        <p:txBody>
          <a:bodyPr/>
          <a:lstStyle/>
          <a:p>
            <a:r>
              <a:rPr lang="en-US" sz="3200" dirty="0" smtClean="0">
                <a:latin typeface="Georgia" charset="0"/>
                <a:ea typeface="ＭＳ Ｐゴシック" charset="0"/>
              </a:rPr>
              <a:t>Where networks converge</a:t>
            </a:r>
            <a:endParaRPr lang="en-US" sz="3200" dirty="0">
              <a:latin typeface="Georgia" charset="0"/>
              <a:ea typeface="ＭＳ Ｐゴシック" charset="0"/>
            </a:endParaRPr>
          </a:p>
        </p:txBody>
      </p:sp>
      <p:pic>
        <p:nvPicPr>
          <p:cNvPr id="9219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640265"/>
            <a:ext cx="16256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Line 10"/>
          <p:cNvSpPr>
            <a:spLocks noChangeShapeType="1"/>
          </p:cNvSpPr>
          <p:nvPr/>
        </p:nvSpPr>
        <p:spPr bwMode="auto">
          <a:xfrm>
            <a:off x="685800" y="4629150"/>
            <a:ext cx="7772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2819401" y="4705350"/>
            <a:ext cx="577463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dirty="0">
                <a:solidFill>
                  <a:schemeClr val="bg2"/>
                </a:solidFill>
                <a:latin typeface="Helvetica" charset="0"/>
                <a:cs typeface="+mn-cs"/>
              </a:rPr>
              <a:t>Carlsbad, CA | Washington, DC | Exeter, UK | Singapore | www.telegeography.com | info@telegeography.com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590800" y="1200150"/>
            <a:ext cx="2890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latin typeface="Helvetica" charset="0"/>
              </a:rPr>
              <a:t>Colocation Floor Space, </a:t>
            </a:r>
            <a:r>
              <a:rPr lang="en-US" sz="1600" dirty="0" smtClean="0">
                <a:latin typeface="Helvetica" charset="0"/>
              </a:rPr>
              <a:t>2019</a:t>
            </a:r>
            <a:endParaRPr lang="en-US" sz="1600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23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133350"/>
            <a:ext cx="8153400" cy="685800"/>
          </a:xfrm>
        </p:spPr>
        <p:txBody>
          <a:bodyPr/>
          <a:lstStyle/>
          <a:p>
            <a:r>
              <a:rPr lang="en-US" sz="3200" dirty="0" smtClean="0"/>
              <a:t>Surge of content provider bandwidth</a:t>
            </a:r>
            <a:endParaRPr lang="en-US" sz="3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410200" y="800100"/>
            <a:ext cx="3429000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8626" tIns="34313" rIns="68626" bIns="34313" numCol="1" anchor="t" anchorCtr="0" compatLnSpc="1">
            <a:prstTxWarp prst="textNoShape">
              <a:avLst/>
            </a:prstTxWarp>
          </a:bodyPr>
          <a:lstStyle>
            <a:lvl1pPr marL="257346" indent="-257346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557584" indent="-21445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857822" indent="-17156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200950" indent="-17156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+mn-ea"/>
              </a:defRPr>
            </a:lvl4pPr>
            <a:lvl5pPr marL="1544079" indent="-171564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5pPr>
            <a:lvl6pPr marL="1887207" indent="-171564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30336" indent="-171564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3465" indent="-171564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6593" indent="-171564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Internet backbone providers’ dominance has diminished since 2010</a:t>
            </a:r>
          </a:p>
          <a:p>
            <a:r>
              <a:rPr lang="en-US" dirty="0" smtClean="0"/>
              <a:t>Content providers (including Google, Facebook, Microsoft, Amazon) accounted for 54 percent globally in 2018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95122" y="819150"/>
            <a:ext cx="4296156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FontTx/>
              <a:buNone/>
              <a:defRPr/>
            </a:pPr>
            <a:r>
              <a:rPr lang="en-US" sz="1600" dirty="0" smtClean="0">
                <a:latin typeface="Helvetica"/>
                <a:cs typeface="Helvetica"/>
              </a:rPr>
              <a:t>Used International Bandwidth by Source</a:t>
            </a:r>
            <a:endParaRPr lang="en-US" sz="1600" dirty="0">
              <a:latin typeface="Helvetica"/>
              <a:cs typeface="Helvetica"/>
            </a:endParaRPr>
          </a:p>
        </p:txBody>
      </p:sp>
      <p:pic>
        <p:nvPicPr>
          <p:cNvPr id="3" name="Picture 2" descr="gpf cap sha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" y="1276350"/>
            <a:ext cx="4693920" cy="27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291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19050"/>
            <a:ext cx="8153400" cy="685800"/>
          </a:xfrm>
        </p:spPr>
        <p:txBody>
          <a:bodyPr/>
          <a:lstStyle/>
          <a:p>
            <a:r>
              <a:rPr lang="en-US" sz="3200" dirty="0" smtClean="0"/>
              <a:t>Content provider investment</a:t>
            </a:r>
            <a:endParaRPr lang="en-US" sz="3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486400" y="590550"/>
            <a:ext cx="335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8626" tIns="34313" rIns="68626" bIns="34313" numCol="1" anchor="t" anchorCtr="0" compatLnSpc="1">
            <a:prstTxWarp prst="textNoShape">
              <a:avLst/>
            </a:prstTxWarp>
          </a:bodyPr>
          <a:lstStyle>
            <a:lvl1pPr marL="257346" indent="-257346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557584" indent="-21445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</a:defRPr>
            </a:lvl2pPr>
            <a:lvl3pPr marL="857822" indent="-17156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200950" indent="-17156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+mn-ea"/>
              </a:defRPr>
            </a:lvl4pPr>
            <a:lvl5pPr marL="1544079" indent="-171564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5pPr>
            <a:lvl6pPr marL="1887207" indent="-171564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30336" indent="-171564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3465" indent="-171564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6593" indent="-171564" algn="l" rtl="0" fontAlgn="base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Content providers’ share surging on many routes</a:t>
            </a:r>
          </a:p>
          <a:p>
            <a:pPr lvl="1"/>
            <a:r>
              <a:rPr lang="en-US" dirty="0" smtClean="0"/>
              <a:t>But only a majority on the Atlantic</a:t>
            </a:r>
          </a:p>
          <a:p>
            <a:r>
              <a:rPr lang="en-US" dirty="0" smtClean="0"/>
              <a:t>Substantial investment by new carriers’ carriers:</a:t>
            </a:r>
          </a:p>
          <a:p>
            <a:pPr lvl="1"/>
            <a:r>
              <a:rPr lang="en-US" dirty="0" smtClean="0"/>
              <a:t>Aqua </a:t>
            </a:r>
            <a:r>
              <a:rPr lang="en-US" dirty="0" err="1" smtClean="0"/>
              <a:t>Comms</a:t>
            </a:r>
            <a:r>
              <a:rPr lang="en-US" dirty="0" smtClean="0"/>
              <a:t>, </a:t>
            </a:r>
            <a:r>
              <a:rPr lang="en-US" dirty="0" err="1" smtClean="0"/>
              <a:t>Hawaiki</a:t>
            </a:r>
            <a:r>
              <a:rPr lang="en-US" dirty="0" smtClean="0"/>
              <a:t>, RTI, </a:t>
            </a:r>
            <a:r>
              <a:rPr lang="en-US" dirty="0" err="1" smtClean="0"/>
              <a:t>Seaborn</a:t>
            </a:r>
            <a:r>
              <a:rPr lang="en-US" dirty="0" smtClean="0"/>
              <a:t> Networks, PLDC</a:t>
            </a:r>
          </a:p>
          <a:p>
            <a:r>
              <a:rPr lang="en-US" dirty="0" smtClean="0"/>
              <a:t>Additional investment on new routes is planned</a:t>
            </a:r>
          </a:p>
        </p:txBody>
      </p:sp>
      <p:pic>
        <p:nvPicPr>
          <p:cNvPr id="3" name="Picture 2" descr="content investme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82446"/>
            <a:ext cx="4309872" cy="3346704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248156" y="819150"/>
            <a:ext cx="3628644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FontTx/>
              <a:buNone/>
              <a:defRPr/>
            </a:pPr>
            <a:r>
              <a:rPr lang="en-US" sz="1600" dirty="0" smtClean="0">
                <a:latin typeface="Helvetica"/>
                <a:cs typeface="Helvetica"/>
              </a:rPr>
              <a:t>Content Provider Share of Investment in New Submarine Cables</a:t>
            </a:r>
            <a:endParaRPr lang="en-US" sz="1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894093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66750"/>
            <a:ext cx="7772400" cy="3905250"/>
          </a:xfrm>
        </p:spPr>
        <p:txBody>
          <a:bodyPr/>
          <a:lstStyle/>
          <a:p>
            <a:r>
              <a:rPr lang="en-US" dirty="0" smtClean="0"/>
              <a:t>The internet is a combination of complex relationships between various players</a:t>
            </a:r>
          </a:p>
          <a:p>
            <a:r>
              <a:rPr lang="en-US" dirty="0" smtClean="0"/>
              <a:t>Lets look at what these key players have done and what is planned in the near future</a:t>
            </a:r>
            <a:endParaRPr lang="en-US" dirty="0"/>
          </a:p>
          <a:p>
            <a:r>
              <a:rPr lang="en-US" dirty="0" smtClean="0"/>
              <a:t>What the impact might be and whether these developments will solve our challenges or give us new 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941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146347</TotalTime>
  <Words>312</Words>
  <Application>Microsoft Macintosh PowerPoint</Application>
  <PresentationFormat>On-screen Show (16:9)</PresentationFormat>
  <Paragraphs>43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Impact of Solving Our “Challenges”</vt:lpstr>
      <vt:lpstr>PowerPoint Presentation</vt:lpstr>
      <vt:lpstr>Growth of int’l internet bw to Africa</vt:lpstr>
      <vt:lpstr>Int’l internet bw growth to Africa by region</vt:lpstr>
      <vt:lpstr>Growth of int’l internet bw to Africa</vt:lpstr>
      <vt:lpstr>Where networks converge</vt:lpstr>
      <vt:lpstr>Surge of content provider bandwidth</vt:lpstr>
      <vt:lpstr>Content provider investment</vt:lpstr>
      <vt:lpstr>PowerPoint Presentation</vt:lpstr>
      <vt:lpstr>Thank You! </vt:lpstr>
    </vt:vector>
  </TitlesOfParts>
  <Manager/>
  <Company>PriMetrica,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Markus Krisetya</dc:creator>
  <cp:keywords/>
  <dc:description/>
  <cp:lastModifiedBy>Patrick Christian</cp:lastModifiedBy>
  <cp:revision>1028</cp:revision>
  <cp:lastPrinted>2016-01-13T21:01:43Z</cp:lastPrinted>
  <dcterms:created xsi:type="dcterms:W3CDTF">2011-05-02T15:30:34Z</dcterms:created>
  <dcterms:modified xsi:type="dcterms:W3CDTF">2019-08-22T06:32:04Z</dcterms:modified>
  <cp:category/>
</cp:coreProperties>
</file>