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jpeg"/>
  <Override PartName="/ppt/notesSlides/notesSlide3.xml" ContentType="application/vnd.openxmlformats-officedocument.presentationml.notesSlide+xml"/>
  <Override PartName="/ppt/media/image5.jpg" ContentType="image/jpeg"/>
  <Override PartName="/ppt/notesSlides/notesSlide4.xml" ContentType="application/vnd.openxmlformats-officedocument.presentationml.notesSlide+xml"/>
  <Override PartName="/ppt/media/image8.jpg" ContentType="image/jpeg"/>
  <Override PartName="/ppt/notesSlides/notesSlide5.xml" ContentType="application/vnd.openxmlformats-officedocument.presentationml.notesSlide+xml"/>
  <Override PartName="/ppt/media/image38.jpg" ContentType="image/jpeg"/>
  <Override PartName="/ppt/media/image39.jpg" ContentType="image/jpeg"/>
  <Override PartName="/ppt/media/image40.jpg" ContentType="image/jpeg"/>
  <Override PartName="/ppt/notesSlides/notesSlide6.xml" ContentType="application/vnd.openxmlformats-officedocument.presentationml.notesSlide+xml"/>
  <Override PartName="/ppt/media/image43.jpg" ContentType="image/jpeg"/>
  <Override PartName="/ppt/media/image44.jpg" ContentType="image/jpeg"/>
  <Override PartName="/ppt/charts/chart1.xml" ContentType="application/vnd.openxmlformats-officedocument.drawingml.chart+xml"/>
  <Override PartName="/ppt/media/image47.jpg" ContentType="image/jpeg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media/image52.jpg" ContentType="image/jpeg"/>
  <Override PartName="/ppt/notesSlides/notesSlide8.xml" ContentType="application/vnd.openxmlformats-officedocument.presentationml.notesSlide+xml"/>
  <Override PartName="/ppt/media/image54.jpg" ContentType="image/jpeg"/>
  <Override PartName="/ppt/media/image55.jpg" ContentType="image/jpeg"/>
  <Override PartName="/ppt/media/image56.jpg" ContentType="image/jpeg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media/image57.jpg" ContentType="image/jpeg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57" r:id="rId3"/>
    <p:sldId id="258" r:id="rId4"/>
    <p:sldId id="262" r:id="rId5"/>
    <p:sldId id="261" r:id="rId6"/>
    <p:sldId id="259" r:id="rId7"/>
    <p:sldId id="298" r:id="rId8"/>
    <p:sldId id="297" r:id="rId9"/>
    <p:sldId id="286" r:id="rId10"/>
    <p:sldId id="278" r:id="rId11"/>
    <p:sldId id="299" r:id="rId12"/>
    <p:sldId id="263" r:id="rId13"/>
    <p:sldId id="272" r:id="rId14"/>
    <p:sldId id="290" r:id="rId15"/>
    <p:sldId id="295" r:id="rId16"/>
    <p:sldId id="300" r:id="rId17"/>
    <p:sldId id="296" r:id="rId18"/>
    <p:sldId id="288" r:id="rId19"/>
    <p:sldId id="293" r:id="rId20"/>
    <p:sldId id="289" r:id="rId21"/>
    <p:sldId id="291" r:id="rId22"/>
    <p:sldId id="275" r:id="rId23"/>
    <p:sldId id="301" r:id="rId24"/>
    <p:sldId id="274" r:id="rId25"/>
    <p:sldId id="276" r:id="rId26"/>
    <p:sldId id="302" r:id="rId27"/>
    <p:sldId id="279" r:id="rId28"/>
    <p:sldId id="280" r:id="rId29"/>
    <p:sldId id="281" r:id="rId30"/>
    <p:sldId id="282" r:id="rId31"/>
    <p:sldId id="283" r:id="rId32"/>
    <p:sldId id="284" r:id="rId33"/>
    <p:sldId id="303" r:id="rId34"/>
    <p:sldId id="265" r:id="rId35"/>
    <p:sldId id="294" r:id="rId36"/>
    <p:sldId id="26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7" autoAdjust="0"/>
    <p:restoredTop sz="91346" autoAdjust="0"/>
  </p:normalViewPr>
  <p:slideViewPr>
    <p:cSldViewPr snapToGrid="0" snapToObjects="1">
      <p:cViewPr>
        <p:scale>
          <a:sx n="100" d="100"/>
          <a:sy n="100" d="100"/>
        </p:scale>
        <p:origin x="72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Peer Connections @ </a:t>
            </a:r>
            <a:r>
              <a:rPr lang="en-US" baseline="0" dirty="0" err="1"/>
              <a:t>AfPIF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Peering Personals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0</c:v>
                </c:pt>
                <c:pt idx="1">
                  <c:v>14</c:v>
                </c:pt>
                <c:pt idx="2">
                  <c:v>15</c:v>
                </c:pt>
                <c:pt idx="3">
                  <c:v>15</c:v>
                </c:pt>
                <c:pt idx="4">
                  <c:v>21</c:v>
                </c:pt>
                <c:pt idx="5">
                  <c:v>27</c:v>
                </c:pt>
                <c:pt idx="6">
                  <c:v>35</c:v>
                </c:pt>
                <c:pt idx="7">
                  <c:v>21</c:v>
                </c:pt>
                <c:pt idx="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A-734B-A2E2-68EA77BEAE4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Peering Bilaterals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36</c:v>
                </c:pt>
                <c:pt idx="5">
                  <c:v>79</c:v>
                </c:pt>
                <c:pt idx="6">
                  <c:v>165</c:v>
                </c:pt>
                <c:pt idx="7">
                  <c:v>170</c:v>
                </c:pt>
                <c:pt idx="8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A-734B-A2E2-68EA77BEA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725192"/>
        <c:axId val="1862765224"/>
      </c:barChart>
      <c:catAx>
        <c:axId val="1842725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765224"/>
        <c:crosses val="autoZero"/>
        <c:auto val="1"/>
        <c:lblAlgn val="ctr"/>
        <c:lblOffset val="100"/>
        <c:noMultiLvlLbl val="0"/>
      </c:catAx>
      <c:valAx>
        <c:axId val="186276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725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AFRICAN DATA CENTRE SPACE - MTDC  -  (*estimates)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1000 SQM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20</c:v>
                </c:pt>
                <c:pt idx="1">
                  <c:v>24</c:v>
                </c:pt>
                <c:pt idx="2">
                  <c:v>30</c:v>
                </c:pt>
                <c:pt idx="3">
                  <c:v>36</c:v>
                </c:pt>
                <c:pt idx="4">
                  <c:v>48</c:v>
                </c:pt>
                <c:pt idx="5">
                  <c:v>52</c:v>
                </c:pt>
                <c:pt idx="6">
                  <c:v>60</c:v>
                </c:pt>
                <c:pt idx="7">
                  <c:v>62</c:v>
                </c:pt>
                <c:pt idx="8">
                  <c:v>67</c:v>
                </c:pt>
                <c:pt idx="9">
                  <c:v>74</c:v>
                </c:pt>
                <c:pt idx="10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0A-F94B-B1FF-B1E33764ED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POWER MW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21</c:v>
                </c:pt>
                <c:pt idx="1">
                  <c:v>30</c:v>
                </c:pt>
                <c:pt idx="2">
                  <c:v>32</c:v>
                </c:pt>
                <c:pt idx="3">
                  <c:v>34</c:v>
                </c:pt>
                <c:pt idx="4">
                  <c:v>44</c:v>
                </c:pt>
                <c:pt idx="5">
                  <c:v>50</c:v>
                </c:pt>
                <c:pt idx="6">
                  <c:v>58</c:v>
                </c:pt>
                <c:pt idx="7">
                  <c:v>68</c:v>
                </c:pt>
                <c:pt idx="8">
                  <c:v>80</c:v>
                </c:pt>
                <c:pt idx="9">
                  <c:v>92</c:v>
                </c:pt>
                <c:pt idx="1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0A-F94B-B1FF-B1E33764E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2283000"/>
        <c:axId val="1862817064"/>
      </c:lineChart>
      <c:catAx>
        <c:axId val="186228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817064"/>
        <c:crosses val="autoZero"/>
        <c:auto val="1"/>
        <c:lblAlgn val="ctr"/>
        <c:lblOffset val="100"/>
        <c:noMultiLvlLbl val="0"/>
      </c:catAx>
      <c:valAx>
        <c:axId val="1862817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283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AfPIF</a:t>
            </a:r>
            <a:r>
              <a:rPr lang="en-US" dirty="0"/>
              <a:t> 9 year Attendance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Fellows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11</c:v>
                </c:pt>
                <c:pt idx="1">
                  <c:v>15</c:v>
                </c:pt>
                <c:pt idx="2">
                  <c:v>18</c:v>
                </c:pt>
                <c:pt idx="3">
                  <c:v>28</c:v>
                </c:pt>
                <c:pt idx="4">
                  <c:v>30</c:v>
                </c:pt>
                <c:pt idx="5">
                  <c:v>16</c:v>
                </c:pt>
                <c:pt idx="6">
                  <c:v>22</c:v>
                </c:pt>
                <c:pt idx="7">
                  <c:v>14</c:v>
                </c:pt>
                <c:pt idx="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10-E743-A634-934E4D05C5B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10</c:v>
                </c:pt>
                <c:pt idx="3">
                  <c:v>16</c:v>
                </c:pt>
                <c:pt idx="4">
                  <c:v>50</c:v>
                </c:pt>
                <c:pt idx="5">
                  <c:v>28</c:v>
                </c:pt>
                <c:pt idx="6">
                  <c:v>39</c:v>
                </c:pt>
                <c:pt idx="7">
                  <c:v>36</c:v>
                </c:pt>
                <c:pt idx="8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10-E743-A634-934E4D05C5B0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Total Attendees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Sheet1!$B$5:$J$5</c:f>
              <c:numCache>
                <c:formatCode>General</c:formatCode>
                <c:ptCount val="9"/>
                <c:pt idx="0">
                  <c:v>69</c:v>
                </c:pt>
                <c:pt idx="1">
                  <c:v>81</c:v>
                </c:pt>
                <c:pt idx="2">
                  <c:v>192</c:v>
                </c:pt>
                <c:pt idx="3">
                  <c:v>100</c:v>
                </c:pt>
                <c:pt idx="4">
                  <c:v>95</c:v>
                </c:pt>
                <c:pt idx="5">
                  <c:v>188</c:v>
                </c:pt>
                <c:pt idx="6">
                  <c:v>237</c:v>
                </c:pt>
                <c:pt idx="7">
                  <c:v>177</c:v>
                </c:pt>
                <c:pt idx="8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710-E743-A634-934E4D05C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21242536"/>
        <c:axId val="1821269944"/>
      </c:barChart>
      <c:catAx>
        <c:axId val="182124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269944"/>
        <c:crosses val="autoZero"/>
        <c:auto val="1"/>
        <c:lblAlgn val="ctr"/>
        <c:lblOffset val="100"/>
        <c:noMultiLvlLbl val="0"/>
      </c:catAx>
      <c:valAx>
        <c:axId val="182126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24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Sponsors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5</c:v>
                </c:pt>
                <c:pt idx="1">
                  <c:v>6</c:v>
                </c:pt>
                <c:pt idx="2">
                  <c:v>14</c:v>
                </c:pt>
                <c:pt idx="3">
                  <c:v>16</c:v>
                </c:pt>
                <c:pt idx="4">
                  <c:v>13</c:v>
                </c:pt>
                <c:pt idx="5">
                  <c:v>18</c:v>
                </c:pt>
                <c:pt idx="6">
                  <c:v>23</c:v>
                </c:pt>
                <c:pt idx="7">
                  <c:v>23</c:v>
                </c:pt>
                <c:pt idx="8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2-4E4C-8C8B-F07FFFF63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3204200"/>
        <c:axId val="1856373384"/>
      </c:barChart>
      <c:catAx>
        <c:axId val="1863204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373384"/>
        <c:crosses val="autoZero"/>
        <c:auto val="1"/>
        <c:lblAlgn val="ctr"/>
        <c:lblOffset val="100"/>
        <c:noMultiLvlLbl val="0"/>
      </c:catAx>
      <c:valAx>
        <c:axId val="1856373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20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CAEA1-D7AE-024F-A337-7B22563389C0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08457-F83E-F045-8B3D-6958552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5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1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Kenya and Nigeria IXP Study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Burkina Faso experience in 2019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84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SEACOM announced change of Peering peering policy at </a:t>
            </a:r>
            <a:r>
              <a:rPr lang="en-US" dirty="0" err="1"/>
              <a:t>AfPIF</a:t>
            </a:r>
            <a:r>
              <a:rPr lang="en-US" dirty="0"/>
              <a:t> 2015 – Open peering policy inside Africa</a:t>
            </a:r>
          </a:p>
          <a:p>
            <a:r>
              <a:rPr lang="en-US" dirty="0"/>
              <a:t>Entry of HE into Africa (South Africa) in 2016 and other markets in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91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dirty="0"/>
              <a:t>Explore further how to realize more -- First 10 years was about opening up the space, what more can be done</a:t>
            </a:r>
          </a:p>
          <a:p>
            <a:pPr fontAlgn="base"/>
            <a:r>
              <a:rPr lang="en-US" sz="1200" dirty="0"/>
              <a:t>While we’ve come far -- the progress hasn’t been even. At 10 years we need to think about how we can turn and get to those places that haven't yet gotten on the bus.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2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NEPAD </a:t>
            </a:r>
            <a:r>
              <a:rPr lang="en-US" baseline="0" dirty="0"/>
              <a:t>Efforts.</a:t>
            </a:r>
          </a:p>
          <a:p>
            <a:r>
              <a:rPr lang="en-US" baseline="0" dirty="0"/>
              <a:t>Note </a:t>
            </a:r>
            <a:r>
              <a:rPr lang="en-US" baseline="0" dirty="0" err="1"/>
              <a:t>Seacom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Things were starting to move</a:t>
            </a:r>
            <a:r>
              <a:rPr lang="mr-IN" baseline="0" dirty="0"/>
              <a:t>…</a:t>
            </a:r>
            <a:r>
              <a:rPr lang="en-US" baseline="0" dirty="0"/>
              <a:t> but they were in pieces. </a:t>
            </a:r>
          </a:p>
          <a:p>
            <a:r>
              <a:rPr lang="en-US" baseline="0" dirty="0"/>
              <a:t>A lot of discussion outside of Africa.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“Revenue apportionment”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8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SOMETHING</a:t>
            </a:r>
            <a:r>
              <a:rPr lang="en-US" sz="1200" baseline="0" dirty="0"/>
              <a:t> HERE ABOUT GROWING traffic exchanged &amp; 80/20 by 2020.</a:t>
            </a:r>
          </a:p>
          <a:p>
            <a:r>
              <a:rPr lang="en-US" sz="1200" baseline="0" dirty="0"/>
              <a:t>Exit in 10 years.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Text here on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focusing</a:t>
            </a:r>
            <a:br>
              <a:rPr lang="en-US" sz="1200" dirty="0"/>
            </a:br>
            <a:r>
              <a:rPr lang="en-US" sz="1200" dirty="0"/>
              <a:t>On different parts of </a:t>
            </a:r>
            <a:br>
              <a:rPr lang="en-US" sz="1200" dirty="0"/>
            </a:br>
            <a:r>
              <a:rPr lang="en-US" sz="1200" dirty="0"/>
              <a:t>the ecosystem </a:t>
            </a:r>
            <a:r>
              <a:rPr lang="mr-IN" sz="1200" dirty="0"/>
              <a:t>–</a:t>
            </a:r>
            <a:r>
              <a:rPr lang="en-US" sz="1200" dirty="0"/>
              <a:t> including</a:t>
            </a:r>
            <a:br>
              <a:rPr lang="en-US" sz="1200" dirty="0"/>
            </a:br>
            <a:r>
              <a:rPr lang="en-US" sz="1200" dirty="0"/>
              <a:t>policymakers and content Networks</a:t>
            </a:r>
            <a:br>
              <a:rPr lang="en-US" sz="1200" dirty="0"/>
            </a:br>
            <a:r>
              <a:rPr lang="en-US" sz="1200" dirty="0"/>
              <a:t>  (OECD/WB/ADB/UNECA)</a:t>
            </a:r>
          </a:p>
          <a:p>
            <a:endParaRPr lang="en-US" sz="1200" dirty="0"/>
          </a:p>
          <a:p>
            <a:r>
              <a:rPr lang="en-US" sz="1200" dirty="0"/>
              <a:t>Note public and private work </a:t>
            </a:r>
            <a:r>
              <a:rPr lang="en-US" sz="1200" dirty="0" err="1"/>
              <a:t>includiing</a:t>
            </a:r>
            <a:r>
              <a:rPr lang="en-US" sz="1200" dirty="0"/>
              <a:t> NEPAD</a:t>
            </a:r>
            <a:br>
              <a:rPr lang="en-US" sz="1200" dirty="0"/>
            </a:br>
            <a:r>
              <a:rPr lang="en-US" sz="1200" dirty="0"/>
              <a:t>  </a:t>
            </a:r>
            <a:br>
              <a:rPr lang="en-US" sz="1200" dirty="0"/>
            </a:br>
            <a:r>
              <a:rPr lang="en-US" sz="1200" dirty="0" err="1"/>
              <a:t>Afpif</a:t>
            </a:r>
            <a:r>
              <a:rPr lang="en-US" sz="1200" dirty="0"/>
              <a:t> part of a larger project</a:t>
            </a:r>
            <a:br>
              <a:rPr lang="en-US" sz="1200" dirty="0"/>
            </a:br>
            <a:r>
              <a:rPr lang="en-US" sz="1200" dirty="0"/>
              <a:t>on ITE including workshops</a:t>
            </a:r>
            <a:br>
              <a:rPr lang="en-US" sz="1200" dirty="0"/>
            </a:br>
            <a:r>
              <a:rPr lang="en-US" sz="1200" dirty="0"/>
              <a:t>IX development assistance</a:t>
            </a:r>
            <a:br>
              <a:rPr lang="en-US" sz="1200" dirty="0"/>
            </a:br>
            <a:r>
              <a:rPr lang="en-US" sz="1200" dirty="0"/>
              <a:t>etc.</a:t>
            </a:r>
          </a:p>
          <a:p>
            <a:endParaRPr lang="en-US" sz="1200" dirty="0"/>
          </a:p>
          <a:p>
            <a:r>
              <a:rPr lang="en-US" sz="1200" dirty="0"/>
              <a:t>Also needed to avoid problems with IX projects</a:t>
            </a:r>
            <a:br>
              <a:rPr lang="en-US" sz="1200" dirty="0"/>
            </a:br>
            <a:r>
              <a:rPr lang="en-US" sz="1200" dirty="0"/>
              <a:t>done in the early 2000’s </a:t>
            </a:r>
            <a:br>
              <a:rPr lang="en-US" sz="1200" dirty="0"/>
            </a:br>
            <a:r>
              <a:rPr lang="en-US" sz="1200" dirty="0"/>
              <a:t>that were not sustainable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Africa Networks attending EPF events today</a:t>
            </a:r>
          </a:p>
          <a:p>
            <a:endParaRPr lang="en-US" dirty="0"/>
          </a:p>
          <a:p>
            <a:pPr fontAlgn="base"/>
            <a:r>
              <a:rPr lang="en-US" sz="2400" dirty="0"/>
              <a:t>Building the community</a:t>
            </a:r>
            <a:r>
              <a:rPr lang="mr-IN" sz="2400" dirty="0"/>
              <a:t>…</a:t>
            </a:r>
            <a:r>
              <a:rPr lang="en-US" sz="2400" dirty="0"/>
              <a:t> together. </a:t>
            </a:r>
          </a:p>
          <a:p>
            <a:pPr fontAlgn="base"/>
            <a:r>
              <a:rPr lang="en-US" sz="2400" dirty="0"/>
              <a:t>Catalyzing untapped business potential</a:t>
            </a:r>
          </a:p>
          <a:p>
            <a:pPr lvl="1" fontAlgn="base"/>
            <a:r>
              <a:rPr lang="en-US" dirty="0"/>
              <a:t>Between African companies and between Africa and the rest of the world</a:t>
            </a:r>
          </a:p>
          <a:p>
            <a:pPr lvl="1"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sz="2400" dirty="0"/>
              <a:t>Explore further how to realize more -- First 10 years was about opening up the space, what more can be done</a:t>
            </a:r>
          </a:p>
          <a:p>
            <a:pPr fontAlgn="base"/>
            <a:r>
              <a:rPr lang="en-US" sz="2400" dirty="0"/>
              <a:t>While we’ve come far -- the progress hasn’t been even. At 10 years we need to think about how we can turn and get to those places that haven't yet gotten on the bus.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9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2400" dirty="0"/>
              <a:t>Building the community</a:t>
            </a:r>
            <a:r>
              <a:rPr lang="mr-IN" sz="2400" dirty="0"/>
              <a:t>…</a:t>
            </a:r>
            <a:r>
              <a:rPr lang="en-US" sz="2400" dirty="0"/>
              <a:t> together. </a:t>
            </a:r>
          </a:p>
          <a:p>
            <a:pPr fontAlgn="base"/>
            <a:r>
              <a:rPr lang="en-US" sz="2400" dirty="0"/>
              <a:t>Catalyzing untapped business potential</a:t>
            </a:r>
          </a:p>
          <a:p>
            <a:pPr lvl="1" fontAlgn="base"/>
            <a:r>
              <a:rPr lang="en-US" dirty="0"/>
              <a:t>Between African companies and between Africa and the rest of the world</a:t>
            </a:r>
          </a:p>
          <a:p>
            <a:pPr lvl="1"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sz="2400" dirty="0"/>
              <a:t>Explore further how to realize more -- First 10 years was about opening up the space, what more can be done</a:t>
            </a:r>
          </a:p>
          <a:p>
            <a:pPr fontAlgn="base"/>
            <a:r>
              <a:rPr lang="en-US" sz="2400" dirty="0"/>
              <a:t>While we’ve come far -- the progress hasn’t been even. At 10 years we need to think about how we can turn and get to those places that haven't yet gotten on the bus.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57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Key to IXP self-determination in Africa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47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Originally was designed for IXPs in exchange for inviting and bringing a peering network to </a:t>
            </a:r>
            <a:r>
              <a:rPr lang="en-US" dirty="0" err="1"/>
              <a:t>AfPIF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Some IXPs managed to convince operators such as Angola IXP – who at one time brought over 2 peers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Now focuses on those qualifying and not able to attend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Introduction of </a:t>
            </a:r>
            <a:r>
              <a:rPr lang="en-US" dirty="0" err="1"/>
              <a:t>WomenInTech</a:t>
            </a:r>
            <a:r>
              <a:rPr lang="en-US" dirty="0"/>
              <a:t> fellowship in 2018 and 2019 – gives an opportunity to women who qualify to attend </a:t>
            </a:r>
            <a:r>
              <a:rPr lang="en-US" dirty="0" err="1"/>
              <a:t>AfPIF</a:t>
            </a:r>
            <a:r>
              <a:rPr lang="en-US" dirty="0"/>
              <a:t> but are less likely to get the travel opportunity and also bridges the gender gap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8457-F83E-F045-8B3D-6958552013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 baseline="0"/>
            </a:lvl1pPr>
          </a:lstStyle>
          <a:p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8/16/19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AfPIF</a:t>
            </a:r>
            <a:r>
              <a:rPr lang="en-US" dirty="0"/>
              <a:t> 10</a:t>
            </a:r>
          </a:p>
        </p:txBody>
      </p:sp>
      <p:pic>
        <p:nvPicPr>
          <p:cNvPr id="11" name="Picture 10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" y="24658"/>
            <a:ext cx="3611503" cy="3611503"/>
          </a:xfrm>
          <a:prstGeom prst="rect">
            <a:avLst/>
          </a:prstGeom>
          <a:effectLst>
            <a:glow rad="88900">
              <a:schemeClr val="bg1">
                <a:alpha val="85000"/>
              </a:schemeClr>
            </a:glo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781" y="624391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28800" y="624840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pic>
        <p:nvPicPr>
          <p:cNvPr id="10" name="Picture 9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25" y="5775157"/>
            <a:ext cx="1134520" cy="1134520"/>
          </a:xfrm>
          <a:prstGeom prst="rect">
            <a:avLst/>
          </a:prstGeom>
          <a:effectLst/>
        </p:spPr>
      </p:pic>
      <p:sp>
        <p:nvSpPr>
          <p:cNvPr id="12" name="Teardrop 11"/>
          <p:cNvSpPr/>
          <p:nvPr userDrawn="1"/>
        </p:nvSpPr>
        <p:spPr>
          <a:xfrm>
            <a:off x="8165727" y="4767371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3876" y="6243918"/>
            <a:ext cx="2895600" cy="365125"/>
          </a:xfrm>
        </p:spPr>
        <p:txBody>
          <a:bodyPr/>
          <a:lstStyle/>
          <a:p>
            <a:r>
              <a:rPr lang="en-US" dirty="0" err="1"/>
              <a:t>AfPIF</a:t>
            </a:r>
            <a:r>
              <a:rPr lang="en-US" dirty="0"/>
              <a:t> 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28800" y="624840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06" y="5760793"/>
            <a:ext cx="1289684" cy="1289684"/>
          </a:xfrm>
          <a:prstGeom prst="rect">
            <a:avLst/>
          </a:prstGeom>
          <a:effectLst>
            <a:glow rad="88900">
              <a:schemeClr val="bg1">
                <a:alpha val="85000"/>
              </a:schemeClr>
            </a:glo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5971" y="6243918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28800" y="6248400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ardrop 11"/>
          <p:cNvSpPr/>
          <p:nvPr userDrawn="1"/>
        </p:nvSpPr>
        <p:spPr>
          <a:xfrm>
            <a:off x="8165727" y="40099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Picture 12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4" y="5774081"/>
            <a:ext cx="1120906" cy="1120906"/>
          </a:xfrm>
          <a:prstGeom prst="rect">
            <a:avLst/>
          </a:prstGeom>
          <a:effectLst>
            <a:glow rad="88900">
              <a:schemeClr val="bg1">
                <a:alpha val="85000"/>
              </a:schemeClr>
            </a:glo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0210" y="624391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6250827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4" y="5774081"/>
            <a:ext cx="1120906" cy="1120906"/>
          </a:xfrm>
          <a:prstGeom prst="rect">
            <a:avLst/>
          </a:prstGeom>
          <a:effectLst>
            <a:glow rad="88900">
              <a:schemeClr val="bg1">
                <a:alpha val="85000"/>
              </a:schemeClr>
            </a:glow>
          </a:effectLst>
        </p:spPr>
      </p:pic>
      <p:sp>
        <p:nvSpPr>
          <p:cNvPr id="13" name="Teardrop 12"/>
          <p:cNvSpPr/>
          <p:nvPr userDrawn="1"/>
        </p:nvSpPr>
        <p:spPr>
          <a:xfrm>
            <a:off x="8165727" y="40099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17881" y="624391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828800" y="6250827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4" y="5774081"/>
            <a:ext cx="1120906" cy="1120906"/>
          </a:xfrm>
          <a:prstGeom prst="rect">
            <a:avLst/>
          </a:prstGeom>
          <a:effectLst>
            <a:glow rad="88900">
              <a:schemeClr val="bg1">
                <a:alpha val="85000"/>
              </a:schemeClr>
            </a:glow>
          </a:effectLst>
        </p:spPr>
      </p:pic>
      <p:sp>
        <p:nvSpPr>
          <p:cNvPr id="15" name="Teardrop 14"/>
          <p:cNvSpPr/>
          <p:nvPr userDrawn="1"/>
        </p:nvSpPr>
        <p:spPr>
          <a:xfrm>
            <a:off x="8165727" y="40099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0211" y="624391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28800" y="6243918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4" y="5774081"/>
            <a:ext cx="1120906" cy="1120906"/>
          </a:xfrm>
          <a:prstGeom prst="rect">
            <a:avLst/>
          </a:prstGeom>
          <a:effectLst/>
        </p:spPr>
      </p:pic>
      <p:sp>
        <p:nvSpPr>
          <p:cNvPr id="11" name="Teardrop 10"/>
          <p:cNvSpPr/>
          <p:nvPr userDrawn="1"/>
        </p:nvSpPr>
        <p:spPr>
          <a:xfrm>
            <a:off x="8165727" y="40099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0211" y="6241521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28800" y="6253602"/>
            <a:ext cx="533400" cy="365125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44" y="5774081"/>
            <a:ext cx="1120906" cy="1120906"/>
          </a:xfrm>
          <a:prstGeom prst="rect">
            <a:avLst/>
          </a:prstGeom>
          <a:effectLst/>
        </p:spPr>
      </p:pic>
      <p:sp>
        <p:nvSpPr>
          <p:cNvPr id="8" name="Teardrop 7"/>
          <p:cNvSpPr/>
          <p:nvPr userDrawn="1"/>
        </p:nvSpPr>
        <p:spPr>
          <a:xfrm>
            <a:off x="8165727" y="400990"/>
            <a:ext cx="394447" cy="394447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297706"/>
            <a:ext cx="1295400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 dirty="0"/>
          </a:p>
        </p:txBody>
      </p:sp>
      <p:pic>
        <p:nvPicPr>
          <p:cNvPr id="12" name="Picture 11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42" y="5787486"/>
            <a:ext cx="1134520" cy="113452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3057" y="6300216"/>
            <a:ext cx="1298448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pic>
        <p:nvPicPr>
          <p:cNvPr id="11" name="Picture 10" descr="featured-afpi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42" y="5787486"/>
            <a:ext cx="1134520" cy="113452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211" y="62439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8800" y="6243918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Road to </a:t>
            </a:r>
            <a:r>
              <a:rPr lang="en-US" dirty="0" err="1"/>
              <a:t>AfPIF</a:t>
            </a:r>
            <a:r>
              <a:rPr lang="en-US" dirty="0"/>
              <a:t>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6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D7A2FF-DC93-C74F-B34E-0F98ED93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African Union AXIS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FFA86-F8B8-4A4B-B074-FE5FEC7B0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3" y="1713639"/>
            <a:ext cx="5322276" cy="4869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371B6-F2D2-3C45-B919-A673C22694C1}"/>
              </a:ext>
            </a:extLst>
          </p:cNvPr>
          <p:cNvSpPr txBox="1"/>
          <p:nvPr/>
        </p:nvSpPr>
        <p:spPr>
          <a:xfrm>
            <a:off x="5556739" y="1713639"/>
            <a:ext cx="2960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 of AXIS Project:</a:t>
            </a:r>
            <a:r>
              <a:rPr lang="en-US" dirty="0"/>
              <a:t>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From 2012 - 2018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New partnership with the African Union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Trained over 1500 people in 28 Countries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Creation of at least 10 New IXPs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Support of 8 IXPs to grow into Regional IXPs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Increased awareness on the value of IXPs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Policy work on cross-border interconnection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FBEF5-798D-F04F-A27B-5F49F711C150}"/>
              </a:ext>
            </a:extLst>
          </p:cNvPr>
          <p:cNvSpPr txBox="1"/>
          <p:nvPr/>
        </p:nvSpPr>
        <p:spPr>
          <a:xfrm>
            <a:off x="166865" y="6320015"/>
            <a:ext cx="292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Source: https://</a:t>
            </a:r>
            <a:r>
              <a:rPr lang="en-US" sz="1600" b="1" dirty="0" err="1">
                <a:solidFill>
                  <a:schemeClr val="accent6"/>
                </a:solidFill>
              </a:rPr>
              <a:t>au.int</a:t>
            </a:r>
            <a:r>
              <a:rPr lang="en-US" sz="1600" b="1" dirty="0">
                <a:solidFill>
                  <a:schemeClr val="accent6"/>
                </a:solidFill>
              </a:rPr>
              <a:t>/</a:t>
            </a:r>
            <a:r>
              <a:rPr lang="en-US" sz="1600" b="1" dirty="0" err="1">
                <a:solidFill>
                  <a:schemeClr val="accent6"/>
                </a:solidFill>
              </a:rPr>
              <a:t>en</a:t>
            </a:r>
            <a:r>
              <a:rPr lang="en-US" sz="1600" b="1" dirty="0">
                <a:solidFill>
                  <a:schemeClr val="accent6"/>
                </a:solidFill>
              </a:rPr>
              <a:t>/axis</a:t>
            </a:r>
          </a:p>
        </p:txBody>
      </p:sp>
    </p:spTree>
    <p:extLst>
      <p:ext uri="{BB962C8B-B14F-4D97-AF65-F5344CB8AC3E}">
        <p14:creationId xmlns:p14="http://schemas.microsoft.com/office/powerpoint/2010/main" val="62255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A61B6-F133-A549-9A9C-E672786D79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Value Builders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13780A-AC9B-B24B-A063-AD88378B5F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7766E5-7D58-EF4A-A623-F64FEE7203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04200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&amp; the Globe Come to </a:t>
            </a:r>
            <a:r>
              <a:rPr lang="en-US" dirty="0" err="1"/>
              <a:t>AfPIF</a:t>
            </a:r>
            <a:r>
              <a:rPr lang="en-US" dirty="0"/>
              <a:t> </a:t>
            </a:r>
          </a:p>
        </p:txBody>
      </p:sp>
      <p:pic>
        <p:nvPicPr>
          <p:cNvPr id="5" name="Picture 4" descr="KarenandMichukiPresent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93" y="1937538"/>
            <a:ext cx="1728624" cy="259293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26390" y="1939269"/>
            <a:ext cx="4124844" cy="44806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Africa had the fastest growing Internet market but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many global providers had limited understanding of the market, and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nearly all content was hosted outside Africa, with few local caches. </a:t>
            </a:r>
          </a:p>
          <a:p>
            <a:r>
              <a:rPr lang="en-US" dirty="0"/>
              <a:t>Big push in early years to explain the African market and bring content &amp; global providers to </a:t>
            </a:r>
            <a:r>
              <a:rPr lang="en-US" dirty="0" err="1"/>
              <a:t>AfPIF</a:t>
            </a:r>
            <a:endParaRPr lang="en-US" dirty="0"/>
          </a:p>
          <a:p>
            <a:pPr lvl="1"/>
            <a:r>
              <a:rPr lang="en-US" dirty="0"/>
              <a:t>EPF 5 and 7 critical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732315">
            <a:off x="2647611" y="5912344"/>
            <a:ext cx="1313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halkduster"/>
                <a:cs typeface="Chalkduster"/>
              </a:rPr>
              <a:t>Thanks!</a:t>
            </a:r>
          </a:p>
        </p:txBody>
      </p:sp>
      <p:pic>
        <p:nvPicPr>
          <p:cNvPr id="14" name="Picture 13" descr="MichukiEPF7brigh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00" y="3228744"/>
            <a:ext cx="1825529" cy="2622312"/>
          </a:xfrm>
          <a:prstGeom prst="rect">
            <a:avLst/>
          </a:prstGeom>
        </p:spPr>
      </p:pic>
      <p:pic>
        <p:nvPicPr>
          <p:cNvPr id="15" name="Picture 14" descr="European peering for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287">
            <a:off x="4511970" y="2176937"/>
            <a:ext cx="2307654" cy="796842"/>
          </a:xfrm>
          <a:prstGeom prst="rect">
            <a:avLst/>
          </a:prstGeom>
        </p:spPr>
      </p:pic>
      <p:pic>
        <p:nvPicPr>
          <p:cNvPr id="16" name="Picture 15" descr="AboutAfricaSlid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34">
            <a:off x="6266944" y="4525671"/>
            <a:ext cx="2556131" cy="19141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1052216">
            <a:off x="1920852" y="4271137"/>
            <a:ext cx="2254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halkduster"/>
                <a:cs typeface="Chalkduster"/>
              </a:rPr>
              <a:t>Mutual opportunity!</a:t>
            </a:r>
          </a:p>
        </p:txBody>
      </p:sp>
    </p:spTree>
    <p:extLst>
      <p:ext uri="{BB962C8B-B14F-4D97-AF65-F5344CB8AC3E}">
        <p14:creationId xmlns:p14="http://schemas.microsoft.com/office/powerpoint/2010/main" val="84548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7CF9CB-17B8-364A-8F51-1277E9F4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1" y="4003953"/>
            <a:ext cx="1803400" cy="2409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&amp; Networking @ </a:t>
            </a:r>
            <a:r>
              <a:rPr lang="en-US" dirty="0" err="1"/>
              <a:t>AfPIF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E2267B-B1E1-344E-A3BA-A0F682065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79" y="1839172"/>
            <a:ext cx="2693371" cy="1968177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429F0796-3A28-6949-86FD-968144C25A8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839172"/>
            <a:ext cx="2946400" cy="1964266"/>
          </a:xfrm>
          <a:prstGeom prst="rect">
            <a:avLst/>
          </a:prstGeom>
        </p:spPr>
      </p:pic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EBE86500-4EE3-FA4C-A89A-119AB19C9F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4570710"/>
              </p:ext>
            </p:extLst>
          </p:nvPr>
        </p:nvGraphicFramePr>
        <p:xfrm>
          <a:off x="5454651" y="3803438"/>
          <a:ext cx="3441700" cy="281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0EA7AF7-A5E9-4243-B3DF-8CD62D0AF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1" y="2016402"/>
            <a:ext cx="2241549" cy="42446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Peering Game @ </a:t>
            </a:r>
            <a:r>
              <a:rPr lang="en-US" dirty="0" err="1"/>
              <a:t>AfPIF</a:t>
            </a:r>
            <a:endParaRPr lang="en-US" dirty="0"/>
          </a:p>
          <a:p>
            <a:r>
              <a:rPr lang="en-US" dirty="0"/>
              <a:t>Over 600 peering books distributed</a:t>
            </a:r>
          </a:p>
          <a:p>
            <a:r>
              <a:rPr lang="en-US" dirty="0"/>
              <a:t>Peering book translated to French</a:t>
            </a:r>
          </a:p>
          <a:p>
            <a:r>
              <a:rPr lang="en-US" dirty="0"/>
              <a:t>Peering Personals</a:t>
            </a:r>
          </a:p>
          <a:p>
            <a:r>
              <a:rPr lang="en-US" dirty="0"/>
              <a:t>Peering Meeting tool</a:t>
            </a:r>
          </a:p>
          <a:p>
            <a:pPr marL="34925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4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7E85D11-82CB-0A41-B724-F7B1B28C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045">
            <a:off x="149907" y="3818200"/>
            <a:ext cx="5509161" cy="184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DE33B-BAB9-E34D-BBEC-74A1806E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4" y="1695115"/>
            <a:ext cx="5077143" cy="2059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18289-D32A-AD49-8A03-0DA8B68C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Vision and Goals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6D7945-1C96-284F-8FC0-2EB77ACCEB0D}"/>
              </a:ext>
            </a:extLst>
          </p:cNvPr>
          <p:cNvSpPr/>
          <p:nvPr/>
        </p:nvSpPr>
        <p:spPr>
          <a:xfrm rot="20447356">
            <a:off x="-53753" y="2550295"/>
            <a:ext cx="5243464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“80/20 by 2020”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69C39E-6BB7-E240-A1E2-9C132B26C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65" y="4550513"/>
            <a:ext cx="2394274" cy="167599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0EA7AF7-A5E9-4243-B3DF-8CD62D0AF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2840" y="1845119"/>
            <a:ext cx="3657600" cy="3975100"/>
          </a:xfrm>
        </p:spPr>
        <p:txBody>
          <a:bodyPr>
            <a:normAutofit/>
          </a:bodyPr>
          <a:lstStyle/>
          <a:p>
            <a:r>
              <a:rPr lang="en-US" dirty="0"/>
              <a:t>Keep focused on the horizon!</a:t>
            </a:r>
          </a:p>
          <a:p>
            <a:pPr lvl="1"/>
            <a:r>
              <a:rPr lang="en-US" b="1" dirty="0"/>
              <a:t>Why</a:t>
            </a:r>
            <a:r>
              <a:rPr lang="en-US" dirty="0"/>
              <a:t> - An Africa that creates &amp; not just a consumes the Internet</a:t>
            </a:r>
          </a:p>
          <a:p>
            <a:pPr lvl="1"/>
            <a:r>
              <a:rPr lang="en-US" b="1" dirty="0"/>
              <a:t>How</a:t>
            </a:r>
            <a:r>
              <a:rPr lang="en-US" dirty="0"/>
              <a:t> – A self-sustainable community of practice within 10 years.</a:t>
            </a:r>
          </a:p>
          <a:p>
            <a:pPr lvl="1"/>
            <a:r>
              <a:rPr lang="en-US" b="1" dirty="0"/>
              <a:t>What</a:t>
            </a:r>
            <a:r>
              <a:rPr lang="en-US" dirty="0"/>
              <a:t> – Community ownership and buy-in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5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194C5E-C189-F549-9144-3F862027CA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Infrastructure Development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3812C3E-8016-7A47-99B8-0D47DC0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37F65F-85B3-0A44-9A8A-65DD96A6E3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82338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F82C71-E542-8044-84D8-70BF7862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 Infrastructure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0B71AE-7094-214F-BED0-D804EF3CCA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45 IXPs located in 41 cities in 33 countries</a:t>
            </a:r>
          </a:p>
          <a:p>
            <a:r>
              <a:rPr lang="en-US" dirty="0"/>
              <a:t>Over 1000 Networks connected</a:t>
            </a:r>
          </a:p>
          <a:p>
            <a:r>
              <a:rPr lang="en-US" dirty="0"/>
              <a:t>More networks connected using fiber</a:t>
            </a:r>
          </a:p>
          <a:p>
            <a:r>
              <a:rPr lang="en-US" dirty="0"/>
              <a:t>More IXPs in West, Central Africa and Indian Ocean Islands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A8E515-97F6-D840-9538-A16069632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2" y="2035445"/>
            <a:ext cx="3947341" cy="394734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77FFAF-3391-0645-A15B-D590C0AB00E3}"/>
              </a:ext>
            </a:extLst>
          </p:cNvPr>
          <p:cNvSpPr txBox="1"/>
          <p:nvPr/>
        </p:nvSpPr>
        <p:spPr>
          <a:xfrm>
            <a:off x="2393951" y="6129335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www.af-ix.net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3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857A-C873-304E-8EC0-1C67A804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Infrastructure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76BF1-29FE-5249-A633-B046F441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" y="1721729"/>
            <a:ext cx="8678192" cy="4298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1AA8E-EA9B-BF4A-81A9-5C2F5AA14159}"/>
              </a:ext>
            </a:extLst>
          </p:cNvPr>
          <p:cNvSpPr txBox="1"/>
          <p:nvPr/>
        </p:nvSpPr>
        <p:spPr>
          <a:xfrm>
            <a:off x="2393951" y="6129335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https://root-</a:t>
            </a:r>
            <a:r>
              <a:rPr lang="en-US" dirty="0" err="1"/>
              <a:t>servers.org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25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B9BE0-B0C6-1242-B5FF-B8E53B3D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 Data Centre Market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EA7AF7-A5E9-4243-B3DF-8CD62D0AFD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Africa’s Top 5 DC markets (based on number of MTDCs):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South Africa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Nigeria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Egypt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Morocco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Kenya </a:t>
            </a:r>
          </a:p>
          <a:p>
            <a:r>
              <a:rPr lang="en-US" dirty="0"/>
              <a:t>30% of Africa’s DCs are in South Africa</a:t>
            </a:r>
          </a:p>
          <a:p>
            <a:r>
              <a:rPr lang="en-US" dirty="0"/>
              <a:t>20% of MTDCs are in West Africa</a:t>
            </a:r>
          </a:p>
          <a:p>
            <a:r>
              <a:rPr lang="en-US" dirty="0"/>
              <a:t>15% of MTDCs are in North Africa</a:t>
            </a:r>
          </a:p>
          <a:p>
            <a:r>
              <a:rPr lang="en-US" dirty="0"/>
              <a:t>30% of African countries do not have dedicated, commercial colocation facilities</a:t>
            </a:r>
          </a:p>
          <a:p>
            <a:r>
              <a:rPr lang="en-US" dirty="0"/>
              <a:t>Approx.. 55% of DC space is in South Africa</a:t>
            </a:r>
          </a:p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4C923A3-A61A-3C46-9E59-9ABF33CF73E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2342773"/>
              </p:ext>
            </p:extLst>
          </p:nvPr>
        </p:nvGraphicFramePr>
        <p:xfrm>
          <a:off x="779463" y="1981200"/>
          <a:ext cx="3657600" cy="397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0BE4F5C-D1F4-8543-A5E8-BFBE787541C6}"/>
              </a:ext>
            </a:extLst>
          </p:cNvPr>
          <p:cNvSpPr txBox="1"/>
          <p:nvPr/>
        </p:nvSpPr>
        <p:spPr>
          <a:xfrm>
            <a:off x="2393951" y="6129335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Teraco</a:t>
            </a:r>
            <a:r>
              <a:rPr lang="en-US" dirty="0"/>
              <a:t> Data Environments</a:t>
            </a:r>
          </a:p>
        </p:txBody>
      </p:sp>
    </p:spTree>
    <p:extLst>
      <p:ext uri="{BB962C8B-B14F-4D97-AF65-F5344CB8AC3E}">
        <p14:creationId xmlns:p14="http://schemas.microsoft.com/office/powerpoint/2010/main" val="350547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47E68-0EA8-9944-B2BC-0A3D55AA0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45192"/>
            <a:ext cx="8686800" cy="4776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B5255-9974-B742-9114-E732FE6DDA0B}"/>
              </a:ext>
            </a:extLst>
          </p:cNvPr>
          <p:cNvSpPr txBox="1"/>
          <p:nvPr/>
        </p:nvSpPr>
        <p:spPr>
          <a:xfrm>
            <a:off x="377687" y="6144093"/>
            <a:ext cx="4323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https://</a:t>
            </a:r>
            <a:r>
              <a:rPr lang="en-US" sz="1600" b="1" dirty="0" err="1"/>
              <a:t>live.infrapedia.com</a:t>
            </a:r>
            <a:r>
              <a:rPr lang="en-US" sz="1600" b="1" dirty="0"/>
              <a:t>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89A2AB-9321-9A47-BD1B-A6DA5D03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07" y="487017"/>
            <a:ext cx="7583488" cy="872303"/>
          </a:xfrm>
        </p:spPr>
        <p:txBody>
          <a:bodyPr>
            <a:normAutofit fontScale="90000"/>
          </a:bodyPr>
          <a:lstStyle/>
          <a:p>
            <a:r>
              <a:rPr lang="en-US" dirty="0"/>
              <a:t>Submarine and Terrestrial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326154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Internet in Africa circa 2007/2008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917" y="1949823"/>
            <a:ext cx="4720165" cy="44954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Only </a:t>
            </a:r>
            <a:r>
              <a:rPr lang="en-US" dirty="0">
                <a:solidFill>
                  <a:srgbClr val="FF7F01"/>
                </a:solidFill>
              </a:rPr>
              <a:t>5.3%</a:t>
            </a:r>
            <a:r>
              <a:rPr lang="en-US" dirty="0"/>
              <a:t> of Africans with Internet connection (2008)</a:t>
            </a:r>
          </a:p>
          <a:p>
            <a:pPr lvl="1"/>
            <a:r>
              <a:rPr lang="en-US" dirty="0"/>
              <a:t>But 1000%+ annual growth rate</a:t>
            </a:r>
          </a:p>
          <a:p>
            <a:r>
              <a:rPr lang="en-US" dirty="0"/>
              <a:t>Satellite connections predominant, cost $3,000 - $5,000 per </a:t>
            </a:r>
            <a:r>
              <a:rPr lang="en-US" dirty="0" err="1"/>
              <a:t>Mbps</a:t>
            </a:r>
            <a:endParaRPr lang="en-US" dirty="0"/>
          </a:p>
          <a:p>
            <a:pPr lvl="1"/>
            <a:r>
              <a:rPr lang="en-US" dirty="0"/>
              <a:t>SAT3/SAFE cable, some report paying $4,500 - $12,000 per </a:t>
            </a:r>
            <a:r>
              <a:rPr lang="en-US" dirty="0" err="1"/>
              <a:t>Mbps</a:t>
            </a:r>
            <a:endParaRPr lang="en-US" dirty="0"/>
          </a:p>
          <a:p>
            <a:r>
              <a:rPr lang="en-US" dirty="0"/>
              <a:t>An “Island Continent”</a:t>
            </a:r>
          </a:p>
          <a:p>
            <a:pPr lvl="1"/>
            <a:r>
              <a:rPr lang="en-US" dirty="0"/>
              <a:t>Only ~400,000km of of terrestrial  transmission network </a:t>
            </a:r>
            <a:r>
              <a:rPr lang="en-US" i="1" dirty="0"/>
              <a:t>operational or planned</a:t>
            </a:r>
          </a:p>
          <a:p>
            <a:pPr lvl="1"/>
            <a:r>
              <a:rPr lang="en-US" dirty="0"/>
              <a:t>Limited cross border interconnectivity</a:t>
            </a:r>
          </a:p>
          <a:p>
            <a:r>
              <a:rPr lang="en-US" dirty="0"/>
              <a:t>Policy dialogue focused on imposing telecom-style accounting rate system to the Internet. </a:t>
            </a:r>
          </a:p>
        </p:txBody>
      </p:sp>
      <p:pic>
        <p:nvPicPr>
          <p:cNvPr id="6" name="Picture 5" descr="cropp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90" y="2204486"/>
            <a:ext cx="3520559" cy="3357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3514" y="5633102"/>
            <a:ext cx="28777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African subsea cable infrastructure 2008  (via Steve Song)</a:t>
            </a:r>
          </a:p>
        </p:txBody>
      </p:sp>
    </p:spTree>
    <p:extLst>
      <p:ext uri="{BB962C8B-B14F-4D97-AF65-F5344CB8AC3E}">
        <p14:creationId xmlns:p14="http://schemas.microsoft.com/office/powerpoint/2010/main" val="345821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0A7D80-D5E6-DB49-A838-6C842C57A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924F984-BE7E-C448-A2BB-BDD8C1D75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F404EE-4437-6744-AC94-99CAD88FD0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42615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AfPIF</a:t>
            </a:r>
            <a:r>
              <a:rPr lang="en-US" dirty="0"/>
              <a:t> @ 10:</a:t>
            </a:r>
            <a:br>
              <a:rPr lang="en-US" dirty="0"/>
            </a:br>
            <a:r>
              <a:rPr lang="en-US" dirty="0"/>
              <a:t>Meeting from Cape Town to Casablanca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760729" y="1893457"/>
            <a:ext cx="5083081" cy="4607019"/>
            <a:chOff x="3656824" y="1893457"/>
            <a:chExt cx="5083081" cy="4607019"/>
          </a:xfrm>
        </p:grpSpPr>
        <p:grpSp>
          <p:nvGrpSpPr>
            <p:cNvPr id="18" name="Group 17"/>
            <p:cNvGrpSpPr/>
            <p:nvPr/>
          </p:nvGrpSpPr>
          <p:grpSpPr>
            <a:xfrm>
              <a:off x="3656824" y="1893457"/>
              <a:ext cx="5083081" cy="4572384"/>
              <a:chOff x="3541374" y="1845449"/>
              <a:chExt cx="5190971" cy="468966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1374" y="1845449"/>
                <a:ext cx="5190971" cy="4689662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Connector 8"/>
              <p:cNvCxnSpPr/>
              <p:nvPr/>
            </p:nvCxnSpPr>
            <p:spPr>
              <a:xfrm>
                <a:off x="4191000" y="2551545"/>
                <a:ext cx="242455" cy="0"/>
              </a:xfrm>
              <a:prstGeom prst="line">
                <a:avLst/>
              </a:prstGeom>
              <a:ln w="3175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191000" y="2528167"/>
                <a:ext cx="242455" cy="0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5-Point Star 15"/>
            <p:cNvSpPr/>
            <p:nvPr/>
          </p:nvSpPr>
          <p:spPr>
            <a:xfrm>
              <a:off x="4316038" y="2023735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3819584" y="3169046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4826349" y="3713991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7051159" y="4166572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7203559" y="4443663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8187809" y="5334971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6801774" y="5612065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5922011" y="6174708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478503" y="5658245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4542329" y="3765949"/>
              <a:ext cx="354095" cy="325768"/>
            </a:xfrm>
            <a:prstGeom prst="star5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45459"/>
              </p:ext>
            </p:extLst>
          </p:nvPr>
        </p:nvGraphicFramePr>
        <p:xfrm>
          <a:off x="519542" y="2260607"/>
          <a:ext cx="299027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1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Nairobi,</a:t>
                      </a:r>
                      <a:r>
                        <a:rPr lang="en-US" sz="1500" baseline="0" dirty="0"/>
                        <a:t> Kenya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Accra, Ghana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Johannesburg</a:t>
                      </a:r>
                      <a:r>
                        <a:rPr lang="en-US" sz="1500" baseline="0" dirty="0"/>
                        <a:t>, South Africa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Casablanca,</a:t>
                      </a:r>
                      <a:r>
                        <a:rPr lang="en-US" sz="1500" baseline="0" dirty="0"/>
                        <a:t> Morocco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Dakar, Senegal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Maputo,</a:t>
                      </a:r>
                      <a:r>
                        <a:rPr lang="en-US" sz="1500" baseline="0" dirty="0"/>
                        <a:t> Mozambique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Dar </a:t>
                      </a:r>
                      <a:r>
                        <a:rPr lang="en-US" sz="1500" dirty="0" err="1"/>
                        <a:t>es</a:t>
                      </a:r>
                      <a:r>
                        <a:rPr lang="en-US" sz="1500" dirty="0"/>
                        <a:t> Salaam, Tanzania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Abidjan</a:t>
                      </a:r>
                      <a:r>
                        <a:rPr lang="en-US" sz="1500" baseline="0" dirty="0"/>
                        <a:t>, Ivory Coast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Cape</a:t>
                      </a:r>
                      <a:r>
                        <a:rPr lang="en-US" sz="1500" baseline="0" dirty="0"/>
                        <a:t> Town, South Africa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Balaclava, Mauritius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88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4E45-933A-C74E-A186-A982CCBF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 Committee (PC)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803845-5A82-8942-B350-A9304428A6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2429510"/>
            <a:ext cx="3657600" cy="307848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2D6689-48C5-934E-B15F-DD4B0814DD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PC is drawn from peering community</a:t>
            </a:r>
          </a:p>
          <a:p>
            <a:r>
              <a:rPr lang="en-US" dirty="0"/>
              <a:t>There are two co-chairs</a:t>
            </a:r>
          </a:p>
          <a:p>
            <a:r>
              <a:rPr lang="en-US" dirty="0"/>
              <a:t>Inaugural PC established in 2016 with 3 year term – 12 Members</a:t>
            </a:r>
          </a:p>
          <a:p>
            <a:r>
              <a:rPr lang="en-US" dirty="0"/>
              <a:t>Second PC commenced in 2019 – 12 Members (5 new)</a:t>
            </a:r>
          </a:p>
          <a:p>
            <a:r>
              <a:rPr lang="en-US" dirty="0"/>
              <a:t>PC charter  </a:t>
            </a:r>
          </a:p>
        </p:txBody>
      </p:sp>
    </p:spTree>
    <p:extLst>
      <p:ext uri="{BB962C8B-B14F-4D97-AF65-F5344CB8AC3E}">
        <p14:creationId xmlns:p14="http://schemas.microsoft.com/office/powerpoint/2010/main" val="2319932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885EC-1324-5F45-8CEA-96EFB7AE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74" y="612138"/>
            <a:ext cx="1924895" cy="1443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1E3E4-726F-EB47-99EE-B56B79425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00" y="2690951"/>
            <a:ext cx="3261057" cy="21740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462F5-E3C8-2844-B033-96A62DF1CC8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86400" y="1981200"/>
            <a:ext cx="3657600" cy="3975100"/>
          </a:xfrm>
        </p:spPr>
        <p:txBody>
          <a:bodyPr>
            <a:normAutofit/>
          </a:bodyPr>
          <a:lstStyle/>
          <a:p>
            <a:r>
              <a:rPr lang="en-US" dirty="0"/>
              <a:t>Established (informally) in 2012</a:t>
            </a:r>
          </a:p>
          <a:p>
            <a:r>
              <a:rPr lang="en-US" dirty="0"/>
              <a:t>Annual meetings </a:t>
            </a:r>
          </a:p>
          <a:p>
            <a:r>
              <a:rPr lang="en-US" dirty="0"/>
              <a:t>Secretariat established in 2019</a:t>
            </a:r>
          </a:p>
          <a:p>
            <a:r>
              <a:rPr lang="en-US" dirty="0"/>
              <a:t>Co-organizers of </a:t>
            </a:r>
            <a:r>
              <a:rPr lang="en-US" dirty="0" err="1"/>
              <a:t>AfPIF</a:t>
            </a:r>
            <a:endParaRPr lang="en-US" dirty="0"/>
          </a:p>
          <a:p>
            <a:r>
              <a:rPr lang="en-US" dirty="0"/>
              <a:t>Key to the future of peering Africa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FC6944-8777-6B45-8349-20E053869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173">
            <a:off x="323993" y="946874"/>
            <a:ext cx="3186946" cy="2124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CEA3C-265F-2D44-9269-237C282DF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313">
            <a:off x="192086" y="4028549"/>
            <a:ext cx="3144150" cy="2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16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6C9F-06E0-1B43-91C4-32B9C749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&amp; Fellowships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71D06D5-461C-FD4B-B579-4A21278D7AB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1208002"/>
              </p:ext>
            </p:extLst>
          </p:nvPr>
        </p:nvGraphicFramePr>
        <p:xfrm>
          <a:off x="336176" y="1896035"/>
          <a:ext cx="4369175" cy="4141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53618D7-B718-5F44-8599-243CA0ACC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1" y="2910915"/>
            <a:ext cx="3657600" cy="24384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60950-8DE9-E34D-B929-A76DD858AFFA}"/>
              </a:ext>
            </a:extLst>
          </p:cNvPr>
          <p:cNvSpPr txBox="1"/>
          <p:nvPr/>
        </p:nvSpPr>
        <p:spPr>
          <a:xfrm>
            <a:off x="4705351" y="227255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Women In Tech Fellowship Program</a:t>
            </a:r>
          </a:p>
        </p:txBody>
      </p:sp>
    </p:spTree>
    <p:extLst>
      <p:ext uri="{BB962C8B-B14F-4D97-AF65-F5344CB8AC3E}">
        <p14:creationId xmlns:p14="http://schemas.microsoft.com/office/powerpoint/2010/main" val="226259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7D6F-7353-0C41-963C-90E3CFEF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F8E26CC-3C19-2642-A45F-9A33ABC244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151171"/>
              </p:ext>
            </p:extLst>
          </p:nvPr>
        </p:nvGraphicFramePr>
        <p:xfrm>
          <a:off x="779463" y="1949450"/>
          <a:ext cx="7583487" cy="400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27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402D7-3D82-8E43-8FBC-E0801CB16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Beyond </a:t>
            </a:r>
            <a:r>
              <a:rPr lang="en-US" dirty="0" err="1"/>
              <a:t>AfPIF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AE670-C08D-634F-8D2F-6592B2541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F7D7A2-3CCD-7546-9833-3E191553A8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76098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2B4E-5B93-E241-8E01-EB0935A6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peering at IXPs in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231E-7BC6-9241-A178-3D8140E2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1652954"/>
            <a:ext cx="8721970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84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943B-EE28-DE43-927F-A824C2DC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Growing impact of local IXPs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3CC0D7D4-4719-1E45-851E-0E064B72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9" y="1686772"/>
            <a:ext cx="4015341" cy="2659653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AF9CC4A9-7F38-4F43-8ED3-B16DC148B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081" y="1770184"/>
            <a:ext cx="4565188" cy="272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21D7F-9D42-A641-895F-82CACE836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39" y="4346424"/>
            <a:ext cx="4154912" cy="2253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E11D3-F67E-C14E-A9ED-1B58A7190279}"/>
              </a:ext>
            </a:extLst>
          </p:cNvPr>
          <p:cNvSpPr txBox="1"/>
          <p:nvPr/>
        </p:nvSpPr>
        <p:spPr>
          <a:xfrm>
            <a:off x="4377650" y="4346423"/>
            <a:ext cx="4503607" cy="2233065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1600" b="1" dirty="0">
                <a:latin typeface="+mn-lt"/>
              </a:rPr>
              <a:t>After the peering roadshow and technical workshop;</a:t>
            </a:r>
          </a:p>
          <a:p>
            <a:pPr>
              <a:lnSpc>
                <a:spcPct val="170000"/>
              </a:lnSpc>
            </a:pPr>
            <a:r>
              <a:rPr lang="en-US" sz="1600" dirty="0">
                <a:latin typeface="+mn-lt"/>
              </a:rPr>
              <a:t> 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Community was able to transition from layer 3 to layer 2 IXP in February 2019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Topology change unlocked penned up traffic from 400 to 1.4Gbps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Peak traffic is at currently at about 7Gbps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Saves operators over $120,000 USD per month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We have received requests from BFIX on support for; </a:t>
            </a:r>
          </a:p>
          <a:p>
            <a:pPr marL="742950" lvl="1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New 10Gbps switch to meet growing demand</a:t>
            </a:r>
          </a:p>
        </p:txBody>
      </p:sp>
    </p:spTree>
    <p:extLst>
      <p:ext uri="{BB962C8B-B14F-4D97-AF65-F5344CB8AC3E}">
        <p14:creationId xmlns:p14="http://schemas.microsoft.com/office/powerpoint/2010/main" val="1834274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7F19E67-E794-C246-8BEE-E563375F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69" y="1245212"/>
            <a:ext cx="8405445" cy="4728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E2F89-12A5-5D47-8C3A-4DECD3FD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3" y="839913"/>
            <a:ext cx="1080796" cy="8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9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030" y="295833"/>
            <a:ext cx="6152637" cy="1143000"/>
          </a:xfrm>
        </p:spPr>
        <p:txBody>
          <a:bodyPr>
            <a:normAutofit/>
          </a:bodyPr>
          <a:lstStyle/>
          <a:p>
            <a:r>
              <a:rPr lang="en-US" dirty="0"/>
              <a:t>Pre-PIF &amp; Proto-PIF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7799" y="1949823"/>
            <a:ext cx="5665787" cy="4569510"/>
          </a:xfrm>
        </p:spPr>
        <p:txBody>
          <a:bodyPr>
            <a:normAutofit/>
          </a:bodyPr>
          <a:lstStyle/>
          <a:p>
            <a:r>
              <a:rPr lang="en-US" dirty="0"/>
              <a:t>The economic &amp; performance leverage point: </a:t>
            </a:r>
            <a:r>
              <a:rPr lang="en-US" dirty="0">
                <a:solidFill>
                  <a:schemeClr val="accent1"/>
                </a:solidFill>
              </a:rPr>
              <a:t>Interconnection and traffic exchange</a:t>
            </a:r>
            <a:r>
              <a:rPr lang="en-US" dirty="0"/>
              <a:t> </a:t>
            </a:r>
          </a:p>
          <a:p>
            <a:r>
              <a:rPr lang="en-US" dirty="0"/>
              <a:t>Initial focus on creating an IXP association (07/08)</a:t>
            </a:r>
          </a:p>
          <a:p>
            <a:pPr lvl="1"/>
            <a:r>
              <a:rPr lang="en-US" dirty="0"/>
              <a:t>20+ IXPs in Africa “on paper” </a:t>
            </a:r>
          </a:p>
          <a:p>
            <a:pPr lvl="2"/>
            <a:r>
              <a:rPr lang="en-US" dirty="0"/>
              <a:t>Couldn’t find managers </a:t>
            </a:r>
          </a:p>
          <a:p>
            <a:pPr lvl="2"/>
            <a:r>
              <a:rPr lang="en-US" dirty="0"/>
              <a:t>Development projects gone fallow</a:t>
            </a:r>
          </a:p>
          <a:p>
            <a:pPr lvl="2"/>
            <a:r>
              <a:rPr lang="en-US" dirty="0"/>
              <a:t>Little growth and few networks participating</a:t>
            </a:r>
          </a:p>
          <a:p>
            <a:r>
              <a:rPr lang="en-US" dirty="0"/>
              <a:t>2008 INET @ </a:t>
            </a:r>
            <a:r>
              <a:rPr lang="en-US" dirty="0" err="1"/>
              <a:t>AfNOG</a:t>
            </a:r>
            <a:r>
              <a:rPr lang="en-US" dirty="0"/>
              <a:t>:  “African Interconnection </a:t>
            </a:r>
            <a:r>
              <a:rPr lang="mr-IN" dirty="0"/>
              <a:t>–</a:t>
            </a:r>
            <a:r>
              <a:rPr lang="en-US" dirty="0"/>
              <a:t> the Value Proposition”  </a:t>
            </a:r>
          </a:p>
          <a:p>
            <a:pPr lvl="1"/>
            <a:r>
              <a:rPr lang="en-US" dirty="0"/>
              <a:t>Right mix, right time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Content Placeholder 6" descr="africa_isp_20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01" r="-36601"/>
          <a:stretch>
            <a:fillRect/>
          </a:stretch>
        </p:blipFill>
        <p:spPr bwMode="auto">
          <a:xfrm>
            <a:off x="5516887" y="1730366"/>
            <a:ext cx="4128820" cy="253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hicken 21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16942" r="19644" b="20713"/>
          <a:stretch/>
        </p:blipFill>
        <p:spPr>
          <a:xfrm>
            <a:off x="359143" y="377450"/>
            <a:ext cx="840640" cy="105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6348" y="3395294"/>
            <a:ext cx="19928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African IXP map circa 2008 (via NSRC)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12835-D75E-F84E-9DB8-66F243268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79" y="4314306"/>
            <a:ext cx="2354447" cy="232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147165-7697-8A4F-8B04-3A8C584392EC}"/>
              </a:ext>
            </a:extLst>
          </p:cNvPr>
          <p:cNvSpPr txBox="1"/>
          <p:nvPr/>
        </p:nvSpPr>
        <p:spPr>
          <a:xfrm>
            <a:off x="4549343" y="6288501"/>
            <a:ext cx="18069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http//:Root-</a:t>
            </a:r>
            <a:r>
              <a:rPr lang="en-US" sz="900" dirty="0" err="1"/>
              <a:t>servers.org</a:t>
            </a:r>
            <a:r>
              <a:rPr lang="en-US" sz="900" dirty="0"/>
              <a:t> -  (~2009)</a:t>
            </a:r>
          </a:p>
        </p:txBody>
      </p:sp>
    </p:spTree>
    <p:extLst>
      <p:ext uri="{BB962C8B-B14F-4D97-AF65-F5344CB8AC3E}">
        <p14:creationId xmlns:p14="http://schemas.microsoft.com/office/powerpoint/2010/main" val="152092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DBC90F-1A0E-CD49-AAAC-C46CD6912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" y="726828"/>
            <a:ext cx="3385753" cy="304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50E21-C4E0-D749-8866-04EF61DB7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32" y="794413"/>
            <a:ext cx="3559857" cy="3144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650B9-8142-0D4E-8C0C-1084FBFA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9" y="3768267"/>
            <a:ext cx="3395728" cy="2824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3F857-1680-3D47-B8A9-7272A2DF6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353" y="3938953"/>
            <a:ext cx="3238971" cy="26659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CA05B-25E7-D442-8F88-F5A25372BE44}"/>
              </a:ext>
            </a:extLst>
          </p:cNvPr>
          <p:cNvSpPr txBox="1"/>
          <p:nvPr/>
        </p:nvSpPr>
        <p:spPr>
          <a:xfrm>
            <a:off x="1183854" y="238776"/>
            <a:ext cx="6080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Cross-border Peering of Carriers</a:t>
            </a:r>
          </a:p>
        </p:txBody>
      </p:sp>
    </p:spTree>
    <p:extLst>
      <p:ext uri="{BB962C8B-B14F-4D97-AF65-F5344CB8AC3E}">
        <p14:creationId xmlns:p14="http://schemas.microsoft.com/office/powerpoint/2010/main" val="2323303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F15F85-DDA1-C144-A0DB-C5D5FFABE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3" y="669439"/>
            <a:ext cx="3173025" cy="262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C0929-7798-C64F-920C-8688D1141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28" y="669439"/>
            <a:ext cx="3144096" cy="2557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435B6-3A92-E243-B4FC-510BB0A23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2" y="3260780"/>
            <a:ext cx="2952096" cy="2460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B4C84-9F47-834F-9A19-30D25FAEB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35" y="3210380"/>
            <a:ext cx="3102666" cy="2580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E6C028-A6B5-9B48-8B66-C4F114FD373B}"/>
              </a:ext>
            </a:extLst>
          </p:cNvPr>
          <p:cNvSpPr txBox="1"/>
          <p:nvPr/>
        </p:nvSpPr>
        <p:spPr>
          <a:xfrm>
            <a:off x="285076" y="246185"/>
            <a:ext cx="717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Global and Regional Carriers - Open Peering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9CB59-D7A2-364E-8201-C334BC620E6D}"/>
              </a:ext>
            </a:extLst>
          </p:cNvPr>
          <p:cNvSpPr txBox="1"/>
          <p:nvPr/>
        </p:nvSpPr>
        <p:spPr>
          <a:xfrm>
            <a:off x="703385" y="572086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SEACOM announced change of peering peering at AFPIF-2015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08C2A-4684-8649-A828-DBB5E94038E0}"/>
              </a:ext>
            </a:extLst>
          </p:cNvPr>
          <p:cNvSpPr txBox="1"/>
          <p:nvPr/>
        </p:nvSpPr>
        <p:spPr>
          <a:xfrm>
            <a:off x="4118728" y="572086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Entry of global carriers into the African peering ecosystem</a:t>
            </a:r>
          </a:p>
        </p:txBody>
      </p:sp>
    </p:spTree>
    <p:extLst>
      <p:ext uri="{BB962C8B-B14F-4D97-AF65-F5344CB8AC3E}">
        <p14:creationId xmlns:p14="http://schemas.microsoft.com/office/powerpoint/2010/main" val="938100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6795-BFCD-A441-8075-3F19D631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Global ASNs visible at IXPs in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DD2F3-FCD8-704B-B969-A5A0EA6B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9" y="2309447"/>
            <a:ext cx="8665196" cy="37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58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4881-0C57-294F-A4F7-938FC7087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2C61D7D-4990-9147-B0C0-954E4154B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395FD4-EBFF-9D4E-8C97-3851DF56D7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666852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 work has just begun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en-US" dirty="0"/>
              <a:t>Progress has been uneven in Africa and participation in </a:t>
            </a:r>
            <a:r>
              <a:rPr lang="en-US" dirty="0" err="1"/>
              <a:t>AfPIF</a:t>
            </a:r>
            <a:r>
              <a:rPr lang="en-US" dirty="0"/>
              <a:t> has also been uneven</a:t>
            </a:r>
          </a:p>
          <a:p>
            <a:pPr lvl="1" fontAlgn="base"/>
            <a:r>
              <a:rPr lang="en-US" dirty="0"/>
              <a:t>Needed goal:  To get </a:t>
            </a:r>
            <a:r>
              <a:rPr lang="en-US" i="1" dirty="0"/>
              <a:t>all</a:t>
            </a:r>
            <a:r>
              <a:rPr lang="en-US" dirty="0"/>
              <a:t> countries and African service providers to </a:t>
            </a:r>
            <a:r>
              <a:rPr lang="en-US" dirty="0" err="1"/>
              <a:t>AfPIF</a:t>
            </a:r>
            <a:endParaRPr lang="en-US" dirty="0"/>
          </a:p>
          <a:p>
            <a:pPr lvl="1" fontAlgn="base"/>
            <a:r>
              <a:rPr lang="en-US" dirty="0"/>
              <a:t>Education and information sharing efforts </a:t>
            </a:r>
            <a:r>
              <a:rPr lang="en-US" i="1" dirty="0"/>
              <a:t>still needed</a:t>
            </a:r>
          </a:p>
          <a:p>
            <a:pPr fontAlgn="base"/>
            <a:r>
              <a:rPr lang="en-US" dirty="0"/>
              <a:t>Need to get data center space and community to collaborate with </a:t>
            </a:r>
            <a:r>
              <a:rPr lang="en-US" dirty="0" err="1"/>
              <a:t>AfPIF</a:t>
            </a:r>
            <a:r>
              <a:rPr lang="en-US" dirty="0"/>
              <a:t> </a:t>
            </a:r>
          </a:p>
          <a:p>
            <a:pPr lvl="1" fontAlgn="base"/>
            <a:r>
              <a:rPr lang="en-US" dirty="0"/>
              <a:t>They are mutually dependent</a:t>
            </a:r>
          </a:p>
          <a:p>
            <a:pPr fontAlgn="base"/>
            <a:r>
              <a:rPr lang="en-US" dirty="0"/>
              <a:t>Need to focus on creating a more robust content ecosystem in Africa.  (Content, hosting, distribution etc.)</a:t>
            </a:r>
          </a:p>
          <a:p>
            <a:pPr lvl="2" fontAlgn="base"/>
            <a:r>
              <a:rPr lang="en-US" dirty="0"/>
              <a:t>80/20 by 2020.  Still far from a reality for some networks, but not all</a:t>
            </a:r>
          </a:p>
          <a:p>
            <a:pPr fontAlgn="base"/>
            <a:r>
              <a:rPr lang="en-US" dirty="0"/>
              <a:t>Need to refocus on policy and regulation</a:t>
            </a:r>
          </a:p>
          <a:p>
            <a:pPr lvl="1" fontAlgn="base"/>
            <a:r>
              <a:rPr lang="en-US" dirty="0"/>
              <a:t>Still have cumbersome legal and regulatory environments in many countries</a:t>
            </a:r>
          </a:p>
          <a:p>
            <a:pPr lvl="1" fontAlgn="base"/>
            <a:r>
              <a:rPr lang="en-US" dirty="0"/>
              <a:t>And new developments happening that might setback progress</a:t>
            </a:r>
          </a:p>
          <a:p>
            <a:pPr fontAlgn="base"/>
            <a:r>
              <a:rPr lang="en-US" dirty="0"/>
              <a:t>Need more data about what is happening in Africa</a:t>
            </a:r>
          </a:p>
          <a:p>
            <a:pPr lvl="1" fontAlgn="base"/>
            <a:r>
              <a:rPr lang="en-US" dirty="0"/>
              <a:t>Better key statistics and peering data </a:t>
            </a:r>
          </a:p>
          <a:p>
            <a:pPr lvl="1" fontAlgn="base"/>
            <a:r>
              <a:rPr lang="en-US" dirty="0"/>
              <a:t>Funding needed for projects to maintain and grow data efforts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69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B02F-73D4-4E4F-9699-6B797D44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importantly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183F7-59F8-5A4D-A6F9-D759F07FF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7" y="1734102"/>
            <a:ext cx="8115300" cy="402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4C856-7347-7E44-8540-29B00B997FD4}"/>
              </a:ext>
            </a:extLst>
          </p:cNvPr>
          <p:cNvSpPr txBox="1"/>
          <p:nvPr/>
        </p:nvSpPr>
        <p:spPr>
          <a:xfrm>
            <a:off x="2156791" y="5870605"/>
            <a:ext cx="496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future of </a:t>
            </a:r>
            <a:r>
              <a:rPr lang="en-US" dirty="0" err="1"/>
              <a:t>AfPIF</a:t>
            </a:r>
            <a:r>
              <a:rPr lang="en-US" dirty="0"/>
              <a:t> will depend on the community!</a:t>
            </a:r>
          </a:p>
        </p:txBody>
      </p:sp>
    </p:spTree>
    <p:extLst>
      <p:ext uri="{BB962C8B-B14F-4D97-AF65-F5344CB8AC3E}">
        <p14:creationId xmlns:p14="http://schemas.microsoft.com/office/powerpoint/2010/main" val="4245253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17" y="3913281"/>
            <a:ext cx="7270750" cy="1470025"/>
          </a:xfrm>
        </p:spPr>
        <p:txBody>
          <a:bodyPr anchor="ctr">
            <a:normAutofit/>
          </a:bodyPr>
          <a:lstStyle/>
          <a:p>
            <a:r>
              <a:rPr lang="en-US" sz="3800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019" y="5091518"/>
            <a:ext cx="2279650" cy="7740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dirty="0" err="1">
                <a:solidFill>
                  <a:schemeClr val="accent1"/>
                </a:solidFill>
              </a:rPr>
              <a:t>Michuki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Mwangi</a:t>
            </a:r>
            <a:br>
              <a:rPr lang="en-US" sz="1800" dirty="0"/>
            </a:br>
            <a:r>
              <a:rPr lang="en-US" dirty="0"/>
              <a:t>Internet Society</a:t>
            </a:r>
          </a:p>
          <a:p>
            <a:pPr algn="l"/>
            <a:r>
              <a:rPr lang="en-US" dirty="0" err="1"/>
              <a:t>Mwangi@isoc.org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447925" y="5102477"/>
            <a:ext cx="2279650" cy="7740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accent1"/>
                </a:solidFill>
              </a:rPr>
              <a:t>Karen Rose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dirty="0" err="1"/>
              <a:t>Zynia</a:t>
            </a:r>
            <a:r>
              <a:rPr lang="en-US" dirty="0"/>
              <a:t> Digital</a:t>
            </a:r>
          </a:p>
          <a:p>
            <a:pPr algn="l"/>
            <a:r>
              <a:rPr lang="en-US" dirty="0" err="1"/>
              <a:t>Karen@zyniadigital.com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7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Taking a Systems Approach to Interconnection in Africa</a:t>
            </a:r>
          </a:p>
        </p:txBody>
      </p:sp>
      <p:pic>
        <p:nvPicPr>
          <p:cNvPr id="13" name="Picture 12" descr="ITEProgramGraphi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563">
            <a:off x="3637903" y="2142152"/>
            <a:ext cx="5656254" cy="3702382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193675" dist="330200" dir="8820000" sx="107000" sy="107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 rot="21393875">
            <a:off x="3711045" y="2396982"/>
            <a:ext cx="144142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/>
              <a:t>Project Chart Circa 2011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3954" y="1949823"/>
            <a:ext cx="2387631" cy="42341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9549" y="1934107"/>
            <a:ext cx="3360447" cy="472915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multitude of efforts with partners aimed at priming the pump:</a:t>
            </a:r>
          </a:p>
          <a:p>
            <a:pPr lvl="1"/>
            <a:r>
              <a:rPr lang="en-US" dirty="0"/>
              <a:t>Local workshops &amp; capacity building</a:t>
            </a:r>
          </a:p>
          <a:p>
            <a:pPr lvl="1"/>
            <a:r>
              <a:rPr lang="en-US" dirty="0"/>
              <a:t>Supporting new IX development </a:t>
            </a:r>
          </a:p>
          <a:p>
            <a:pPr lvl="1"/>
            <a:r>
              <a:rPr lang="en-US" dirty="0"/>
              <a:t>Supporting existing IXPs and adding value</a:t>
            </a:r>
          </a:p>
          <a:p>
            <a:pPr lvl="1"/>
            <a:r>
              <a:rPr lang="en-US" dirty="0"/>
              <a:t>Advocating in regional &amp; international policy forums</a:t>
            </a:r>
          </a:p>
          <a:p>
            <a:pPr lvl="1"/>
            <a:r>
              <a:rPr lang="en-US" dirty="0"/>
              <a:t>Engaging development &amp; funding organizations</a:t>
            </a:r>
          </a:p>
          <a:p>
            <a:pPr lvl="1"/>
            <a:r>
              <a:rPr lang="en-US" dirty="0"/>
              <a:t>Measurement &amp; research</a:t>
            </a:r>
          </a:p>
          <a:p>
            <a:r>
              <a:rPr lang="en-US" b="1" dirty="0" err="1">
                <a:solidFill>
                  <a:srgbClr val="FF7F01"/>
                </a:solidFill>
              </a:rPr>
              <a:t>AfPIF</a:t>
            </a:r>
            <a:r>
              <a:rPr lang="en-US" b="1" dirty="0"/>
              <a:t>: The community glue to sustain and build momentum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4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295833"/>
            <a:ext cx="7583489" cy="1143000"/>
          </a:xfrm>
        </p:spPr>
        <p:txBody>
          <a:bodyPr>
            <a:normAutofit/>
          </a:bodyPr>
          <a:lstStyle/>
          <a:p>
            <a:r>
              <a:rPr lang="en-US" dirty="0"/>
              <a:t>The Killer: Information Asymmetry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452" y="1949823"/>
            <a:ext cx="8007328" cy="448145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orbel"/>
                <a:cs typeface="Corbel"/>
              </a:rPr>
              <a:t>in-</a:t>
            </a:r>
            <a:r>
              <a:rPr lang="en-US" b="1" dirty="0" err="1">
                <a:latin typeface="Corbel"/>
                <a:cs typeface="Corbel"/>
              </a:rPr>
              <a:t>fər</a:t>
            </a:r>
            <a:r>
              <a:rPr lang="en-US" b="1" dirty="0">
                <a:latin typeface="Corbel"/>
                <a:cs typeface="Corbel"/>
              </a:rPr>
              <a:t>-ˈmā-shən  </a:t>
            </a:r>
            <a:r>
              <a:rPr lang="mr-IN" b="1" dirty="0">
                <a:latin typeface="Corbel"/>
                <a:cs typeface="Corbel"/>
              </a:rPr>
              <a:t>(ˌ)ā</a:t>
            </a:r>
            <a:r>
              <a:rPr lang="en-US" b="1" dirty="0">
                <a:latin typeface="Corbel"/>
                <a:cs typeface="Corbel"/>
              </a:rPr>
              <a:t>-</a:t>
            </a:r>
            <a:r>
              <a:rPr lang="mr-IN" b="1" dirty="0">
                <a:latin typeface="Corbel"/>
                <a:cs typeface="Corbel"/>
              </a:rPr>
              <a:t>ˈsi</a:t>
            </a:r>
            <a:r>
              <a:rPr lang="en-US" b="1" dirty="0">
                <a:latin typeface="Corbel"/>
                <a:cs typeface="Corbel"/>
              </a:rPr>
              <a:t>-</a:t>
            </a:r>
            <a:r>
              <a:rPr lang="mr-IN" b="1" dirty="0">
                <a:latin typeface="Corbel"/>
                <a:cs typeface="Corbel"/>
              </a:rPr>
              <a:t>mə</a:t>
            </a:r>
            <a:r>
              <a:rPr lang="en-US" b="1" dirty="0">
                <a:latin typeface="Corbel"/>
                <a:cs typeface="Corbel"/>
              </a:rPr>
              <a:t>-</a:t>
            </a:r>
            <a:r>
              <a:rPr lang="mr-IN" b="1" dirty="0">
                <a:latin typeface="Corbel"/>
                <a:cs typeface="Corbel"/>
              </a:rPr>
              <a:t>trē</a:t>
            </a:r>
            <a:endParaRPr lang="en-US" b="1" dirty="0">
              <a:latin typeface="Corbel"/>
              <a:cs typeface="Corbel"/>
            </a:endParaRPr>
          </a:p>
          <a:p>
            <a:pPr lvl="1"/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occurs when one party to an economic transaction possesses greater material knowledge than the other party.” </a:t>
            </a:r>
          </a:p>
          <a:p>
            <a:r>
              <a:rPr lang="en-US" b="1" dirty="0"/>
              <a:t>Key Problem:  </a:t>
            </a:r>
            <a:r>
              <a:rPr lang="en-US" dirty="0"/>
              <a:t>“I manage my network and buy the Internet.”</a:t>
            </a:r>
          </a:p>
          <a:p>
            <a:r>
              <a:rPr lang="en-US" b="1" dirty="0"/>
              <a:t>Key Requirement :  </a:t>
            </a:r>
            <a:r>
              <a:rPr lang="en-US" dirty="0"/>
              <a:t>Increase knowledge &amp; relationships necessary to:</a:t>
            </a:r>
          </a:p>
          <a:p>
            <a:pPr lvl="1"/>
            <a:r>
              <a:rPr lang="en-US" dirty="0"/>
              <a:t>Negotiate better deals</a:t>
            </a:r>
          </a:p>
          <a:p>
            <a:pPr lvl="1"/>
            <a:r>
              <a:rPr lang="en-US" dirty="0"/>
              <a:t>Create peering opportunities  </a:t>
            </a:r>
          </a:p>
          <a:p>
            <a:pPr lvl="1"/>
            <a:r>
              <a:rPr lang="en-US" dirty="0"/>
              <a:t>Create &amp; sustain</a:t>
            </a:r>
            <a:r>
              <a:rPr lang="en-US" i="1" dirty="0"/>
              <a:t> </a:t>
            </a:r>
            <a:r>
              <a:rPr lang="en-US" dirty="0"/>
              <a:t>local and regional </a:t>
            </a:r>
            <a:br>
              <a:rPr lang="en-US" dirty="0"/>
            </a:br>
            <a:r>
              <a:rPr lang="en-US" dirty="0"/>
              <a:t>traffic exchange</a:t>
            </a:r>
          </a:p>
          <a:p>
            <a:pPr lvl="1"/>
            <a:r>
              <a:rPr lang="en-US" dirty="0"/>
              <a:t>Catalyze growth</a:t>
            </a:r>
          </a:p>
          <a:p>
            <a:pPr lvl="1"/>
            <a:r>
              <a:rPr lang="en-US" dirty="0"/>
              <a:t>Attract new services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informationasy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71" y="4144918"/>
            <a:ext cx="3144520" cy="19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age 65 Photo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64">
            <a:off x="6257780" y="4388891"/>
            <a:ext cx="2665025" cy="1998768"/>
          </a:xfrm>
          <a:prstGeom prst="rect">
            <a:avLst/>
          </a:prstGeom>
        </p:spPr>
      </p:pic>
      <p:pic>
        <p:nvPicPr>
          <p:cNvPr id="7" name="Picture 6" descr="Page 64 Photo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776">
            <a:off x="6145411" y="1949507"/>
            <a:ext cx="2928193" cy="19965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AfPIF-1: 2010 Nairobi, Kenya </a:t>
            </a:r>
          </a:p>
        </p:txBody>
      </p:sp>
      <p:pic>
        <p:nvPicPr>
          <p:cNvPr id="11" name="Picture 10" descr="Page 65 Photo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897">
            <a:off x="2971385" y="1801551"/>
            <a:ext cx="3053424" cy="2083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DSC_21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485">
            <a:off x="3039226" y="4330020"/>
            <a:ext cx="3053425" cy="202834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32833" y="1811342"/>
            <a:ext cx="2696012" cy="28876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 Days, ~80 Attendees</a:t>
            </a:r>
          </a:p>
          <a:p>
            <a:r>
              <a:rPr lang="en-US" sz="2000" dirty="0"/>
              <a:t>20 African countries + int. participants  </a:t>
            </a:r>
          </a:p>
          <a:p>
            <a:r>
              <a:rPr lang="en-US" sz="2000" dirty="0"/>
              <a:t>Local Host: </a:t>
            </a:r>
          </a:p>
          <a:p>
            <a:pPr marL="0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4" descr="http://nbo.icann.org/files/meetings/nairobi2010/TESPOK%20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0" y="4054872"/>
            <a:ext cx="980760" cy="2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3561" y="4449062"/>
            <a:ext cx="2403090" cy="18758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Sponsors: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4" descr="http://www.internetsociety.org/sites/default/files/netnod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9" y="4959583"/>
            <a:ext cx="832907" cy="52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AMSIX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4" y="5640917"/>
            <a:ext cx="1022658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t2.gstatic.com/images?q=tbn:ANd9GcTE_wf2FVK6Q4lNfgP-k-ooXLXGzkK4TrcVI7CALyOPp0jT2nM97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17" y="4957236"/>
            <a:ext cx="584199" cy="5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internetsociety.org/sites/default/files/Google_Logo_158X52_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95" y="5755217"/>
            <a:ext cx="1074045" cy="3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age 64 Photo 3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58" y="3395521"/>
            <a:ext cx="2250115" cy="149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06E8B-9F4B-7343-B6E7-6C4823B211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30" y="4929464"/>
            <a:ext cx="681944" cy="6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FA195C-746B-9449-9B69-B4A997A43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AfPIF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DFB3EA3-EE1C-4141-9D99-D15734CCC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043229-BC1B-094B-B11E-390167DD6D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1900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6D22-EC5E-E041-82C9-201B04D2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Collaborators – Thank you!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761BCB-B2B2-164C-9F18-40147A0DE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897" y="2311274"/>
            <a:ext cx="12319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F72D3-10F6-454A-8211-886BFBE4C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917219"/>
            <a:ext cx="1448112" cy="68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63020-B9F3-8041-8769-7B3B27E84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59" y="2125519"/>
            <a:ext cx="2229939" cy="94300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D63BF0-4B00-CA47-ACDD-F701E5B66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702" y="3447976"/>
            <a:ext cx="1258343" cy="1258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E432D-6EFA-C049-8ACA-824E55144B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2" y="2988224"/>
            <a:ext cx="1533979" cy="1533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05D35C-D5E2-5C4F-ABC9-E8319F755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96" y="4670532"/>
            <a:ext cx="1327966" cy="107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02D7C-58D1-514B-8E7C-308912A79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78" y="4663308"/>
            <a:ext cx="2105529" cy="70822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69C94C0-E9CF-3245-B9D9-AC2AC4056B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7852" y="1975840"/>
            <a:ext cx="1063171" cy="1135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450B36-8FF2-7D45-A2A0-D8789F241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882749"/>
            <a:ext cx="2150437" cy="6451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5015CE-8EBC-2C4D-A912-4C3BEF22A8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82" y="3825499"/>
            <a:ext cx="2049142" cy="5032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488E9B-A3A0-EF4E-8F59-10A3A3A5E9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5" y="5523413"/>
            <a:ext cx="2553352" cy="6173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26A78B-AC1F-FF4B-A94D-FDEB02BAF6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11" y="5923577"/>
            <a:ext cx="2032000" cy="444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0E1403-AB3F-E949-9E1F-B785264327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81" y="3825499"/>
            <a:ext cx="1212475" cy="12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1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01B952-1969-C945-9CB3-88A63125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9" y="1127760"/>
            <a:ext cx="8631766" cy="48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63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7421</TotalTime>
  <Words>1415</Words>
  <Application>Microsoft Macintosh PowerPoint</Application>
  <PresentationFormat>On-screen Show (4:3)</PresentationFormat>
  <Paragraphs>262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Chalkduster</vt:lpstr>
      <vt:lpstr>Corbel</vt:lpstr>
      <vt:lpstr>Mangal</vt:lpstr>
      <vt:lpstr>Wingdings</vt:lpstr>
      <vt:lpstr>Wingdings 2</vt:lpstr>
      <vt:lpstr>Pixel</vt:lpstr>
      <vt:lpstr>The Road to AfPIF 10</vt:lpstr>
      <vt:lpstr>Internet in Africa circa 2007/2008</vt:lpstr>
      <vt:lpstr>Pre-PIF &amp; Proto-PIF</vt:lpstr>
      <vt:lpstr>Taking a Systems Approach to Interconnection in Africa</vt:lpstr>
      <vt:lpstr>The Killer: Information Asymmetry</vt:lpstr>
      <vt:lpstr>AfPIF-1: 2010 Nairobi, Kenya </vt:lpstr>
      <vt:lpstr>Beyond AfPIF</vt:lpstr>
      <vt:lpstr>Collaborators – Thank you!</vt:lpstr>
      <vt:lpstr>PowerPoint Presentation</vt:lpstr>
      <vt:lpstr>African Union AXIS Project</vt:lpstr>
      <vt:lpstr>Key Value Builders</vt:lpstr>
      <vt:lpstr>Content &amp; the Globe Come to AfPIF </vt:lpstr>
      <vt:lpstr>Learning &amp; Networking @ AfPIF</vt:lpstr>
      <vt:lpstr>Vision and Goals</vt:lpstr>
      <vt:lpstr>Infrastructure Development</vt:lpstr>
      <vt:lpstr>IXP Infrastructure</vt:lpstr>
      <vt:lpstr>DNS Infrastructure </vt:lpstr>
      <vt:lpstr>Africa Data Centre Market</vt:lpstr>
      <vt:lpstr>Submarine and Terrestrial Infrastructure </vt:lpstr>
      <vt:lpstr>Where are we?</vt:lpstr>
      <vt:lpstr>AfPIF @ 10: Meeting from Cape Town to Casablanca</vt:lpstr>
      <vt:lpstr>Program Committee (PC)</vt:lpstr>
      <vt:lpstr>PowerPoint Presentation</vt:lpstr>
      <vt:lpstr>Attendance &amp; Fellowships </vt:lpstr>
      <vt:lpstr>Sponsors</vt:lpstr>
      <vt:lpstr>Impact Beyond AfPIF</vt:lpstr>
      <vt:lpstr>More peering at IXPs in Africa</vt:lpstr>
      <vt:lpstr>Growing impact of local IXPs</vt:lpstr>
      <vt:lpstr>PowerPoint Presentation</vt:lpstr>
      <vt:lpstr>PowerPoint Presentation</vt:lpstr>
      <vt:lpstr>PowerPoint Presentation</vt:lpstr>
      <vt:lpstr>Global ASNs visible at IXPs in Africa</vt:lpstr>
      <vt:lpstr>Looking Forward</vt:lpstr>
      <vt:lpstr>But the work has just begun…</vt:lpstr>
      <vt:lpstr>Most importantly …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Rose</dc:creator>
  <cp:lastModifiedBy>Michuki Mwangi</cp:lastModifiedBy>
  <cp:revision>135</cp:revision>
  <cp:lastPrinted>2019-08-16T18:37:05Z</cp:lastPrinted>
  <dcterms:created xsi:type="dcterms:W3CDTF">2019-08-11T14:31:41Z</dcterms:created>
  <dcterms:modified xsi:type="dcterms:W3CDTF">2019-08-19T21:35:00Z</dcterms:modified>
</cp:coreProperties>
</file>