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93" r:id="rId5"/>
  </p:sldMasterIdLst>
  <p:notesMasterIdLst>
    <p:notesMasterId r:id="rId30"/>
  </p:notesMasterIdLst>
  <p:sldIdLst>
    <p:sldId id="256" r:id="rId6"/>
    <p:sldId id="720" r:id="rId7"/>
    <p:sldId id="721" r:id="rId8"/>
    <p:sldId id="725" r:id="rId9"/>
    <p:sldId id="722" r:id="rId10"/>
    <p:sldId id="726" r:id="rId11"/>
    <p:sldId id="735" r:id="rId12"/>
    <p:sldId id="724" r:id="rId13"/>
    <p:sldId id="727" r:id="rId14"/>
    <p:sldId id="728" r:id="rId15"/>
    <p:sldId id="729" r:id="rId16"/>
    <p:sldId id="730" r:id="rId17"/>
    <p:sldId id="732" r:id="rId18"/>
    <p:sldId id="736" r:id="rId19"/>
    <p:sldId id="737" r:id="rId20"/>
    <p:sldId id="741" r:id="rId21"/>
    <p:sldId id="742" r:id="rId22"/>
    <p:sldId id="743" r:id="rId23"/>
    <p:sldId id="744" r:id="rId24"/>
    <p:sldId id="733" r:id="rId25"/>
    <p:sldId id="734" r:id="rId26"/>
    <p:sldId id="738" r:id="rId27"/>
    <p:sldId id="739" r:id="rId28"/>
    <p:sldId id="7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>
      <p:cViewPr>
        <p:scale>
          <a:sx n="100" d="100"/>
          <a:sy n="100" d="100"/>
        </p:scale>
        <p:origin x="464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DF3C-CF47-3642-8800-CFA062C8FF64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29DD-3EB9-DB42-A762-CD3A18E7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7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D29DD-3EB9-DB42-A762-CD3A18E7B2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 ?><Relationships xmlns="http://schemas.openxmlformats.org/package/2006/relationships"><Relationship Id="rId1" Target="../slideMasters/slideMaster2.xml" Type="http://schemas.openxmlformats.org/officeDocument/2006/relationships/slideMaster"/><Relationship Id="rId2" Target="../media/image28.jpeg" Type="http://schemas.openxmlformats.org/officeDocument/2006/relationships/image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ront Cover Option 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"/>
            <a:ext cx="12192000" cy="6848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80" y="546503"/>
            <a:ext cx="2162960" cy="1074173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>
          <a:xfrm>
            <a:off x="431371" y="3429000"/>
            <a:ext cx="7200800" cy="3096344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3574330"/>
            <a:ext cx="6529916" cy="136683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HelveticaNeue-Thin" pitchFamily="2" charset="0"/>
              </a:defRPr>
            </a:lvl1pPr>
          </a:lstStyle>
          <a:p>
            <a:r>
              <a:rPr lang="en-GB" sz="4000" noProof="0">
                <a:solidFill>
                  <a:schemeClr val="bg1"/>
                </a:solidFill>
                <a:latin typeface="HelveticaNeue-Thin" pitchFamily="2" charset="0"/>
              </a:rPr>
              <a:t>Title goes here over two lines generic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5413" y="5013176"/>
            <a:ext cx="470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>
                <a:solidFill>
                  <a:schemeClr val="bg1"/>
                </a:solidFill>
                <a:latin typeface="HelveticaNeue-Light" pitchFamily="2" charset="0"/>
              </a:rPr>
              <a:t>Building Africa’s digital future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949628"/>
            <a:ext cx="2688795" cy="287684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&lt;Presentation date&gt;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04664"/>
            <a:ext cx="9073008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479376" y="1772816"/>
            <a:ext cx="5394212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2"/>
          </p:nvPr>
        </p:nvSpPr>
        <p:spPr>
          <a:xfrm>
            <a:off x="6312024" y="1772816"/>
            <a:ext cx="5400600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3"/>
          </p:nvPr>
        </p:nvSpPr>
        <p:spPr>
          <a:xfrm>
            <a:off x="479376" y="4259172"/>
            <a:ext cx="5394212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/>
          </p:nvPr>
        </p:nvSpPr>
        <p:spPr>
          <a:xfrm>
            <a:off x="6312024" y="4259172"/>
            <a:ext cx="5400600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404664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38728"/>
            <a:ext cx="1163852" cy="577994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57772" y="1844824"/>
            <a:ext cx="5394212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240016" y="1844824"/>
            <a:ext cx="54006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404664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38728"/>
            <a:ext cx="1163852" cy="577994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479376" y="1772816"/>
            <a:ext cx="5394212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312024" y="1772816"/>
            <a:ext cx="5400600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79376" y="4259172"/>
            <a:ext cx="5394212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6312024" y="4259172"/>
            <a:ext cx="5400600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44992" y="1772816"/>
            <a:ext cx="11089232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544992" y="4221088"/>
            <a:ext cx="11095624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04664"/>
            <a:ext cx="9073008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404664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38728"/>
            <a:ext cx="1163852" cy="577994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544992" y="1772816"/>
            <a:ext cx="11089232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544992" y="4221088"/>
            <a:ext cx="11095624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711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404664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38728"/>
            <a:ext cx="1163852" cy="577994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57772" y="2420888"/>
            <a:ext cx="5394212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240016" y="2420888"/>
            <a:ext cx="5400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1309" y="1736650"/>
            <a:ext cx="5400675" cy="50438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36787" y="1736650"/>
            <a:ext cx="5400675" cy="50438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57772" y="2420888"/>
            <a:ext cx="5394212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240016" y="2420888"/>
            <a:ext cx="5400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04664"/>
            <a:ext cx="9073008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4538" y="1754278"/>
            <a:ext cx="5400675" cy="5043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40016" y="1754278"/>
            <a:ext cx="5400675" cy="5043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-1323528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ront Cover Optio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"/>
            <a:ext cx="12192000" cy="6848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80" y="546503"/>
            <a:ext cx="2162960" cy="10741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371" y="3429000"/>
            <a:ext cx="7200800" cy="3096344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3574330"/>
            <a:ext cx="6529916" cy="136683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HelveticaNeue-Thin" pitchFamily="2" charset="0"/>
              </a:defRPr>
            </a:lvl1pPr>
          </a:lstStyle>
          <a:p>
            <a:r>
              <a:rPr lang="en-GB" sz="4000" noProof="0">
                <a:solidFill>
                  <a:schemeClr val="bg1"/>
                </a:solidFill>
                <a:latin typeface="HelveticaNeue-Thin" pitchFamily="2" charset="0"/>
              </a:rPr>
              <a:t>Title goes here over two lines generic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5413" y="5013176"/>
            <a:ext cx="470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>
                <a:solidFill>
                  <a:schemeClr val="bg1"/>
                </a:solidFill>
                <a:latin typeface="HelveticaNeue-Light" pitchFamily="2" charset="0"/>
              </a:rPr>
              <a:t>Building Africa’s digital future 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949628"/>
            <a:ext cx="2688795" cy="287684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&lt;Presentation date&gt;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ront Cover Option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"/>
            <a:ext cx="12192000" cy="684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48680"/>
            <a:ext cx="2158577" cy="10719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31371" y="3429000"/>
            <a:ext cx="7200800" cy="3096344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3574330"/>
            <a:ext cx="6529916" cy="136683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HelveticaNeue-Thin" pitchFamily="2" charset="0"/>
              </a:defRPr>
            </a:lvl1pPr>
          </a:lstStyle>
          <a:p>
            <a:r>
              <a:rPr lang="en-GB" sz="4000" noProof="0">
                <a:solidFill>
                  <a:schemeClr val="bg1"/>
                </a:solidFill>
                <a:latin typeface="HelveticaNeue-Thin" pitchFamily="2" charset="0"/>
              </a:rPr>
              <a:t>Title goes here over two lines generic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5413" y="5013176"/>
            <a:ext cx="470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>
                <a:solidFill>
                  <a:schemeClr val="bg1"/>
                </a:solidFill>
                <a:latin typeface="HelveticaNeue-Light" pitchFamily="2" charset="0"/>
              </a:rPr>
              <a:t>Building Africa’s digital future 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949628"/>
            <a:ext cx="2688795" cy="287684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&lt;Presentation date&gt;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1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Option 2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2696"/>
            <a:ext cx="12192000" cy="1544442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9797" y="692696"/>
            <a:ext cx="10512787" cy="15444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z="3500" noProof="0">
                <a:solidFill>
                  <a:schemeClr val="bg1"/>
                </a:solidFill>
                <a:latin typeface="HelveticaNeue-Thin" pitchFamily="2" charset="0"/>
              </a:rPr>
              <a:t>Section Heading goes here and can go over two lines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9A71-65E7-D34C-97F9-5EDDA2EA1144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E32-9ED7-FC46-866F-689CBC9D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D1BF-E9BD-E446-835E-78557C37A368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DE65-AF65-0B4C-BEE3-FE34607A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1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5E1B31-60DF-49D6-97A9-7C6E247E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3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A5539F-D548-F043-B541-6449F40B5D34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xmlns="" id="{8513EA96-3C5D-0746-82FE-0BA82FF5F288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F4D454-F940-1645-BAF7-4060F36DCD6E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26BEA8-D966-B740-BB8D-6984FF91A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65" y="-13692"/>
            <a:ext cx="12209965" cy="6875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376547-4610-824C-9484-68C3F34C67C7}"/>
              </a:ext>
            </a:extLst>
          </p:cNvPr>
          <p:cNvSpPr/>
          <p:nvPr userDrawn="1"/>
        </p:nvSpPr>
        <p:spPr>
          <a:xfrm>
            <a:off x="6087017" y="5079871"/>
            <a:ext cx="413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ea typeface="Helvetica Neue Light" panose="02000503000000020004" pitchFamily="2" charset="0"/>
                <a:cs typeface="Helvetica Neue Light" panose="02000503000000020004" pitchFamily="2" charset="0"/>
              </a:rPr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2DE7624-83BE-114F-9CB4-357F2901D8C6}"/>
              </a:ext>
            </a:extLst>
          </p:cNvPr>
          <p:cNvSpPr/>
          <p:nvPr userDrawn="1"/>
        </p:nvSpPr>
        <p:spPr>
          <a:xfrm>
            <a:off x="6096000" y="3622133"/>
            <a:ext cx="4138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200">
                <a:solidFill>
                  <a:schemeClr val="bg1"/>
                </a:solidFill>
                <a:latin typeface="+mj-lt"/>
                <a:ea typeface="Helvetica Neue Light" panose="02000503000000020004" pitchFamily="2" charset="0"/>
                <a:cs typeface="Helvetica Neue Light" panose="02000503000000020004" pitchFamily="2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88694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A5539F-D548-F043-B541-6449F40B5D34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xmlns="" id="{8513EA96-3C5D-0746-82FE-0BA82FF5F288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F4D454-F940-1645-BAF7-4060F36DCD6E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F432C-B49B-8A40-96FE-7CBF513E664C}"/>
              </a:ext>
            </a:extLst>
          </p:cNvPr>
          <p:cNvSpPr txBox="1"/>
          <p:nvPr userDrawn="1"/>
        </p:nvSpPr>
        <p:spPr>
          <a:xfrm>
            <a:off x="325651" y="1869581"/>
            <a:ext cx="11402523" cy="435822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600" noProof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37310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39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51384" y="1842894"/>
            <a:ext cx="11089231" cy="4538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32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3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232B01-87D2-7844-81E0-D397E0D3B2CB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xmlns="" id="{679FBE47-4695-4841-9792-17133E25BF52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2FD48B-864A-0F4A-881C-21DE6520A6A5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00221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Front Cover Option 5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"/>
            <a:ext cx="12192000" cy="684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48680"/>
            <a:ext cx="2158577" cy="10719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31371" y="3429000"/>
            <a:ext cx="7200800" cy="3096344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3574330"/>
            <a:ext cx="6529916" cy="136683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HelveticaNeue-Thin" pitchFamily="2" charset="0"/>
              </a:defRPr>
            </a:lvl1pPr>
          </a:lstStyle>
          <a:p>
            <a:r>
              <a:rPr lang="en-GB" sz="4000" noProof="0">
                <a:solidFill>
                  <a:schemeClr val="bg1"/>
                </a:solidFill>
                <a:latin typeface="HelveticaNeue-Thin" pitchFamily="2" charset="0"/>
              </a:rPr>
              <a:t>Title goes here over two lines generic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5413" y="5013176"/>
            <a:ext cx="470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>
                <a:solidFill>
                  <a:schemeClr val="bg1"/>
                </a:solidFill>
                <a:latin typeface="HelveticaNeue-Light" pitchFamily="2" charset="0"/>
              </a:rPr>
              <a:t>Building Africa’s digital future 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949628"/>
            <a:ext cx="2688795" cy="287684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&lt;Presentation date&gt;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772" y="1844824"/>
            <a:ext cx="5394212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40016" y="1844824"/>
            <a:ext cx="54006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E0DCBA-F5C8-1F47-8BA5-FEF8CD0BCCA6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D839329-250D-9C4A-BDBC-AC202E4B2368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B62715-1F8C-CD4D-BD71-29097EB144DE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065082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79376" y="1772816"/>
            <a:ext cx="5394212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12024" y="1772816"/>
            <a:ext cx="5400600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79376" y="4259172"/>
            <a:ext cx="5394212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312024" y="4259172"/>
            <a:ext cx="5400600" cy="2266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C06614-C761-854B-8D32-1E5C41B26E06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xmlns="" id="{EF04330F-A3B1-1D49-86C4-69640CB727A4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2177BE-4A6D-9740-B273-57174E0C00D5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28573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772" y="1844824"/>
            <a:ext cx="5394212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40016" y="1844824"/>
            <a:ext cx="54006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046183-6600-804E-A622-7014A6F165FF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xmlns="" id="{50FF1D67-746A-C547-98F3-91A9B1BD0904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B3F6B3-FA22-0348-9B8E-41F99878D41A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23251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772" y="2420888"/>
            <a:ext cx="5394212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40016" y="2420888"/>
            <a:ext cx="5400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1309" y="1736650"/>
            <a:ext cx="5400675" cy="50438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6787" y="1736650"/>
            <a:ext cx="5400675" cy="50438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AA9F2A-5CFC-ED45-9C71-424D4CD85256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xmlns="" id="{1CA05BFE-E0DE-724F-9723-CE9039D9439E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 noProof="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50634E1-B2DE-DA47-84E3-506415A432B8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905207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772" y="2420888"/>
            <a:ext cx="5394212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40016" y="2420888"/>
            <a:ext cx="5400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54538" y="1754278"/>
            <a:ext cx="5400675" cy="5043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0016" y="1754278"/>
            <a:ext cx="5400675" cy="5043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DF19E3-1029-BB4E-B766-183005609E60}"/>
              </a:ext>
            </a:extLst>
          </p:cNvPr>
          <p:cNvSpPr/>
          <p:nvPr userDrawn="1"/>
        </p:nvSpPr>
        <p:spPr>
          <a:xfrm>
            <a:off x="479376" y="296760"/>
            <a:ext cx="93600" cy="972000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xmlns="" id="{05C58E01-1F83-2341-8BFC-1C385670D880}"/>
              </a:ext>
            </a:extLst>
          </p:cNvPr>
          <p:cNvSpPr txBox="1">
            <a:spLocks/>
          </p:cNvSpPr>
          <p:nvPr userDrawn="1"/>
        </p:nvSpPr>
        <p:spPr>
          <a:xfrm>
            <a:off x="706065" y="264449"/>
            <a:ext cx="7051700" cy="557213"/>
          </a:xfrm>
          <a:effectLst>
            <a:outerShdw blurRad="25400" dist="38100" dir="8100000" algn="tr" rotWithShape="0">
              <a:schemeClr val="bg1">
                <a:alpha val="5000"/>
              </a:schemeClr>
            </a:outerShdw>
          </a:effectLst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3200">
                <a:solidFill>
                  <a:srgbClr val="FFFFFF"/>
                </a:solidFill>
                <a:latin typeface="Helvetica Neue LT Std 45 Light" panose="020B0403020202020204" pitchFamily="34" charset="0"/>
              </a:rPr>
              <a:t>Main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71205C-66E9-EB41-9C8E-8D700B4F31CB}"/>
              </a:ext>
            </a:extLst>
          </p:cNvPr>
          <p:cNvSpPr/>
          <p:nvPr userDrawn="1"/>
        </p:nvSpPr>
        <p:spPr>
          <a:xfrm>
            <a:off x="706065" y="825464"/>
            <a:ext cx="477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35 Thin" panose="020B0403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rPr>
              <a:t>sub-title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075980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859F0D-382E-1C43-97FC-29FEE7E5288E}"/>
              </a:ext>
            </a:extLst>
          </p:cNvPr>
          <p:cNvSpPr txBox="1"/>
          <p:nvPr userDrawn="1"/>
        </p:nvSpPr>
        <p:spPr>
          <a:xfrm>
            <a:off x="2197391" y="2587097"/>
            <a:ext cx="8108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noProof="0">
                <a:solidFill>
                  <a:schemeClr val="bg1"/>
                </a:solidFill>
              </a:rPr>
              <a:t>Section</a:t>
            </a:r>
            <a:r>
              <a:rPr lang="en-US" sz="7200">
                <a:solidFill>
                  <a:schemeClr val="bg1"/>
                </a:solidFill>
              </a:rPr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554D31-B561-2349-BD83-80256A8F6229}"/>
              </a:ext>
            </a:extLst>
          </p:cNvPr>
          <p:cNvSpPr/>
          <p:nvPr userDrawn="1"/>
        </p:nvSpPr>
        <p:spPr>
          <a:xfrm>
            <a:off x="1642252" y="2285803"/>
            <a:ext cx="343177" cy="1725191"/>
          </a:xfrm>
          <a:prstGeom prst="rect">
            <a:avLst/>
          </a:prstGeom>
          <a:solidFill>
            <a:srgbClr val="D9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 panose="020004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3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 Swoo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0112" y="404664"/>
            <a:ext cx="905427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51384" y="1842894"/>
            <a:ext cx="11089231" cy="4538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 Swoo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404664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38728"/>
            <a:ext cx="1163852" cy="577994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551384" y="1842894"/>
            <a:ext cx="11089231" cy="4538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04664"/>
            <a:ext cx="9073008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551384" y="1842894"/>
            <a:ext cx="11089231" cy="4538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404664"/>
            <a:ext cx="9000999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rgbClr val="0098DB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38728"/>
            <a:ext cx="1163852" cy="577994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551384" y="1842894"/>
            <a:ext cx="11089231" cy="4538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57772" y="1844824"/>
            <a:ext cx="5394212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40016" y="1844824"/>
            <a:ext cx="5400600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04664"/>
            <a:ext cx="12192000" cy="1152128"/>
          </a:xfrm>
          <a:prstGeom prst="rect">
            <a:avLst/>
          </a:prstGeom>
          <a:solidFill>
            <a:srgbClr val="00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404664"/>
            <a:ext cx="9073008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Heading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64" y="690766"/>
            <a:ext cx="1163852" cy="5779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6.jpeg"/><Relationship Id="rId13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4" r:id="rId3"/>
    <p:sldLayoutId id="2147483675" r:id="rId4"/>
    <p:sldLayoutId id="2147483670" r:id="rId5"/>
    <p:sldLayoutId id="2147483676" r:id="rId6"/>
    <p:sldLayoutId id="2147483677" r:id="rId7"/>
    <p:sldLayoutId id="2147483678" r:id="rId8"/>
    <p:sldLayoutId id="2147483679" r:id="rId9"/>
    <p:sldLayoutId id="2147483686" r:id="rId10"/>
    <p:sldLayoutId id="2147483680" r:id="rId11"/>
    <p:sldLayoutId id="2147483687" r:id="rId12"/>
    <p:sldLayoutId id="2147483684" r:id="rId13"/>
    <p:sldLayoutId id="2147483685" r:id="rId14"/>
    <p:sldLayoutId id="2147483682" r:id="rId15"/>
    <p:sldLayoutId id="2147483683" r:id="rId16"/>
    <p:sldLayoutId id="2147483681" r:id="rId17"/>
    <p:sldLayoutId id="2147483650" r:id="rId18"/>
    <p:sldLayoutId id="2147483651" r:id="rId19"/>
    <p:sldLayoutId id="2147483654" r:id="rId20"/>
    <p:sldLayoutId id="2147483655" r:id="rId21"/>
    <p:sldLayoutId id="2147483657" r:id="rId22"/>
    <p:sldLayoutId id="2147483658" r:id="rId23"/>
    <p:sldLayoutId id="2147483659" r:id="rId24"/>
    <p:sldLayoutId id="2147483661" r:id="rId25"/>
    <p:sldLayoutId id="2147483662" r:id="rId26"/>
    <p:sldLayoutId id="2147483663" r:id="rId27"/>
    <p:sldLayoutId id="2147483669" r:id="rId28"/>
    <p:sldLayoutId id="2147483665" r:id="rId29"/>
    <p:sldLayoutId id="2147483666" r:id="rId30"/>
    <p:sldLayoutId id="2147483667" r:id="rId31"/>
    <p:sldLayoutId id="2147483668" r:id="rId32"/>
    <p:sldLayoutId id="2147483688" r:id="rId33"/>
    <p:sldLayoutId id="2147483690" r:id="rId34"/>
    <p:sldLayoutId id="2147483692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D961C-A1DB-4643-8AD1-07214211813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D7B020-B858-C04A-84B9-052E8EDCBA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573" y="330222"/>
            <a:ext cx="1145828" cy="5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jpeg"/></Relationships>
</file>

<file path=ppt/slides/_rels/slide11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4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2.png" Type="http://schemas.openxmlformats.org/officeDocument/2006/relationships/image"/><Relationship Id="rId3" Target="../media/image4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2.png" Type="http://schemas.openxmlformats.org/officeDocument/2006/relationships/image"/><Relationship Id="rId3" Target="../media/image43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jpeg"/></Relationships>
</file>

<file path=ppt/slides/_rels/slide21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6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7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8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https://www.forbes.com/sites/techonomy/2012/04/01/the-future-of-wireless-is-wired/#2f0fb1fde833" TargetMode="External" Type="http://schemas.openxmlformats.org/officeDocument/2006/relationships/hyperlink"/><Relationship Id="rId3" Target="../media/image3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4917" y="3789922"/>
            <a:ext cx="6745943" cy="1243330"/>
          </a:xfrm>
        </p:spPr>
        <p:txBody>
          <a:bodyPr/>
          <a:lstStyle/>
          <a:p>
            <a:r>
              <a:rPr lang="en-GB" sz="3200" b="1"/>
              <a:t>The African Internet in 2030</a:t>
            </a:r>
            <a:endParaRPr lang="en-GB" sz="32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7" y="6135365"/>
            <a:ext cx="2688795" cy="287684"/>
          </a:xfrm>
        </p:spPr>
        <p:txBody>
          <a:bodyPr/>
          <a:lstStyle/>
          <a:p>
            <a:r>
              <a:rPr lang="en-GB"/>
              <a:t>19th April 2019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4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Customer mindset is changing…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Customers are getting smarter</a:t>
            </a:r>
          </a:p>
          <a:p>
            <a:pPr lvl="1"/>
            <a:r>
              <a:rPr lang="en-US" sz="2400"/>
              <a:t>They want more control</a:t>
            </a:r>
          </a:p>
          <a:p>
            <a:pPr lvl="1"/>
            <a:r>
              <a:rPr lang="en-US" sz="2400"/>
              <a:t>They want faster response times</a:t>
            </a:r>
          </a:p>
          <a:p>
            <a:pPr lvl="1"/>
            <a:r>
              <a:rPr lang="en-US" sz="2400"/>
              <a:t>MTTR’s have to improve</a:t>
            </a:r>
          </a:p>
          <a:p>
            <a:r>
              <a:rPr lang="en-US" sz="2400"/>
              <a:t>Customers demands are changing – driven by more detailed metrics</a:t>
            </a:r>
          </a:p>
          <a:p>
            <a:pPr lvl="1"/>
            <a:r>
              <a:rPr lang="en-US" sz="2400"/>
              <a:t>Latency</a:t>
            </a:r>
          </a:p>
          <a:p>
            <a:pPr lvl="1"/>
            <a:r>
              <a:rPr lang="en-US" sz="2400"/>
              <a:t>Cost</a:t>
            </a:r>
          </a:p>
          <a:p>
            <a:pPr lvl="1"/>
            <a:r>
              <a:rPr lang="en-US" sz="2400"/>
              <a:t>In some cases politics…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9220" name="Picture 4" descr="Image result for customer demand">
            <a:extLst>
              <a:ext uri="{FF2B5EF4-FFF2-40B4-BE49-F238E27FC236}">
                <a16:creationId xmlns:a16="http://schemas.microsoft.com/office/drawing/2014/main" xmlns="" id="{608B1A4F-3C7B-40FF-9CC4-3DCA44B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5" y="1699953"/>
            <a:ext cx="5745833" cy="42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Dealing with the customer of tomorrow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Automation is everything – it is the only answer to 24/7/365 nature of the business</a:t>
            </a:r>
          </a:p>
          <a:p>
            <a:r>
              <a:rPr lang="en-US" sz="2400"/>
              <a:t>The internet of tomorrow will be:</a:t>
            </a:r>
          </a:p>
          <a:p>
            <a:pPr lvl="1"/>
            <a:r>
              <a:rPr lang="en-US" sz="2400"/>
              <a:t>Driven by customers – not engineers</a:t>
            </a:r>
          </a:p>
          <a:p>
            <a:pPr lvl="1"/>
            <a:r>
              <a:rPr lang="en-US" sz="2400"/>
              <a:t>Automated by software – not run by CLI</a:t>
            </a:r>
          </a:p>
          <a:p>
            <a:pPr lvl="1"/>
            <a:r>
              <a:rPr lang="en-US" sz="2400"/>
              <a:t>The customers will want the control – while the providers mitigate the risks.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10242" name="Picture 2" descr="Image result for network automation">
            <a:extLst>
              <a:ext uri="{FF2B5EF4-FFF2-40B4-BE49-F238E27FC236}">
                <a16:creationId xmlns:a16="http://schemas.microsoft.com/office/drawing/2014/main" xmlns="" id="{A8750BD9-D6E4-4E04-9B13-657D3C2C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6" y="2197331"/>
            <a:ext cx="6019697" cy="31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1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The internet of today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Modern networks give customers relatively little control</a:t>
            </a:r>
          </a:p>
          <a:p>
            <a:r>
              <a:rPr lang="en-US" sz="2400"/>
              <a:t>The provider determines how traffic flows to the customer – and while there is limited ability for the customer to influence this – it is exactly that - limited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D087C3A2-D991-45F2-AE73-52FAB0FD8287}"/>
              </a:ext>
            </a:extLst>
          </p:cNvPr>
          <p:cNvSpPr/>
          <p:nvPr/>
        </p:nvSpPr>
        <p:spPr>
          <a:xfrm>
            <a:off x="1716197" y="3542128"/>
            <a:ext cx="548640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8A4F6C89-4B97-49E2-AA87-67C8BA40634A}"/>
              </a:ext>
            </a:extLst>
          </p:cNvPr>
          <p:cNvSpPr/>
          <p:nvPr/>
        </p:nvSpPr>
        <p:spPr>
          <a:xfrm>
            <a:off x="3326212" y="3542128"/>
            <a:ext cx="548640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5134D8-806D-410E-93D5-2DC4BCBCB395}"/>
              </a:ext>
            </a:extLst>
          </p:cNvPr>
          <p:cNvSpPr txBox="1"/>
          <p:nvPr/>
        </p:nvSpPr>
        <p:spPr>
          <a:xfrm>
            <a:off x="520062" y="4103368"/>
            <a:ext cx="476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Traffic routing was determined by destination</a:t>
            </a:r>
          </a:p>
          <a:p>
            <a:pPr algn="ctr"/>
            <a:r>
              <a:rPr lang="en-US"/>
              <a:t>The customer had no control</a:t>
            </a:r>
            <a:endParaRPr lang="x-non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86976F4-69EF-4943-A12E-CA412439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12" y="3266310"/>
            <a:ext cx="714518" cy="714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EEDA0FD-94C1-4A60-8E77-C8ADEBBE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04" y="3264081"/>
            <a:ext cx="714519" cy="714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A07B42-B822-43B6-B796-9D86A5F3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072" y="3264082"/>
            <a:ext cx="714518" cy="7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The internet of tomorrow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Customers will have the ability to steer traffic based on type at the source.</a:t>
            </a:r>
          </a:p>
          <a:p>
            <a:pPr lvl="1"/>
            <a:r>
              <a:rPr lang="en-US" sz="2400"/>
              <a:t>Content type</a:t>
            </a:r>
          </a:p>
          <a:p>
            <a:pPr lvl="1"/>
            <a:r>
              <a:rPr lang="en-US" sz="2400"/>
              <a:t>Specific destination</a:t>
            </a:r>
          </a:p>
          <a:p>
            <a:pPr lvl="1"/>
            <a:r>
              <a:rPr lang="en-US" sz="2400"/>
              <a:t>Specific application</a:t>
            </a:r>
          </a:p>
          <a:p>
            <a:r>
              <a:rPr lang="en-US" sz="2400"/>
              <a:t>The provider will set the rules – but will pass the control within those rules to the customer.</a:t>
            </a:r>
          </a:p>
          <a:p>
            <a:r>
              <a:rPr lang="en-US" sz="2400"/>
              <a:t>The customer will steer on requirements – not necessarily with technical know-how – this will have to be done via simple interfaces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5134D8-806D-410E-93D5-2DC4BCBCB395}"/>
              </a:ext>
            </a:extLst>
          </p:cNvPr>
          <p:cNvSpPr txBox="1"/>
          <p:nvPr/>
        </p:nvSpPr>
        <p:spPr>
          <a:xfrm>
            <a:off x="607346" y="1817368"/>
            <a:ext cx="504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Traffic routing will be determined by instructions</a:t>
            </a:r>
          </a:p>
          <a:p>
            <a:pPr algn="ctr"/>
            <a:r>
              <a:rPr lang="en-US"/>
              <a:t>From the customer to the source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86976F4-69EF-4943-A12E-CA412439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52" y="3981204"/>
            <a:ext cx="714518" cy="714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EEDA0FD-94C1-4A60-8E77-C8ADEBBE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244" y="3978975"/>
            <a:ext cx="714519" cy="714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A07B42-B822-43B6-B796-9D86A5F3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12" y="3978976"/>
            <a:ext cx="714518" cy="714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7C1986-6BA8-4920-97AB-AC50D628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44" y="5280760"/>
            <a:ext cx="714518" cy="714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19B315-6403-4868-B0F7-5A3E2146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44" y="2714904"/>
            <a:ext cx="714518" cy="71409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DF7CBEA9-0094-4091-B1E3-2C788FA3A34C}"/>
              </a:ext>
            </a:extLst>
          </p:cNvPr>
          <p:cNvSpPr/>
          <p:nvPr/>
        </p:nvSpPr>
        <p:spPr>
          <a:xfrm rot="19193886">
            <a:off x="1474511" y="3559721"/>
            <a:ext cx="996499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06FA702B-2FC2-46F3-B36D-6A61E79E7F5E}"/>
              </a:ext>
            </a:extLst>
          </p:cNvPr>
          <p:cNvSpPr/>
          <p:nvPr/>
        </p:nvSpPr>
        <p:spPr>
          <a:xfrm rot="2235822">
            <a:off x="3273939" y="3538030"/>
            <a:ext cx="996499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F2299997-F460-47FA-A0A3-EE18754AC4E6}"/>
              </a:ext>
            </a:extLst>
          </p:cNvPr>
          <p:cNvSpPr/>
          <p:nvPr/>
        </p:nvSpPr>
        <p:spPr>
          <a:xfrm rot="2235822">
            <a:off x="1485595" y="5073550"/>
            <a:ext cx="996499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7972A1C4-4679-4CCB-A0FA-62FBCD6B626C}"/>
              </a:ext>
            </a:extLst>
          </p:cNvPr>
          <p:cNvSpPr/>
          <p:nvPr/>
        </p:nvSpPr>
        <p:spPr>
          <a:xfrm rot="19193886">
            <a:off x="3289826" y="5089341"/>
            <a:ext cx="996499" cy="22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BAD6FA-DE9B-4C1D-851B-E05EF8F99B05}"/>
              </a:ext>
            </a:extLst>
          </p:cNvPr>
          <p:cNvSpPr txBox="1"/>
          <p:nvPr/>
        </p:nvSpPr>
        <p:spPr>
          <a:xfrm rot="19225067">
            <a:off x="972559" y="3275215"/>
            <a:ext cx="157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Traffic Type A</a:t>
            </a:r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87CB6-87B9-4147-BA17-3F84193C27F1}"/>
              </a:ext>
            </a:extLst>
          </p:cNvPr>
          <p:cNvSpPr txBox="1"/>
          <p:nvPr/>
        </p:nvSpPr>
        <p:spPr>
          <a:xfrm rot="2242808">
            <a:off x="891253" y="5226681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Traffic Type B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906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How will this happen?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Customers will choose their paths</a:t>
            </a:r>
          </a:p>
          <a:p>
            <a:r>
              <a:rPr lang="en-US" sz="2400"/>
              <a:t>Paths will be communicated to the network using BGP extensions from the controller the customer is communicating with.</a:t>
            </a:r>
          </a:p>
          <a:p>
            <a:r>
              <a:rPr lang="en-US" sz="2400"/>
              <a:t>The logic behind the controllers and their interfaces will be where the provider differentiate</a:t>
            </a:r>
          </a:p>
          <a:p>
            <a:r>
              <a:rPr lang="en-US" sz="2400"/>
              <a:t>Network programmability is coming…</a:t>
            </a:r>
          </a:p>
          <a:p>
            <a:endParaRPr lang="en-US" sz="2400"/>
          </a:p>
        </p:txBody>
      </p:sp>
      <p:pic>
        <p:nvPicPr>
          <p:cNvPr id="16386" name="Picture 2" descr="Image result for segment routing">
            <a:extLst>
              <a:ext uri="{FF2B5EF4-FFF2-40B4-BE49-F238E27FC236}">
                <a16:creationId xmlns:a16="http://schemas.microsoft.com/office/drawing/2014/main" xmlns="" id="{665F638E-1338-45E1-B4B3-F3BC278D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1826488"/>
            <a:ext cx="2345575" cy="23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bgp">
            <a:extLst>
              <a:ext uri="{FF2B5EF4-FFF2-40B4-BE49-F238E27FC236}">
                <a16:creationId xmlns:a16="http://schemas.microsoft.com/office/drawing/2014/main" xmlns="" id="{9EFA4EF3-612A-4F52-B8DD-BC6769F7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46137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3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Network programmability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In the network of tomorrow, the customer will potentially have the ability to instruct the network to perform tasks – programmability is part and parcel of segment routing.</a:t>
            </a:r>
          </a:p>
          <a:p>
            <a:r>
              <a:rPr lang="en-US" sz="2400"/>
              <a:t>The exact methods in the IPv4 world are clearly defined – if not well deployed</a:t>
            </a:r>
          </a:p>
          <a:p>
            <a:r>
              <a:rPr lang="en-US" sz="2400"/>
              <a:t>The IPv6 world – is up in the air, there are different approaches – some of which could impose large traffic overhead – so we hope to mitigate this in the standards forums.</a:t>
            </a:r>
          </a:p>
          <a:p>
            <a:endParaRPr lang="en-US" sz="2400"/>
          </a:p>
        </p:txBody>
      </p:sp>
      <p:pic>
        <p:nvPicPr>
          <p:cNvPr id="16386" name="Picture 2" descr="Image result for segment routing">
            <a:extLst>
              <a:ext uri="{FF2B5EF4-FFF2-40B4-BE49-F238E27FC236}">
                <a16:creationId xmlns:a16="http://schemas.microsoft.com/office/drawing/2014/main" xmlns="" id="{665F638E-1338-45E1-B4B3-F3BC278D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1826488"/>
            <a:ext cx="2345575" cy="23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bgp">
            <a:extLst>
              <a:ext uri="{FF2B5EF4-FFF2-40B4-BE49-F238E27FC236}">
                <a16:creationId xmlns:a16="http://schemas.microsoft.com/office/drawing/2014/main" xmlns="" id="{9EFA4EF3-612A-4F52-B8DD-BC6769F7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46137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paradigm shift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830" y="1635294"/>
            <a:ext cx="11709334" cy="188079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As stated earlier – traffic is mostly destination based in todays world.  Consider the following – in a normal network – traffic entering R1 will follow the routing table to R6 – which will be calculated using SPF and other manual metrics based on the announcements of R6 – but R6 doesn’t have control beyond itself – to actually dictate the path to it.  Want to know where the packet is going – follow the routing table….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07873F-97C9-064C-AB7F-8D920072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39" y="3929744"/>
            <a:ext cx="5080000" cy="25019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06A31890-BB92-AE4F-B3F5-84F5A0F239DA}"/>
              </a:ext>
            </a:extLst>
          </p:cNvPr>
          <p:cNvSpPr/>
          <p:nvPr/>
        </p:nvSpPr>
        <p:spPr>
          <a:xfrm>
            <a:off x="2198914" y="4550230"/>
            <a:ext cx="1349828" cy="3374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7D4E99-E0B0-1745-B997-3EE85285D55C}"/>
              </a:ext>
            </a:extLst>
          </p:cNvPr>
          <p:cNvSpPr txBox="1"/>
          <p:nvPr/>
        </p:nvSpPr>
        <p:spPr>
          <a:xfrm>
            <a:off x="1832567" y="3930527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Ingress Packet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574C511E-83D1-654C-A348-E1A8A5CA6DB6}"/>
              </a:ext>
            </a:extLst>
          </p:cNvPr>
          <p:cNvSpPr/>
          <p:nvPr/>
        </p:nvSpPr>
        <p:spPr>
          <a:xfrm>
            <a:off x="8567056" y="5889173"/>
            <a:ext cx="1349828" cy="3374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3B6D19-7554-E841-B64C-C22EB8A6ABE9}"/>
              </a:ext>
            </a:extLst>
          </p:cNvPr>
          <p:cNvSpPr txBox="1"/>
          <p:nvPr/>
        </p:nvSpPr>
        <p:spPr>
          <a:xfrm>
            <a:off x="8383882" y="5354117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 Packet</a:t>
            </a:r>
          </a:p>
        </p:txBody>
      </p:sp>
    </p:spTree>
    <p:extLst>
      <p:ext uri="{BB962C8B-B14F-4D97-AF65-F5344CB8AC3E}">
        <p14:creationId xmlns:p14="http://schemas.microsoft.com/office/powerpoint/2010/main" val="17034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paradigm shift (2)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830" y="1635294"/>
            <a:ext cx="11709334" cy="188079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Assume each of the below routers has a static label – 1 through 6 to represent the 6 routers.  We tell R1 – that for prefix X to reach R6 – push label stack 2,5,6.  </a:t>
            </a:r>
          </a:p>
          <a:p>
            <a:r>
              <a:rPr lang="en-US" sz="2400" dirty="0"/>
              <a:t>R1 pushes the stack and the labels are popped as they move through the relevant routers.  The traffic pathing is hard set at source – R6 has no say – and the routing table is meaningless.  The traffic is routed based on source.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07873F-97C9-064C-AB7F-8D920072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39" y="3929744"/>
            <a:ext cx="5080000" cy="25019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06A31890-BB92-AE4F-B3F5-84F5A0F239DA}"/>
              </a:ext>
            </a:extLst>
          </p:cNvPr>
          <p:cNvSpPr/>
          <p:nvPr/>
        </p:nvSpPr>
        <p:spPr>
          <a:xfrm>
            <a:off x="2198914" y="4550230"/>
            <a:ext cx="1349828" cy="3374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7D4E99-E0B0-1745-B997-3EE85285D55C}"/>
              </a:ext>
            </a:extLst>
          </p:cNvPr>
          <p:cNvSpPr txBox="1"/>
          <p:nvPr/>
        </p:nvSpPr>
        <p:spPr>
          <a:xfrm>
            <a:off x="1832567" y="3930527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Ingress Packet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574C511E-83D1-654C-A348-E1A8A5CA6DB6}"/>
              </a:ext>
            </a:extLst>
          </p:cNvPr>
          <p:cNvSpPr/>
          <p:nvPr/>
        </p:nvSpPr>
        <p:spPr>
          <a:xfrm>
            <a:off x="8567056" y="5889173"/>
            <a:ext cx="1349828" cy="3374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3B6D19-7554-E841-B64C-C22EB8A6ABE9}"/>
              </a:ext>
            </a:extLst>
          </p:cNvPr>
          <p:cNvSpPr txBox="1"/>
          <p:nvPr/>
        </p:nvSpPr>
        <p:spPr>
          <a:xfrm>
            <a:off x="8383882" y="5354117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 Packet</a:t>
            </a:r>
          </a:p>
        </p:txBody>
      </p:sp>
    </p:spTree>
    <p:extLst>
      <p:ext uri="{BB962C8B-B14F-4D97-AF65-F5344CB8AC3E}">
        <p14:creationId xmlns:p14="http://schemas.microsoft.com/office/powerpoint/2010/main" val="156603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what’s changed?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830" y="1635294"/>
            <a:ext cx="11709334" cy="4536906"/>
          </a:xfrm>
        </p:spPr>
        <p:txBody>
          <a:bodyPr>
            <a:normAutofit/>
          </a:bodyPr>
          <a:lstStyle/>
          <a:p>
            <a:r>
              <a:rPr lang="en-US" sz="2400" dirty="0"/>
              <a:t>Path instructions to R1 are injected via BGP – it is possible to give the customer access to program the path (with limitations you impose).</a:t>
            </a:r>
          </a:p>
          <a:p>
            <a:r>
              <a:rPr lang="en-US" sz="2400" dirty="0"/>
              <a:t>Looking at an intermediate routers routing table will be meaningless if you don’t take into account the label stack.</a:t>
            </a:r>
          </a:p>
          <a:p>
            <a:r>
              <a:rPr lang="en-US" sz="2400" dirty="0"/>
              <a:t>The traffic engineering between nodes is effectively lose routed – meaning it follows the IGP to get to the next label.</a:t>
            </a:r>
          </a:p>
          <a:p>
            <a:r>
              <a:rPr lang="en-US" sz="2400" dirty="0"/>
              <a:t>You can push a path to a router – and then stack labels on a *host* base – without affecting the rest of your network routing – so – a customer can announce a /24 - with a single host taking a different path – should they need to for specific purposes.</a:t>
            </a:r>
          </a:p>
          <a:p>
            <a:r>
              <a:rPr lang="en-US" sz="2400" dirty="0"/>
              <a:t>So how much control do you want to give your customers? The balance could be tricky.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83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V6 conundrum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830" y="1635294"/>
            <a:ext cx="11709334" cy="4536906"/>
          </a:xfrm>
        </p:spPr>
        <p:txBody>
          <a:bodyPr>
            <a:normAutofit/>
          </a:bodyPr>
          <a:lstStyle/>
          <a:p>
            <a:r>
              <a:rPr lang="en-US" sz="2400" dirty="0"/>
              <a:t>IPv6 is supported on SR-MPLS – except certain vendors have stated that MPLS must die with IPv4 – and are proposing SRv6.  We disagree – MPLS is a part of life that isn’t practical to remove.</a:t>
            </a:r>
          </a:p>
          <a:p>
            <a:r>
              <a:rPr lang="en-US" sz="2400" dirty="0"/>
              <a:t>SRv6 imposes as much as a 19% overhead on traffic – dropping 19gigabit out of every 100gigabit of traffic in pure packet headers.</a:t>
            </a:r>
          </a:p>
          <a:p>
            <a:r>
              <a:rPr lang="en-US" sz="2400" dirty="0"/>
              <a:t>There are two competing proposals – no agreement on either side – and a resistance by one side to inter-op.  </a:t>
            </a:r>
          </a:p>
          <a:p>
            <a:r>
              <a:rPr lang="en-US" sz="2400" dirty="0"/>
              <a:t>Africa has to take a stand – V4 is running out – and if we don’t have MPLS in the v6 world, we have a significant problem.  So what works for Africa? Our views can be found at: https://</a:t>
            </a:r>
            <a:r>
              <a:rPr lang="en-US" sz="2400" dirty="0" err="1"/>
              <a:t>www.linkedin.com</a:t>
            </a:r>
            <a:r>
              <a:rPr lang="en-US" sz="2400" dirty="0"/>
              <a:t>/pulse/srv6-why-we-want-andrew-alston/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386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072922A-7404-4077-807D-22D0807FE9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4654" y="1913651"/>
            <a:ext cx="5589978" cy="4608512"/>
          </a:xfrm>
        </p:spPr>
        <p:txBody>
          <a:bodyPr>
            <a:normAutofit/>
          </a:bodyPr>
          <a:lstStyle/>
          <a:p>
            <a:r>
              <a:rPr lang="en-US" sz="2400"/>
              <a:t>Between 2009 and 2013 there was an explosion of submarine cables around Africa</a:t>
            </a:r>
          </a:p>
          <a:p>
            <a:r>
              <a:rPr lang="en-US" sz="2400"/>
              <a:t>However… </a:t>
            </a:r>
          </a:p>
          <a:p>
            <a:pPr lvl="1"/>
            <a:r>
              <a:rPr lang="en-US" sz="2400"/>
              <a:t>The African IXP of choice was LINX</a:t>
            </a:r>
          </a:p>
          <a:p>
            <a:pPr lvl="1"/>
            <a:r>
              <a:rPr lang="en-US" sz="2400"/>
              <a:t>The cross-border circuits were limited</a:t>
            </a:r>
          </a:p>
          <a:p>
            <a:pPr lvl="1"/>
            <a:r>
              <a:rPr lang="en-US" sz="2400"/>
              <a:t>There was almost no cross-border peering</a:t>
            </a:r>
          </a:p>
          <a:p>
            <a:pPr lvl="1"/>
            <a:r>
              <a:rPr lang="en-US" sz="2400"/>
              <a:t>Content served from the continent was extremely limited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(modern) history lesson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8178F7-CCD4-43E1-A2A8-17C66E74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9" y="1746048"/>
            <a:ext cx="4884189" cy="48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Why does this matter to Africa?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Running flexible networks is a change in mindset – engineers will have to adapt</a:t>
            </a:r>
          </a:p>
          <a:p>
            <a:r>
              <a:rPr lang="en-US" sz="2400"/>
              <a:t>The hardware choices we make will impact our abilities tomorrow, more than ever below</a:t>
            </a:r>
          </a:p>
          <a:p>
            <a:r>
              <a:rPr lang="en-US" sz="2400"/>
              <a:t>The protocols are new and being developed – we have to ensure the African needs are met within the standards.</a:t>
            </a:r>
          </a:p>
          <a:p>
            <a:r>
              <a:rPr lang="en-US" sz="2400"/>
              <a:t>Networks must be designed to our customers needs – rather than dictated by what the rest of the world is doing.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4F388F2-EB14-6C44-BD1E-38D92697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84" y="1729930"/>
            <a:ext cx="4916027" cy="47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Paving the future roads of tomorrow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By 2030 if we play our cards right</a:t>
            </a:r>
          </a:p>
          <a:p>
            <a:pPr lvl="1"/>
            <a:r>
              <a:rPr lang="en-US" sz="2400"/>
              <a:t>The lack of legacy technology will allow us to leapfrog much of the rest of the world</a:t>
            </a:r>
          </a:p>
          <a:p>
            <a:pPr lvl="1"/>
            <a:r>
              <a:rPr lang="en-US" sz="2400"/>
              <a:t>Our skills base can be founded in technologies developed for our needs – rather than skills imported from elsewhere on technologies that don’t solve our problems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3CF266-B57A-EC43-9753-BD9D5AAA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2" y="1741714"/>
            <a:ext cx="5769867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4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Where to from here?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/>
              <a:t>With the vendors and content providers looking to Africa for new customer bases and new sources of revenue – so comes opportunity.</a:t>
            </a:r>
          </a:p>
          <a:p>
            <a:r>
              <a:rPr lang="en-US" sz="2400"/>
              <a:t>We believe in a future where we have two choices – accept what the rest of the world has asked for – or use our position as a massive emerging market to make our case for what we need</a:t>
            </a:r>
          </a:p>
          <a:p>
            <a:r>
              <a:rPr lang="en-US" sz="2400"/>
              <a:t>I believe we need to take the latter – that is what is good for Africa.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655D2F-9D36-2D40-A5FC-B94D29D2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7" y="1635295"/>
            <a:ext cx="5673940" cy="29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Some final thoughts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 dirty="0"/>
              <a:t>With a market evolving as fast as this one – the time for being passive is over – we have to seize control of our own destiny and get involved.</a:t>
            </a:r>
          </a:p>
          <a:p>
            <a:r>
              <a:rPr lang="en-US" sz="2400" dirty="0"/>
              <a:t>We have to innovate – or we will be crushed by those that do.</a:t>
            </a:r>
          </a:p>
          <a:p>
            <a:r>
              <a:rPr lang="en-US" sz="2400" dirty="0"/>
              <a:t>We as network engineers have to learn – or with the advent of AI – the machines will out learn us – to our detriment.</a:t>
            </a:r>
          </a:p>
          <a:p>
            <a:r>
              <a:rPr lang="en-US" sz="2400" dirty="0"/>
              <a:t>We are the next billion people unconnected – that’s a massive market – and we need to leverage that.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9460" name="Picture 4" descr="Image result for Final thoughts">
            <a:extLst>
              <a:ext uri="{FF2B5EF4-FFF2-40B4-BE49-F238E27FC236}">
                <a16:creationId xmlns:a16="http://schemas.microsoft.com/office/drawing/2014/main" xmlns="" id="{56F7D2BD-52F8-404C-867C-0BAFC6D3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" y="2522913"/>
            <a:ext cx="5793045" cy="32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84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Thanks!</a:t>
            </a:r>
          </a:p>
          <a:p>
            <a:r>
              <a:rPr lang="en-US"/>
              <a:t>Questions 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FEB1CA-57AF-4B92-8C25-1D0F3CE12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917" y="5949628"/>
            <a:ext cx="3383010" cy="287684"/>
          </a:xfrm>
        </p:spPr>
        <p:txBody>
          <a:bodyPr/>
          <a:lstStyle/>
          <a:p>
            <a:r>
              <a:rPr lang="en-US"/>
              <a:t>Andrew.Alston@liquidtelecom.com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512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072922A-7404-4077-807D-22D0807FE9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4654" y="1913651"/>
            <a:ext cx="5589978" cy="4608512"/>
          </a:xfrm>
        </p:spPr>
        <p:txBody>
          <a:bodyPr>
            <a:normAutofit/>
          </a:bodyPr>
          <a:lstStyle/>
          <a:p>
            <a:r>
              <a:rPr lang="en-US" sz="2400" dirty="0"/>
              <a:t>A lot of fiber – and growing.  The trick moving forward will be linking it all up.</a:t>
            </a:r>
          </a:p>
          <a:p>
            <a:r>
              <a:rPr lang="en-US" sz="2400" dirty="0"/>
              <a:t>Recently Liquid achieved the first Cape To Cairo terrestrial circuit – and in even more recent days, connectivity from East to West was announced.</a:t>
            </a:r>
          </a:p>
          <a:p>
            <a:r>
              <a:rPr lang="en-US" sz="2400" dirty="0"/>
              <a:t>We predict significant growth in the East to West routes – to lower the latencies needed to reach both Asia and the Americas from all parts of the </a:t>
            </a:r>
            <a:r>
              <a:rPr lang="en-US" sz="2400"/>
              <a:t>continent</a:t>
            </a:r>
            <a:r>
              <a:rPr lang="en-US" sz="2400" smtClean="0"/>
              <a:t>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The terrestrial map as it stands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C8EF4B-A8CF-4AF2-86B2-A7A559F0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7" y="1877105"/>
            <a:ext cx="4747524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072922A-7404-4077-807D-22D0807FE9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83813" y="1924430"/>
            <a:ext cx="5589978" cy="4608512"/>
          </a:xfrm>
        </p:spPr>
        <p:txBody>
          <a:bodyPr>
            <a:normAutofit/>
          </a:bodyPr>
          <a:lstStyle/>
          <a:p>
            <a:r>
              <a:rPr lang="en-US" sz="2400" dirty="0"/>
              <a:t>The price per megabit is coming down - in 2002 a megabit of bandwidth in London cost as much as $150 a meg – today its $0.15, so a thousandth of the cost.</a:t>
            </a:r>
          </a:p>
          <a:p>
            <a:r>
              <a:rPr lang="en-US" sz="2400" dirty="0"/>
              <a:t>We see a similar trend across the continent – and believe that by 2030 we will see price parity with the rest of the world.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Some trends…</a:t>
            </a:r>
          </a:p>
        </p:txBody>
      </p:sp>
      <p:pic>
        <p:nvPicPr>
          <p:cNvPr id="7170" name="Picture 2" descr="Image result for price drops">
            <a:extLst>
              <a:ext uri="{FF2B5EF4-FFF2-40B4-BE49-F238E27FC236}">
                <a16:creationId xmlns:a16="http://schemas.microsoft.com/office/drawing/2014/main" xmlns="" id="{8EB827EE-69AE-4271-929E-0718CD48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2165292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23CB682F-BDE2-BF4E-897B-1B131F12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0" y="2019242"/>
            <a:ext cx="6092783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Bandwidth trends…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36585" y="1635295"/>
            <a:ext cx="4679577" cy="488686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Bandwidth usage is growing – with some anomalies</a:t>
            </a:r>
          </a:p>
          <a:p>
            <a:r>
              <a:rPr lang="en-US" sz="2400" dirty="0"/>
              <a:t>Madagascar saw a 546% speed increase in sample tests since 2017</a:t>
            </a:r>
          </a:p>
          <a:p>
            <a:r>
              <a:rPr lang="en-US" sz="2400" dirty="0"/>
              <a:t>Mauritius saw a 228% speed increase in sample tests since 2017</a:t>
            </a:r>
          </a:p>
          <a:p>
            <a:r>
              <a:rPr lang="en-US" sz="2400" dirty="0"/>
              <a:t>The islands have started using fiber – rather than satellite!</a:t>
            </a:r>
          </a:p>
          <a:p>
            <a:r>
              <a:rPr lang="en-US" sz="2400" dirty="0"/>
              <a:t>Gabon and South Africa have seen large FTTH investments</a:t>
            </a:r>
          </a:p>
          <a:p>
            <a:endParaRPr lang="en-US" sz="2400" dirty="0"/>
          </a:p>
          <a:p>
            <a:r>
              <a:rPr lang="en-US" sz="2400" dirty="0"/>
              <a:t>https://s3-eu-west-1.amazonaws.com/</a:t>
            </a:r>
            <a:r>
              <a:rPr lang="en-US" sz="2400" dirty="0" err="1"/>
              <a:t>assets.cable.co.uk</a:t>
            </a:r>
            <a:r>
              <a:rPr lang="en-US" sz="2400" dirty="0"/>
              <a:t>/broadband-</a:t>
            </a:r>
            <a:r>
              <a:rPr lang="en-US" sz="2400" dirty="0" err="1"/>
              <a:t>speedtest</a:t>
            </a:r>
            <a:r>
              <a:rPr lang="en-US" sz="2400" dirty="0"/>
              <a:t>/worldwide-broadband-speed-league-2019-data.xlsx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11ECAE-47CD-9244-8714-7C2A24CF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8" y="1796143"/>
            <a:ext cx="68431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Fiber penetration is growing.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70469" y="1635295"/>
            <a:ext cx="5045693" cy="4886868"/>
          </a:xfrm>
        </p:spPr>
        <p:txBody>
          <a:bodyPr>
            <a:normAutofit/>
          </a:bodyPr>
          <a:lstStyle/>
          <a:p>
            <a:r>
              <a:rPr lang="en-US" sz="2400"/>
              <a:t>There is heavy demand for FTTH services – and the growth in FTTH across the continent has been astounding.</a:t>
            </a:r>
          </a:p>
          <a:p>
            <a:r>
              <a:rPr lang="en-US" sz="2400"/>
              <a:t>Mobile still dominates the African landscape for the consumer market – will that remain?  What will the impact of 5G be?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B3E8BD-0424-CF47-BE97-36C9489D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8" y="1744771"/>
            <a:ext cx="6516166" cy="44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0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The impact of 5G?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70469" y="1635295"/>
            <a:ext cx="5045693" cy="488686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advent of 5G will result in heavier fiber concentrations</a:t>
            </a:r>
          </a:p>
          <a:p>
            <a:r>
              <a:rPr lang="en-US" sz="2400" dirty="0"/>
              <a:t>The Future of Wireless is wired </a:t>
            </a:r>
            <a:r>
              <a:rPr lang="en-US" sz="2400" dirty="0">
                <a:hlinkClick r:id="rId2"/>
              </a:rPr>
              <a:t>https://www.forbes.com/sites/techonomy/2012/04/01/the-future-of-wireless-is-wired/#2f0fb1fde833</a:t>
            </a:r>
            <a:endParaRPr lang="en-US" sz="2400" dirty="0"/>
          </a:p>
          <a:p>
            <a:r>
              <a:rPr lang="en-US" sz="2400" dirty="0"/>
              <a:t>Base stations will increase – and the need to backhaul that traffic will result in a flood of fiber.</a:t>
            </a:r>
          </a:p>
          <a:p>
            <a:r>
              <a:rPr lang="en-US" sz="2400" dirty="0"/>
              <a:t>The complexity of routing and traffic control from the provider perspective will become exponentially more challenging.</a:t>
            </a:r>
          </a:p>
        </p:txBody>
      </p:sp>
      <p:pic>
        <p:nvPicPr>
          <p:cNvPr id="15362" name="Picture 2" descr="Image result for 5G">
            <a:extLst>
              <a:ext uri="{FF2B5EF4-FFF2-40B4-BE49-F238E27FC236}">
                <a16:creationId xmlns:a16="http://schemas.microsoft.com/office/drawing/2014/main" xmlns="" id="{623C895D-AE85-4B2E-A287-154F6D70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8" y="1724892"/>
            <a:ext cx="6539616" cy="43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2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Looking to the future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We see regional hubs have developed on the continent in Johannesburg and Cape Town in South Africa and in Nairobi in Kenya.</a:t>
            </a:r>
          </a:p>
          <a:p>
            <a:r>
              <a:rPr lang="en-US" sz="2400" dirty="0"/>
              <a:t>We believe a west African hub will appear – but there is no real clarity as to where. Lagos, Abidjan, Accra, Douala – all are options.</a:t>
            </a:r>
          </a:p>
          <a:p>
            <a:r>
              <a:rPr lang="en-US" sz="2400" dirty="0"/>
              <a:t>The majority of content is likely to be served out of these locations to the countries inland and adjacent to them.</a:t>
            </a:r>
          </a:p>
          <a:p>
            <a:r>
              <a:rPr lang="en-US" sz="2400" dirty="0"/>
              <a:t>Africa is set to become a transit path – from East to West – it’s the shortest route.</a:t>
            </a:r>
          </a:p>
          <a:p>
            <a:r>
              <a:rPr lang="en-US" sz="2400" dirty="0"/>
              <a:t>This creates opportunity – and some challenges.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0D51D5-CEFA-4C4F-940E-100BF770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7" y="1635295"/>
            <a:ext cx="5700458" cy="38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8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E4BC-EFFC-402C-96A6-CCCD54610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So what keeps us awake at night?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7BE8713-E2B5-4C6F-B2D3-EA88F0AD6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97881" y="1635295"/>
            <a:ext cx="6018282" cy="4886868"/>
          </a:xfrm>
        </p:spPr>
        <p:txBody>
          <a:bodyPr>
            <a:normAutofit/>
          </a:bodyPr>
          <a:lstStyle/>
          <a:p>
            <a:r>
              <a:rPr lang="en-US" sz="2400" dirty="0"/>
              <a:t>Tax</a:t>
            </a:r>
          </a:p>
          <a:p>
            <a:r>
              <a:rPr lang="en-US" sz="2400" dirty="0"/>
              <a:t>Shutdowns are becoming more prevalent.</a:t>
            </a:r>
          </a:p>
          <a:p>
            <a:r>
              <a:rPr lang="en-US" sz="2400" dirty="0"/>
              <a:t>The policy environment is not getting any friendlier – There is one step forwards one (or more) step backwards</a:t>
            </a:r>
          </a:p>
          <a:p>
            <a:r>
              <a:rPr lang="en-US" sz="2400" dirty="0"/>
              <a:t>Our customers are increasing demanding more flexibility – more control – and higher service levels in an ever-changing environment.</a:t>
            </a:r>
          </a:p>
          <a:p>
            <a:r>
              <a:rPr lang="en-US" sz="2400" dirty="0"/>
              <a:t>While we dream about the Africa Free Trade agreement</a:t>
            </a:r>
          </a:p>
          <a:p>
            <a:endParaRPr lang="en-US" sz="2400" dirty="0"/>
          </a:p>
        </p:txBody>
      </p:sp>
      <p:pic>
        <p:nvPicPr>
          <p:cNvPr id="8194" name="Picture 2" descr="Image result for what keeps us awake at night">
            <a:extLst>
              <a:ext uri="{FF2B5EF4-FFF2-40B4-BE49-F238E27FC236}">
                <a16:creationId xmlns:a16="http://schemas.microsoft.com/office/drawing/2014/main" xmlns="" id="{FF8AA13F-B0CE-4E39-902C-076A6FA6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0" y="1742852"/>
            <a:ext cx="3503815" cy="46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73458"/>
      </p:ext>
    </p:extLst>
  </p:cSld>
  <p:clrMapOvr>
    <a:masterClrMapping/>
  </p:clrMapOvr>
</p:sld>
</file>

<file path=ppt/theme/theme1.xml><?xml version="1.0" encoding="utf-8"?>
<a:theme xmlns:a="http://schemas.openxmlformats.org/drawingml/2006/main" name="Rwanda Master ">
  <a:themeElements>
    <a:clrScheme name="Liquid New2">
      <a:dk1>
        <a:srgbClr val="000000"/>
      </a:dk1>
      <a:lt1>
        <a:srgbClr val="FFFFFF"/>
      </a:lt1>
      <a:dk2>
        <a:srgbClr val="0098DB"/>
      </a:dk2>
      <a:lt2>
        <a:srgbClr val="D10074"/>
      </a:lt2>
      <a:accent1>
        <a:srgbClr val="EF3340"/>
      </a:accent1>
      <a:accent2>
        <a:srgbClr val="FFA400"/>
      </a:accent2>
      <a:accent3>
        <a:srgbClr val="002F87"/>
      </a:accent3>
      <a:accent4>
        <a:srgbClr val="65B2E9"/>
      </a:accent4>
      <a:accent5>
        <a:srgbClr val="8348AD"/>
      </a:accent5>
      <a:accent6>
        <a:srgbClr val="72984B"/>
      </a:accent6>
      <a:hlink>
        <a:srgbClr val="65B2E9"/>
      </a:hlink>
      <a:folHlink>
        <a:srgbClr val="72984B"/>
      </a:folHlink>
    </a:clrScheme>
    <a:fontScheme name="Custom 1">
      <a:majorFont>
        <a:latin typeface="HelveticaNeue-Thin"/>
        <a:ea typeface=""/>
        <a:cs typeface=""/>
      </a:majorFont>
      <a:minorFont>
        <a:latin typeface="HelveticaNeue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quid Widescreen-v3" id="{8F0BD9C8-D1C2-1A44-8848-041131797A81}" vid="{50E1547D-BEBF-9743-85BD-3B54AC1AA578}"/>
    </a:ext>
  </a:extLst>
</a:theme>
</file>

<file path=ppt/theme/theme2.xml><?xml version="1.0" encoding="utf-8"?>
<a:theme xmlns:a="http://schemas.openxmlformats.org/drawingml/2006/main" name="1_Rwanda Master ">
  <a:themeElements>
    <a:clrScheme name="Liquid New2">
      <a:dk1>
        <a:srgbClr val="000000"/>
      </a:dk1>
      <a:lt1>
        <a:srgbClr val="FFFFFF"/>
      </a:lt1>
      <a:dk2>
        <a:srgbClr val="0098DB"/>
      </a:dk2>
      <a:lt2>
        <a:srgbClr val="D10074"/>
      </a:lt2>
      <a:accent1>
        <a:srgbClr val="EF3340"/>
      </a:accent1>
      <a:accent2>
        <a:srgbClr val="FFA400"/>
      </a:accent2>
      <a:accent3>
        <a:srgbClr val="002F87"/>
      </a:accent3>
      <a:accent4>
        <a:srgbClr val="65B2E9"/>
      </a:accent4>
      <a:accent5>
        <a:srgbClr val="8348AD"/>
      </a:accent5>
      <a:accent6>
        <a:srgbClr val="72984B"/>
      </a:accent6>
      <a:hlink>
        <a:srgbClr val="65B2E9"/>
      </a:hlink>
      <a:folHlink>
        <a:srgbClr val="72984B"/>
      </a:folHlink>
    </a:clrScheme>
    <a:fontScheme name="Custom 1">
      <a:majorFont>
        <a:latin typeface="HelveticaNeue-Thin"/>
        <a:ea typeface=""/>
        <a:cs typeface=""/>
      </a:majorFont>
      <a:minorFont>
        <a:latin typeface="HelveticaNeue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-cloud strategy" id="{FDB51DFF-A178-AD4B-B580-F1EA11A13467}" vid="{82944686-5038-7A42-A8D6-0CB755C8BC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981C27BD16D4A883FDE3EAC00DE9C" ma:contentTypeVersion="6" ma:contentTypeDescription="Create a new document." ma:contentTypeScope="" ma:versionID="9698532560c2a1a53fdbddde81adabd4">
  <xsd:schema xmlns:xsd="http://www.w3.org/2001/XMLSchema" xmlns:xs="http://www.w3.org/2001/XMLSchema" xmlns:p="http://schemas.microsoft.com/office/2006/metadata/properties" xmlns:ns2="5be61377-170b-46c7-be97-a1b957712300" xmlns:ns3="d7519272-52a2-420f-b67c-353d91f0dda5" targetNamespace="http://schemas.microsoft.com/office/2006/metadata/properties" ma:root="true" ma:fieldsID="1c3589b749befe56469fa76284f9d6d2" ns2:_="" ns3:_="">
    <xsd:import namespace="5be61377-170b-46c7-be97-a1b957712300"/>
    <xsd:import namespace="d7519272-52a2-420f-b67c-353d91f0d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61377-170b-46c7-be97-a1b957712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19272-52a2-420f-b67c-353d91f0dd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64607D-134A-4296-B0B3-D053968666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4F9B1-2CF0-4665-B253-52123E184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61377-170b-46c7-be97-a1b957712300"/>
    <ds:schemaRef ds:uri="d7519272-52a2-420f-b67c-353d91f0d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2D872A-E3E2-409C-8809-8FA16005CE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Liquid Widescreen-v3</Template>
  <TotalTime>1792</TotalTime>
  <Words>1687</Words>
  <Application>Microsoft Macintosh PowerPoint</Application>
  <PresentationFormat>Widescreen</PresentationFormat>
  <Paragraphs>132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Helvetica Neue Light</vt:lpstr>
      <vt:lpstr>Helvetica Neue LT Std 35 Thin</vt:lpstr>
      <vt:lpstr>Helvetica Neue LT Std 45 Light</vt:lpstr>
      <vt:lpstr>HelveticaNeue-Light</vt:lpstr>
      <vt:lpstr>HelveticaNeue-Thin</vt:lpstr>
      <vt:lpstr>Arial</vt:lpstr>
      <vt:lpstr>Rwanda Master </vt:lpstr>
      <vt:lpstr>1_Rwanda Master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Clifford Derrick Osedo</dc:creator>
  <cp:lastModifiedBy>Presenter1 Laptop</cp:lastModifiedBy>
  <cp:revision>16</cp:revision>
  <dcterms:created xsi:type="dcterms:W3CDTF">2017-01-24T13:13:46Z</dcterms:created>
  <dcterms:modified xsi:type="dcterms:W3CDTF">2019-08-21T07:04:28Z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0x010100F8D981C27BD16D4A883FDE3EAC00DE9C</vt:lpwstr>
  </property>
  <property fmtid="{D5CDD505-2E9C-101B-9397-08002B2CF9AE}" name="NXPowerLiteLastOptimized" pid="3">
    <vt:lpwstr>3407997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S8.2.2</vt:lpwstr>
  </property>
</Properties>
</file>