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479" r:id="rId3"/>
    <p:sldId id="510" r:id="rId4"/>
    <p:sldId id="558" r:id="rId5"/>
    <p:sldId id="580" r:id="rId6"/>
    <p:sldId id="525" r:id="rId7"/>
    <p:sldId id="561" r:id="rId8"/>
    <p:sldId id="560" r:id="rId9"/>
    <p:sldId id="528" r:id="rId10"/>
    <p:sldId id="583" r:id="rId11"/>
    <p:sldId id="538" r:id="rId12"/>
    <p:sldId id="575" r:id="rId13"/>
    <p:sldId id="562" r:id="rId14"/>
    <p:sldId id="564" r:id="rId15"/>
    <p:sldId id="563" r:id="rId16"/>
    <p:sldId id="572" r:id="rId17"/>
    <p:sldId id="576" r:id="rId18"/>
    <p:sldId id="581" r:id="rId19"/>
    <p:sldId id="578" r:id="rId20"/>
    <p:sldId id="579" r:id="rId21"/>
    <p:sldId id="509" r:id="rId22"/>
    <p:sldId id="553" r:id="rId23"/>
    <p:sldId id="573" r:id="rId24"/>
    <p:sldId id="569" r:id="rId25"/>
    <p:sldId id="565" r:id="rId26"/>
    <p:sldId id="570" r:id="rId27"/>
    <p:sldId id="582" r:id="rId28"/>
    <p:sldId id="554" r:id="rId29"/>
    <p:sldId id="505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A0100"/>
    <a:srgbClr val="CD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79" autoAdjust="0"/>
  </p:normalViewPr>
  <p:slideViewPr>
    <p:cSldViewPr>
      <p:cViewPr>
        <p:scale>
          <a:sx n="100" d="100"/>
          <a:sy n="100" d="100"/>
        </p:scale>
        <p:origin x="-688" y="-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9112"/>
    </p:cViewPr>
  </p:sorterViewPr>
  <p:notesViewPr>
    <p:cSldViewPr>
      <p:cViewPr varScale="1">
        <p:scale>
          <a:sx n="82" d="100"/>
          <a:sy n="82" d="100"/>
        </p:scale>
        <p:origin x="-35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98088D-2C18-4943-A93D-D05AC65DC93D}" type="datetimeFigureOut">
              <a:rPr lang="en-US"/>
              <a:pPr>
                <a:defRPr/>
              </a:pPr>
              <a:t>7/5/19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A47B5D-D0DD-7841-98C9-32E57580E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86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9AFFA6-74C1-A045-BE2F-9D1514F6A3E3}" type="datetimeFigureOut">
              <a:rPr lang="en-US"/>
              <a:pPr>
                <a:defRPr/>
              </a:pPr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C6544E-52F0-A941-9169-603B0A7F5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2BD40E-C1E2-AD41-8A93-55074DDB85AA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9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635850-AC3E-E44E-A161-67203503123A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2BD40E-C1E2-AD41-8A93-55074DDB85AA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2BD40E-C1E2-AD41-8A93-55074DDB85AA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2D30F5-C552-094B-BAA3-DE15F5EDF836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2D30F5-C552-094B-BAA3-DE15F5EDF836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DD63E91-6090-934B-8B73-393D08C6AD7A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5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3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2BD40E-C1E2-AD41-8A93-55074DDB85AA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5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635850-AC3E-E44E-A161-67203503123A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635850-AC3E-E44E-A161-67203503123A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6544E-52F0-A941-9169-603B0A7F52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-title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52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5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04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52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62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38677"/>
            <a:ext cx="1600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0"/>
          <p:cNvSpPr>
            <a:spLocks noChangeShapeType="1"/>
          </p:cNvSpPr>
          <p:nvPr userDrawn="1"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2819401" y="4705350"/>
            <a:ext cx="57746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smtClean="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152400" y="1598615"/>
            <a:ext cx="8763000" cy="744537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The Shifting </a:t>
            </a:r>
            <a:r>
              <a:rPr lang="en-US" sz="3200" dirty="0" smtClean="0">
                <a:latin typeface="Georgia" charset="0"/>
                <a:ea typeface="ＭＳ Ｐゴシック" charset="0"/>
              </a:rPr>
              <a:t>Connectivity Landscape in Africa</a:t>
            </a:r>
            <a:endParaRPr lang="en-US" sz="3200" dirty="0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371600" y="3105150"/>
            <a:ext cx="6400800" cy="1314450"/>
          </a:xfrm>
        </p:spPr>
        <p:txBody>
          <a:bodyPr/>
          <a:lstStyle/>
          <a:p>
            <a:r>
              <a:rPr lang="en-US" sz="2000" dirty="0">
                <a:latin typeface="Georgia" charset="0"/>
                <a:ea typeface="ＭＳ Ｐゴシック" charset="0"/>
              </a:rPr>
              <a:t>Patrick Christian</a:t>
            </a:r>
          </a:p>
          <a:p>
            <a:r>
              <a:rPr lang="en-US" sz="2000" dirty="0" smtClean="0">
                <a:latin typeface="Georgia" charset="0"/>
                <a:ea typeface="ＭＳ Ｐゴシック" charset="0"/>
              </a:rPr>
              <a:t>Analyst</a:t>
            </a:r>
            <a:r>
              <a:rPr lang="en-US" sz="2000" dirty="0">
                <a:latin typeface="Georgia" charset="0"/>
                <a:ea typeface="ＭＳ Ｐゴシック" charset="0"/>
              </a:rPr>
              <a:t>, </a:t>
            </a:r>
            <a:r>
              <a:rPr lang="en-US" sz="2000" dirty="0" smtClean="0">
                <a:latin typeface="Georgia" charset="0"/>
                <a:ea typeface="ＭＳ Ｐゴシック" charset="0"/>
              </a:rPr>
              <a:t>TeleGeography</a:t>
            </a: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762000" y="234315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Georgia" charset="0"/>
              </a:rPr>
              <a:t>A</a:t>
            </a:r>
            <a:r>
              <a:rPr lang="en-US" sz="2000" dirty="0" smtClean="0">
                <a:solidFill>
                  <a:srgbClr val="800000"/>
                </a:solidFill>
                <a:latin typeface="Georgia" charset="0"/>
              </a:rPr>
              <a:t>nd its effect </a:t>
            </a:r>
            <a:r>
              <a:rPr lang="en-US" sz="2000" dirty="0" smtClean="0">
                <a:solidFill>
                  <a:srgbClr val="800000"/>
                </a:solidFill>
                <a:latin typeface="Georgia" charset="0"/>
              </a:rPr>
              <a:t>on </a:t>
            </a:r>
            <a:r>
              <a:rPr lang="en-US" sz="2000" dirty="0" smtClean="0">
                <a:solidFill>
                  <a:srgbClr val="800000"/>
                </a:solidFill>
                <a:latin typeface="Georgia" charset="0"/>
              </a:rPr>
              <a:t>interconnection </a:t>
            </a:r>
            <a:r>
              <a:rPr lang="en-US" sz="2000" dirty="0" smtClean="0">
                <a:solidFill>
                  <a:srgbClr val="800000"/>
                </a:solidFill>
                <a:latin typeface="Georgia" charset="0"/>
              </a:rPr>
              <a:t>hubs</a:t>
            </a:r>
            <a:endParaRPr lang="en-US" sz="2000" dirty="0">
              <a:solidFill>
                <a:srgbClr val="800000"/>
              </a:solidFill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9050"/>
            <a:ext cx="91281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Cloud data </a:t>
            </a:r>
            <a:r>
              <a:rPr lang="en-US" sz="3200" dirty="0"/>
              <a:t>c</a:t>
            </a:r>
            <a:r>
              <a:rPr lang="en-US" sz="3200" dirty="0" smtClean="0"/>
              <a:t>enters 2006-2015</a:t>
            </a:r>
            <a:endParaRPr lang="en-US" sz="3200" dirty="0"/>
          </a:p>
        </p:txBody>
      </p:sp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143742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91281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Cloud d</a:t>
            </a:r>
            <a:r>
              <a:rPr lang="en-US" sz="3200" dirty="0" smtClean="0"/>
              <a:t>ata centers current &amp; planned</a:t>
            </a:r>
            <a:endParaRPr lang="en-US" sz="3200" dirty="0"/>
          </a:p>
        </p:txBody>
      </p:sp>
      <p:pic>
        <p:nvPicPr>
          <p:cNvPr id="614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9609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9144000" cy="914400"/>
          </a:xfrm>
        </p:spPr>
        <p:txBody>
          <a:bodyPr/>
          <a:lstStyle/>
          <a:p>
            <a:r>
              <a:rPr lang="en-US" sz="3200" dirty="0"/>
              <a:t>Content provider submarine cable investments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28837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8001000" cy="457200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New sub cable investment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819150"/>
            <a:ext cx="739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95350"/>
            <a:ext cx="7267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Construction Cost of New Sub Cables Entering Service by Region, 2016-2021</a:t>
            </a: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6" name="Content Placeholder 5" descr="sub_cost_regio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7" r="-10157" b="-1110"/>
          <a:stretch/>
        </p:blipFill>
        <p:spPr>
          <a:xfrm>
            <a:off x="762000" y="1230642"/>
            <a:ext cx="7391400" cy="3474708"/>
          </a:xfrm>
        </p:spPr>
      </p:pic>
    </p:spTree>
    <p:extLst>
      <p:ext uri="{BB962C8B-B14F-4D97-AF65-F5344CB8AC3E}">
        <p14:creationId xmlns:p14="http://schemas.microsoft.com/office/powerpoint/2010/main" val="301245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152400" y="1598615"/>
            <a:ext cx="8763000" cy="744537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Africa</a:t>
            </a:r>
            <a:endParaRPr lang="en-US" sz="3200" dirty="0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762000" y="249555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0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951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Sub</a:t>
            </a:r>
            <a:r>
              <a:rPr lang="en-US" sz="3200" dirty="0"/>
              <a:t>-Saharan Africa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678418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" charset="0"/>
                <a:cs typeface="Helvetica" charset="0"/>
              </a:rPr>
              <a:t>Int’l Internet Bandwidth Growth – Sub-Saharan Africa</a:t>
            </a:r>
          </a:p>
        </p:txBody>
      </p:sp>
      <p:pic>
        <p:nvPicPr>
          <p:cNvPr id="4" name="Content Placeholder 3" descr="africa intbw1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3" r="-9513"/>
          <a:stretch>
            <a:fillRect/>
          </a:stretch>
        </p:blipFill>
        <p:spPr>
          <a:xfrm>
            <a:off x="925773" y="1104900"/>
            <a:ext cx="6999027" cy="3448050"/>
          </a:xfrm>
        </p:spPr>
      </p:pic>
    </p:spTree>
    <p:extLst>
      <p:ext uri="{BB962C8B-B14F-4D97-AF65-F5344CB8AC3E}">
        <p14:creationId xmlns:p14="http://schemas.microsoft.com/office/powerpoint/2010/main" val="160576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Increasing intra-Africa connectivity</a:t>
            </a:r>
            <a:endParaRPr lang="en-US" sz="3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678418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 charset="0"/>
                <a:cs typeface="Helvetica" charset="0"/>
              </a:rPr>
              <a:t>Share of international connectivity by region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  <p:pic>
        <p:nvPicPr>
          <p:cNvPr id="8" name="Content Placeholder 7" descr="newplot (1)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6" r="-10896"/>
          <a:stretch>
            <a:fillRect/>
          </a:stretch>
        </p:blipFill>
        <p:spPr>
          <a:xfrm>
            <a:off x="963304" y="1085850"/>
            <a:ext cx="7037696" cy="3467100"/>
          </a:xfrm>
        </p:spPr>
      </p:pic>
    </p:spTree>
    <p:extLst>
      <p:ext uri="{BB962C8B-B14F-4D97-AF65-F5344CB8AC3E}">
        <p14:creationId xmlns:p14="http://schemas.microsoft.com/office/powerpoint/2010/main" val="204864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962400" cy="1276350"/>
          </a:xfrm>
        </p:spPr>
        <p:txBody>
          <a:bodyPr/>
          <a:lstStyle/>
          <a:p>
            <a:r>
              <a:rPr lang="en-US" sz="3200" dirty="0"/>
              <a:t>Connecting to content in Europe</a:t>
            </a:r>
            <a:br>
              <a:rPr lang="en-US" sz="3200" dirty="0"/>
            </a:br>
            <a:endParaRPr lang="en-US" sz="3200" dirty="0">
              <a:latin typeface="Georgia" charset="0"/>
              <a:ea typeface="ＭＳ Ｐゴシック" charset="0"/>
            </a:endParaRPr>
          </a:p>
        </p:txBody>
      </p:sp>
      <p:pic>
        <p:nvPicPr>
          <p:cNvPr id="614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27635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Helvetica" charset="0"/>
                <a:cs typeface="Helvetica" charset="0"/>
              </a:rPr>
              <a:t>Major International Internet Routes in Africa, </a:t>
            </a:r>
            <a:r>
              <a:rPr lang="en-US" sz="1800" dirty="0" smtClean="0">
                <a:latin typeface="Helvetica" charset="0"/>
                <a:cs typeface="Helvetica" charset="0"/>
              </a:rPr>
              <a:t>2019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7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5943600" y="285750"/>
            <a:ext cx="3200400" cy="914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Intra-African Routes, 2018</a:t>
            </a:r>
            <a:endParaRPr lang="en-US" sz="3200" dirty="0"/>
          </a:p>
        </p:txBody>
      </p:sp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248863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914400"/>
          </a:xfrm>
        </p:spPr>
        <p:txBody>
          <a:bodyPr/>
          <a:lstStyle/>
          <a:p>
            <a:r>
              <a:rPr lang="en-US" sz="3200" dirty="0">
                <a:latin typeface="Georgia" charset="0"/>
                <a:ea typeface="ＭＳ Ｐゴシック" charset="0"/>
              </a:rPr>
              <a:t>How much where? Prices by geography</a:t>
            </a:r>
          </a:p>
        </p:txBody>
      </p:sp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590550"/>
            <a:ext cx="662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Helvetica" charset="0"/>
                <a:cs typeface="Helvetica" charset="0"/>
              </a:rPr>
              <a:t>10G Wavelength MRC, 10G IPT Port MRC,  </a:t>
            </a:r>
            <a:r>
              <a:rPr lang="en-US" sz="1600" dirty="0" smtClean="0">
                <a:latin typeface="Helvetica" charset="0"/>
                <a:cs typeface="Helvetica" charset="0"/>
              </a:rPr>
              <a:t>Q1 2019</a:t>
            </a:r>
            <a:endParaRPr lang="en-US" sz="16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8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Georgia" charset="0"/>
                <a:ea typeface="ＭＳ Ｐゴシック" charset="0"/>
              </a:rPr>
              <a:t>What we’ll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Subsea landscape</a:t>
            </a:r>
          </a:p>
          <a:p>
            <a:pPr lvl="1">
              <a:defRPr/>
            </a:pPr>
            <a:r>
              <a:rPr lang="en-US" sz="2000" dirty="0" smtClean="0"/>
              <a:t>What is shaping subsea demand and why</a:t>
            </a:r>
          </a:p>
          <a:p>
            <a:pPr lvl="1">
              <a:defRPr/>
            </a:pPr>
            <a:r>
              <a:rPr lang="en-US" sz="2000" dirty="0" smtClean="0"/>
              <a:t>What role do content players play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Where are the new routes</a:t>
            </a:r>
            <a:endParaRPr lang="en-US" sz="2000" dirty="0"/>
          </a:p>
          <a:p>
            <a:pPr>
              <a:defRPr/>
            </a:pPr>
            <a:r>
              <a:rPr lang="en-US" dirty="0" smtClean="0"/>
              <a:t>Points of convergence</a:t>
            </a:r>
          </a:p>
          <a:p>
            <a:pPr lvl="1">
              <a:defRPr/>
            </a:pPr>
            <a:r>
              <a:rPr lang="en-US" sz="2000" dirty="0" smtClean="0"/>
              <a:t>Where networks are coming together </a:t>
            </a:r>
            <a:r>
              <a:rPr lang="en-US" sz="2000" dirty="0" smtClean="0"/>
              <a:t>in Africa and </a:t>
            </a:r>
            <a:r>
              <a:rPr lang="en-US" sz="2000" dirty="0" smtClean="0"/>
              <a:t>why</a:t>
            </a:r>
          </a:p>
          <a:p>
            <a:pPr lvl="1">
              <a:defRPr/>
            </a:pPr>
            <a:r>
              <a:rPr lang="en-US" sz="2000" dirty="0" smtClean="0"/>
              <a:t>What affects the growth of new hubs</a:t>
            </a:r>
          </a:p>
          <a:p>
            <a:pPr lvl="1">
              <a:defRPr/>
            </a:pPr>
            <a:r>
              <a:rPr lang="en-US" sz="2000" dirty="0" smtClean="0"/>
              <a:t>Where are they and will they be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endParaRPr lang="en-US" sz="1400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 marL="0" lvl="1" indent="0">
              <a:buNone/>
              <a:defRPr/>
            </a:pPr>
            <a:endParaRPr lang="en-US" sz="1800" dirty="0"/>
          </a:p>
          <a:p>
            <a:pPr lvl="1">
              <a:defRPr/>
            </a:pPr>
            <a:endParaRPr lang="en-US" sz="1800" dirty="0" smtClean="0"/>
          </a:p>
          <a:p>
            <a:pPr>
              <a:defRPr/>
            </a:pPr>
            <a:endParaRPr lang="en-US" sz="10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6350"/>
            <a:ext cx="10386179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-685800" y="-1905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>
                <a:latin typeface="Georgia" charset="0"/>
                <a:ea typeface="ＭＳ Ｐゴシック" charset="0"/>
              </a:rPr>
              <a:t>Africa to Europe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-152400" y="742950"/>
            <a:ext cx="6477000" cy="33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 charset="0"/>
                <a:cs typeface="Helvetica" charset="0"/>
              </a:rPr>
              <a:t>10G Wavelength MRC, 10G IPT Port MRC,  Q1 2019</a:t>
            </a:r>
            <a:endParaRPr lang="en-US" sz="16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1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152400" y="1598615"/>
            <a:ext cx="8763000" cy="744537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Points of convergence</a:t>
            </a:r>
            <a:endParaRPr lang="en-US" sz="3200" dirty="0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762000" y="249555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0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1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Factors for new interconnection hubs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dirty="0"/>
              <a:t>International </a:t>
            </a:r>
            <a:r>
              <a:rPr lang="en-US" sz="2800" dirty="0" smtClean="0"/>
              <a:t>bandwidth </a:t>
            </a:r>
            <a:r>
              <a:rPr lang="en-US" sz="2800" dirty="0"/>
              <a:t>(subsea cable systems</a:t>
            </a:r>
            <a:r>
              <a:rPr lang="en-US" sz="2800" dirty="0" smtClean="0"/>
              <a:t>)</a:t>
            </a:r>
          </a:p>
          <a:p>
            <a:pPr marL="342900" lvl="1" indent="-342900">
              <a:buFontTx/>
              <a:buChar char="•"/>
            </a:pPr>
            <a:r>
              <a:rPr lang="en-US" sz="2800" dirty="0" smtClean="0"/>
              <a:t>Carrier-neutral DCs and IXs</a:t>
            </a:r>
          </a:p>
          <a:p>
            <a:pPr marL="342900" lvl="1" indent="-342900">
              <a:buFontTx/>
              <a:buChar char="•"/>
            </a:pPr>
            <a:r>
              <a:rPr lang="en-US" sz="2800" dirty="0" smtClean="0"/>
              <a:t>Friendly </a:t>
            </a:r>
            <a:r>
              <a:rPr lang="en-US" sz="2800" dirty="0"/>
              <a:t>regulatory </a:t>
            </a:r>
            <a:r>
              <a:rPr lang="en-US" sz="2800" dirty="0" smtClean="0"/>
              <a:t>environment</a:t>
            </a:r>
          </a:p>
          <a:p>
            <a:pPr marL="342900" lvl="1" indent="-342900">
              <a:buFontTx/>
              <a:buChar char="•"/>
            </a:pPr>
            <a:r>
              <a:rPr lang="en-US" sz="2800" dirty="0" smtClean="0"/>
              <a:t>Competition</a:t>
            </a:r>
            <a:r>
              <a:rPr lang="en-US" sz="2800" dirty="0"/>
              <a:t>-low </a:t>
            </a:r>
            <a:r>
              <a:rPr lang="en-US" sz="2800" dirty="0" smtClean="0"/>
              <a:t>prices for </a:t>
            </a:r>
            <a:r>
              <a:rPr lang="en-US" sz="2800" dirty="0"/>
              <a:t>local </a:t>
            </a:r>
            <a:r>
              <a:rPr lang="en-US" sz="2800" dirty="0" smtClean="0"/>
              <a:t>connectivity</a:t>
            </a:r>
          </a:p>
          <a:p>
            <a:pPr marL="342900" lvl="1" indent="-342900">
              <a:buFontTx/>
              <a:buChar char="•"/>
            </a:pPr>
            <a:r>
              <a:rPr lang="en-US" sz="2800" dirty="0" smtClean="0"/>
              <a:t>Rich </a:t>
            </a:r>
            <a:r>
              <a:rPr lang="en-US" sz="2800" dirty="0"/>
              <a:t>ecosystem-cables, content, ISPs, </a:t>
            </a:r>
            <a:r>
              <a:rPr lang="en-US" sz="2800" dirty="0" smtClean="0"/>
              <a:t>corporations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5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7772400" cy="609600"/>
          </a:xfrm>
        </p:spPr>
        <p:txBody>
          <a:bodyPr/>
          <a:lstStyle/>
          <a:p>
            <a:pPr algn="ctr"/>
            <a:r>
              <a:rPr lang="en-US" sz="3200" dirty="0" smtClean="0">
                <a:latin typeface="Georgia" charset="0"/>
                <a:ea typeface="ＭＳ Ｐゴシック" charset="0"/>
              </a:rPr>
              <a:t>Int’l IP capacity growth by country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7861"/>
              </p:ext>
            </p:extLst>
          </p:nvPr>
        </p:nvGraphicFramePr>
        <p:xfrm>
          <a:off x="2057400" y="1047750"/>
          <a:ext cx="4699000" cy="3324860"/>
        </p:xfrm>
        <a:graphic>
          <a:graphicData uri="http://schemas.openxmlformats.org/drawingml/2006/table">
            <a:tbl>
              <a:tblPr/>
              <a:tblGrid>
                <a:gridCol w="2019300"/>
                <a:gridCol w="1498600"/>
                <a:gridCol w="1181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Bandwidth, Gbps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CAGR, 2015-2019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 Top IP Bandwidth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Johannesburg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Lagos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Cape Town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Nairobi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Djibouti City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Mombasa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Abidjan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 Es Salaam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Dakar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Kampala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 Top IP Growth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Cotonou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Kigali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Libreville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7772400" cy="457200"/>
          </a:xfrm>
        </p:spPr>
        <p:txBody>
          <a:bodyPr/>
          <a:lstStyle/>
          <a:p>
            <a:pPr algn="ctr"/>
            <a:r>
              <a:rPr lang="en-US" sz="3200" dirty="0" smtClean="0">
                <a:latin typeface="Georgia" charset="0"/>
                <a:ea typeface="ＭＳ Ｐゴシック" charset="0"/>
              </a:rPr>
              <a:t>Int’l IP </a:t>
            </a:r>
            <a:r>
              <a:rPr lang="en-US" sz="3200" dirty="0" smtClean="0">
                <a:latin typeface="Georgia" charset="0"/>
                <a:ea typeface="ＭＳ Ｐゴシック" charset="0"/>
              </a:rPr>
              <a:t>bandwidth growth by city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pic>
        <p:nvPicPr>
          <p:cNvPr id="3" name="Picture 2" descr="city bw 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06689"/>
            <a:ext cx="5867400" cy="35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Prices vary by region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371600" y="709614"/>
            <a:ext cx="6553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Helvetica" charset="0"/>
                <a:cs typeface="Helvetica" charset="0"/>
              </a:rPr>
              <a:t>10 </a:t>
            </a:r>
            <a:r>
              <a:rPr lang="en-US" sz="1600" dirty="0" err="1">
                <a:latin typeface="Helvetica" charset="0"/>
                <a:cs typeface="Helvetica" charset="0"/>
              </a:rPr>
              <a:t>Gbps</a:t>
            </a:r>
            <a:r>
              <a:rPr lang="en-US" sz="1600" dirty="0">
                <a:latin typeface="Helvetica" charset="0"/>
                <a:cs typeface="Helvetica" charset="0"/>
              </a:rPr>
              <a:t> Wavelength Lease Price </a:t>
            </a:r>
            <a:r>
              <a:rPr lang="en-US" sz="1600" dirty="0" smtClean="0">
                <a:latin typeface="Helvetica" charset="0"/>
                <a:cs typeface="Helvetica" charset="0"/>
              </a:rPr>
              <a:t>Q2 2018 &amp; Q2 2019</a:t>
            </a:r>
            <a:endParaRPr lang="en-US" sz="1600" dirty="0">
              <a:latin typeface="Helvetica" charset="0"/>
              <a:cs typeface="Helvetica" charset="0"/>
            </a:endParaRPr>
          </a:p>
        </p:txBody>
      </p:sp>
      <p:pic>
        <p:nvPicPr>
          <p:cNvPr id="4" name="Content Placeholder 3" descr="transport pric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5" b="-3505"/>
          <a:stretch>
            <a:fillRect/>
          </a:stretch>
        </p:blipFill>
        <p:spPr>
          <a:xfrm>
            <a:off x="685800" y="1028700"/>
            <a:ext cx="7617725" cy="3752850"/>
          </a:xfrm>
        </p:spPr>
      </p:pic>
    </p:spTree>
    <p:extLst>
      <p:ext uri="{BB962C8B-B14F-4D97-AF65-F5344CB8AC3E}">
        <p14:creationId xmlns:p14="http://schemas.microsoft.com/office/powerpoint/2010/main" val="410721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IPT prices per Mbps</a:t>
            </a:r>
            <a:endParaRPr lang="en-US" sz="3200" dirty="0"/>
          </a:p>
        </p:txBody>
      </p:sp>
      <p:pic>
        <p:nvPicPr>
          <p:cNvPr id="9" name="Picture 8" descr="IPT f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9150"/>
            <a:ext cx="6019800" cy="37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90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5943600" y="285750"/>
            <a:ext cx="3200400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African Internet Hubs, 2019</a:t>
            </a:r>
            <a:endParaRPr lang="en-US" sz="3200" dirty="0"/>
          </a:p>
        </p:txBody>
      </p:sp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416018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19150"/>
          </a:xfrm>
        </p:spPr>
        <p:txBody>
          <a:bodyPr/>
          <a:lstStyle/>
          <a:p>
            <a:pPr algn="ctr"/>
            <a:r>
              <a:rPr lang="en-US" sz="3200" dirty="0" smtClean="0"/>
              <a:t>Hubs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 smtClean="0"/>
              <a:t>H</a:t>
            </a:r>
            <a:r>
              <a:rPr lang="en-US" sz="3200" dirty="0" smtClean="0"/>
              <a:t>ubs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800" dirty="0" smtClean="0"/>
              <a:t>(</a:t>
            </a:r>
            <a:r>
              <a:rPr lang="en-US" sz="1800" dirty="0" smtClean="0"/>
              <a:t>all well connected to sub systems but…)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3950"/>
            <a:ext cx="7772400" cy="3352800"/>
          </a:xfrm>
        </p:spPr>
        <p:txBody>
          <a:bodyPr/>
          <a:lstStyle/>
          <a:p>
            <a:r>
              <a:rPr lang="en-US" sz="2400" dirty="0" smtClean="0"/>
              <a:t>Cape Town/</a:t>
            </a:r>
            <a:r>
              <a:rPr lang="en-US" sz="2400" dirty="0" err="1" smtClean="0"/>
              <a:t>Jo’burg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Lagos</a:t>
            </a:r>
            <a:endParaRPr lang="en-US" sz="2400" dirty="0" smtClean="0"/>
          </a:p>
          <a:p>
            <a:pPr lvl="1"/>
            <a:r>
              <a:rPr lang="en-US" sz="1800" dirty="0" smtClean="0"/>
              <a:t>Different </a:t>
            </a:r>
            <a:r>
              <a:rPr lang="en-US" sz="1800" dirty="0" smtClean="0"/>
              <a:t>levels </a:t>
            </a:r>
            <a:r>
              <a:rPr lang="en-US" sz="1800" dirty="0" smtClean="0"/>
              <a:t>of local competition (pricing) and </a:t>
            </a:r>
            <a:r>
              <a:rPr lang="en-US" sz="1800" dirty="0" err="1" smtClean="0"/>
              <a:t>reg</a:t>
            </a:r>
            <a:r>
              <a:rPr lang="en-US" sz="1800" dirty="0" smtClean="0"/>
              <a:t> environment</a:t>
            </a:r>
            <a:endParaRPr lang="en-US" sz="1800" dirty="0" smtClean="0"/>
          </a:p>
          <a:p>
            <a:r>
              <a:rPr lang="en-US" sz="2400" dirty="0"/>
              <a:t>Mombasa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smtClean="0"/>
              <a:t>Nairobi, </a:t>
            </a:r>
            <a:r>
              <a:rPr lang="en-US" sz="2400" dirty="0"/>
              <a:t>Accra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smtClean="0"/>
              <a:t>Lagos? </a:t>
            </a:r>
          </a:p>
          <a:p>
            <a:pPr lvl="1"/>
            <a:r>
              <a:rPr lang="en-US" sz="1800" dirty="0" smtClean="0"/>
              <a:t>Transit </a:t>
            </a:r>
            <a:r>
              <a:rPr lang="en-US" sz="1800" dirty="0"/>
              <a:t>hub </a:t>
            </a:r>
            <a:r>
              <a:rPr lang="en-US" sz="1800" dirty="0" err="1"/>
              <a:t>vs</a:t>
            </a:r>
            <a:r>
              <a:rPr lang="en-US" sz="1800" dirty="0"/>
              <a:t> local interconnection </a:t>
            </a:r>
            <a:r>
              <a:rPr lang="en-US" sz="1800" dirty="0" smtClean="0"/>
              <a:t>hub</a:t>
            </a:r>
            <a:endParaRPr lang="en-US" sz="2400" dirty="0" smtClean="0"/>
          </a:p>
          <a:p>
            <a:r>
              <a:rPr lang="en-US" sz="2400" dirty="0" smtClean="0"/>
              <a:t>Djibouti </a:t>
            </a:r>
            <a:r>
              <a:rPr lang="en-US" sz="2400" dirty="0" err="1" smtClean="0"/>
              <a:t>vs</a:t>
            </a:r>
            <a:r>
              <a:rPr lang="en-US" sz="2400" dirty="0" smtClean="0"/>
              <a:t> Mombasa/Nairobi</a:t>
            </a:r>
          </a:p>
          <a:p>
            <a:pPr lvl="1"/>
            <a:r>
              <a:rPr lang="en-US" sz="2000" dirty="0" smtClean="0"/>
              <a:t>Onward connectivity to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 marL="342900" lvl="1" indent="-342900">
              <a:buFontTx/>
              <a:buChar char="•"/>
            </a:pPr>
            <a:r>
              <a:rPr lang="en-US" dirty="0"/>
              <a:t>Kampala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Kigali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Abidjan and Dakar?</a:t>
            </a:r>
          </a:p>
          <a:p>
            <a:pPr marL="742950" lvl="2" indent="-342900"/>
            <a:endParaRPr lang="en-US" dirty="0"/>
          </a:p>
          <a:p>
            <a:endParaRPr lang="en-US" sz="24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0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457200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0550"/>
            <a:ext cx="7772400" cy="3962400"/>
          </a:xfrm>
        </p:spPr>
        <p:txBody>
          <a:bodyPr/>
          <a:lstStyle/>
          <a:p>
            <a:r>
              <a:rPr lang="en-US" sz="2000" dirty="0" smtClean="0"/>
              <a:t>Content providers are influencing new </a:t>
            </a:r>
            <a:r>
              <a:rPr lang="en-US" sz="2000" dirty="0" err="1" smtClean="0"/>
              <a:t>subcable</a:t>
            </a:r>
            <a:r>
              <a:rPr lang="en-US" sz="2000" dirty="0" smtClean="0"/>
              <a:t> builds</a:t>
            </a:r>
          </a:p>
          <a:p>
            <a:pPr lvl="1"/>
            <a:r>
              <a:rPr lang="en-US" sz="1600" dirty="0" smtClean="0"/>
              <a:t>Connecting DCs to DCs (traditional routes) and DCs to end-users (some traditional routes plus new routes to emerging markets)</a:t>
            </a:r>
          </a:p>
          <a:p>
            <a:r>
              <a:rPr lang="en-US" sz="2000" dirty="0" smtClean="0"/>
              <a:t>Do new international </a:t>
            </a:r>
            <a:r>
              <a:rPr lang="en-US" sz="2000" dirty="0"/>
              <a:t>subsea </a:t>
            </a:r>
            <a:r>
              <a:rPr lang="en-US" sz="2000" dirty="0" smtClean="0"/>
              <a:t>systems create new interconnection hubs? </a:t>
            </a:r>
            <a:endParaRPr lang="en-US" sz="2000" dirty="0"/>
          </a:p>
          <a:p>
            <a:pPr lvl="1"/>
            <a:r>
              <a:rPr lang="en-US" sz="1600" dirty="0" smtClean="0"/>
              <a:t>No. It is just one of many factors. Or ok, first step to get things started</a:t>
            </a:r>
            <a:endParaRPr lang="en-US" sz="1600" dirty="0"/>
          </a:p>
          <a:p>
            <a:r>
              <a:rPr lang="en-US" sz="2000" dirty="0" smtClean="0"/>
              <a:t>So what is the magic mix to create new hubs?</a:t>
            </a:r>
          </a:p>
          <a:p>
            <a:pPr lvl="1"/>
            <a:r>
              <a:rPr lang="en-US" sz="1600" dirty="0"/>
              <a:t>Depends. In emerging markets, </a:t>
            </a:r>
            <a:r>
              <a:rPr lang="en-US" sz="1600" dirty="0" smtClean="0"/>
              <a:t>carrier-neutral DCs/IXs, regulatory environment, </a:t>
            </a:r>
            <a:r>
              <a:rPr lang="en-US" sz="1600" dirty="0"/>
              <a:t>local competition, large local market and rich ecosystem </a:t>
            </a:r>
            <a:r>
              <a:rPr lang="en-US" sz="1600" dirty="0" smtClean="0"/>
              <a:t>are </a:t>
            </a:r>
            <a:r>
              <a:rPr lang="en-US" sz="1600" dirty="0"/>
              <a:t>as important as sub </a:t>
            </a:r>
            <a:r>
              <a:rPr lang="en-US" sz="1600" dirty="0" smtClean="0"/>
              <a:t>cables. Developed markets… a different story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7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152400" y="1598615"/>
            <a:ext cx="8763000" cy="744537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Subsea Landscape</a:t>
            </a:r>
            <a:br>
              <a:rPr lang="en-US" sz="3200" dirty="0" smtClean="0">
                <a:latin typeface="Georgia" charset="0"/>
                <a:ea typeface="ＭＳ Ｐゴシック" charset="0"/>
              </a:rPr>
            </a:br>
            <a:r>
              <a:rPr lang="en-US" sz="3200" dirty="0" smtClean="0">
                <a:latin typeface="Georgia" charset="0"/>
                <a:ea typeface="ＭＳ Ｐゴシック" charset="0"/>
              </a:rPr>
              <a:t/>
            </a:r>
            <a:br>
              <a:rPr lang="en-US" sz="3200" dirty="0" smtClean="0">
                <a:latin typeface="Georgia" charset="0"/>
                <a:ea typeface="ＭＳ Ｐゴシック" charset="0"/>
              </a:rPr>
            </a:br>
            <a:endParaRPr lang="en-US" sz="3200" dirty="0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762000" y="249555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0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870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8575"/>
            <a:ext cx="91281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533400" y="209550"/>
            <a:ext cx="7772400" cy="914400"/>
          </a:xfrm>
        </p:spPr>
        <p:txBody>
          <a:bodyPr/>
          <a:lstStyle/>
          <a:p>
            <a:r>
              <a:rPr lang="en-US" sz="3200" dirty="0" smtClean="0"/>
              <a:t>Sub cable systems pre-2016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194067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91217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3200" dirty="0">
                <a:latin typeface="Georgia" charset="0"/>
                <a:ea typeface="ＭＳ Ｐゴシック" charset="0"/>
              </a:rPr>
              <a:t>New cable systems 2016-2019</a:t>
            </a:r>
          </a:p>
        </p:txBody>
      </p:sp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2"/>
                </a:solidFill>
                <a:latin typeface="Helvetica" charset="0"/>
              </a:rPr>
              <a:t>Carlsbad, CA | Washington, DC | Exeter, UK | Singapore | www.telegeography.com | info@telegeography.com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232203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281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What’s in those sub cables</a:t>
            </a:r>
          </a:p>
        </p:txBody>
      </p:sp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0263"/>
            <a:ext cx="1625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85800" y="4629150"/>
            <a:ext cx="777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19400" y="4705350"/>
            <a:ext cx="57753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Helvetica" charset="0"/>
                <a:cs typeface="+mn-cs"/>
              </a:rPr>
              <a:t>Carlsbad, CA | Washington, DC | Exeter, UK | Singapore | www.telegeography.com | info@telegeography.com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91498" y="895350"/>
            <a:ext cx="64465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Helvetica" charset="0"/>
              </a:rPr>
              <a:t>Used inter-regional </a:t>
            </a:r>
            <a:r>
              <a:rPr lang="en-US" sz="1600" dirty="0">
                <a:latin typeface="Helvetica" charset="0"/>
              </a:rPr>
              <a:t>b</a:t>
            </a:r>
            <a:r>
              <a:rPr lang="en-US" sz="1600" dirty="0" smtClean="0">
                <a:latin typeface="Helvetica" charset="0"/>
              </a:rPr>
              <a:t>andwidth showing content </a:t>
            </a:r>
            <a:r>
              <a:rPr lang="en-US" sz="1600" dirty="0">
                <a:latin typeface="Helvetica" charset="0"/>
              </a:rPr>
              <a:t>p</a:t>
            </a:r>
            <a:r>
              <a:rPr lang="en-US" sz="1600" dirty="0" smtClean="0">
                <a:latin typeface="Helvetica" charset="0"/>
              </a:rPr>
              <a:t>rovider </a:t>
            </a:r>
            <a:r>
              <a:rPr lang="en-US" sz="1600" dirty="0">
                <a:latin typeface="Helvetica" charset="0"/>
              </a:rPr>
              <a:t>s</a:t>
            </a:r>
            <a:r>
              <a:rPr lang="en-US" sz="1600" dirty="0" smtClean="0">
                <a:latin typeface="Helvetica" charset="0"/>
              </a:rPr>
              <a:t>hare, </a:t>
            </a:r>
            <a:r>
              <a:rPr lang="en-US" sz="1600" dirty="0" smtClean="0">
                <a:latin typeface="Helvetica" charset="0"/>
              </a:rPr>
              <a:t>2019</a:t>
            </a:r>
            <a:endParaRPr lang="en-US" sz="16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6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8001000" cy="457200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Content share depends where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pic>
        <p:nvPicPr>
          <p:cNvPr id="3" name="Content Placeholder 2" descr="category-sha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6" r="-8866"/>
          <a:stretch>
            <a:fillRect/>
          </a:stretch>
        </p:blipFill>
        <p:spPr>
          <a:xfrm>
            <a:off x="685800" y="971550"/>
            <a:ext cx="7620000" cy="3604559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709196"/>
            <a:ext cx="739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Share of Used Bandwidth by Category for Major Routes, 2018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340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8001000" cy="457200"/>
          </a:xfrm>
        </p:spPr>
        <p:txBody>
          <a:bodyPr/>
          <a:lstStyle/>
          <a:p>
            <a:r>
              <a:rPr lang="en-US" sz="3200" dirty="0" smtClean="0">
                <a:latin typeface="Georgia" charset="0"/>
                <a:ea typeface="ＭＳ Ｐゴシック" charset="0"/>
              </a:rPr>
              <a:t>Content bandwidth </a:t>
            </a:r>
            <a:r>
              <a:rPr lang="en-US" sz="3200" dirty="0">
                <a:latin typeface="Georgia" charset="0"/>
                <a:ea typeface="ＭＳ Ｐゴシック" charset="0"/>
              </a:rPr>
              <a:t>g</a:t>
            </a:r>
            <a:r>
              <a:rPr lang="en-US" sz="3200" dirty="0" smtClean="0">
                <a:latin typeface="Georgia" charset="0"/>
                <a:ea typeface="ＭＳ Ｐゴシック" charset="0"/>
              </a:rPr>
              <a:t>rowth</a:t>
            </a:r>
            <a:endParaRPr lang="en-US" sz="3200" dirty="0">
              <a:latin typeface="Georgia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819150"/>
            <a:ext cx="739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3" name="Content Placeholder 2" descr="content-others-growt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4" r="-9604"/>
          <a:stretch>
            <a:fillRect/>
          </a:stretch>
        </p:blipFill>
        <p:spPr>
          <a:xfrm>
            <a:off x="685800" y="1181100"/>
            <a:ext cx="7772400" cy="3829050"/>
          </a:xfrm>
        </p:spPr>
      </p:pic>
      <p:sp>
        <p:nvSpPr>
          <p:cNvPr id="4" name="TextBox 3"/>
          <p:cNvSpPr txBox="1"/>
          <p:nvPr/>
        </p:nvSpPr>
        <p:spPr>
          <a:xfrm>
            <a:off x="762000" y="895350"/>
            <a:ext cx="697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Content Providers versus Others Bandwidth Growth by Region, 2014-2018</a:t>
            </a:r>
          </a:p>
        </p:txBody>
      </p:sp>
    </p:spTree>
    <p:extLst>
      <p:ext uri="{BB962C8B-B14F-4D97-AF65-F5344CB8AC3E}">
        <p14:creationId xmlns:p14="http://schemas.microsoft.com/office/powerpoint/2010/main" val="365279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 how does this affect new sub systems?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42950"/>
            <a:ext cx="8001000" cy="3829050"/>
          </a:xfrm>
        </p:spPr>
        <p:txBody>
          <a:bodyPr/>
          <a:lstStyle/>
          <a:p>
            <a:r>
              <a:rPr lang="en-US" sz="2000" dirty="0"/>
              <a:t>Inter</a:t>
            </a:r>
            <a:r>
              <a:rPr lang="en-US" sz="2000" dirty="0" smtClean="0"/>
              <a:t>-data </a:t>
            </a:r>
            <a:r>
              <a:rPr lang="en-US" sz="2000" dirty="0"/>
              <a:t>c</a:t>
            </a:r>
            <a:r>
              <a:rPr lang="en-US" sz="2000" dirty="0" smtClean="0"/>
              <a:t>enter </a:t>
            </a:r>
            <a:r>
              <a:rPr lang="en-US" sz="2000" dirty="0"/>
              <a:t>d</a:t>
            </a:r>
            <a:r>
              <a:rPr lang="en-US" sz="2000" dirty="0" smtClean="0"/>
              <a:t>emand (DC to DC)</a:t>
            </a:r>
          </a:p>
          <a:p>
            <a:pPr lvl="1"/>
            <a:r>
              <a:rPr lang="en-US" sz="1600" dirty="0" smtClean="0"/>
              <a:t>DC location emphasis </a:t>
            </a:r>
            <a:r>
              <a:rPr lang="en-US" sz="1600" dirty="0"/>
              <a:t>on </a:t>
            </a:r>
            <a:r>
              <a:rPr lang="en-US" sz="1600" dirty="0" smtClean="0"/>
              <a:t>cost </a:t>
            </a:r>
            <a:r>
              <a:rPr lang="en-US" sz="1600" dirty="0"/>
              <a:t>(favorable regulatory environments, affordable power, or other cost-saving measures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Surge in bandwidth on traditional routes, plus new landings to some smaller markets</a:t>
            </a:r>
          </a:p>
          <a:p>
            <a:pPr lvl="2"/>
            <a:r>
              <a:rPr lang="en-US" sz="1400" dirty="0" smtClean="0"/>
              <a:t>Irish </a:t>
            </a:r>
            <a:r>
              <a:rPr lang="en-US" sz="1400" dirty="0"/>
              <a:t>landings in two of the newest trans-Atlantic </a:t>
            </a:r>
            <a:r>
              <a:rPr lang="en-US" sz="1400" dirty="0" smtClean="0"/>
              <a:t>cables GTT Express and AEC-1 connecting to </a:t>
            </a:r>
            <a:r>
              <a:rPr lang="en-US" sz="1400" dirty="0"/>
              <a:t>AWS, FB, Google data centers</a:t>
            </a:r>
          </a:p>
          <a:p>
            <a:r>
              <a:rPr lang="en-US" sz="2000" dirty="0" smtClean="0"/>
              <a:t>Content </a:t>
            </a:r>
            <a:r>
              <a:rPr lang="en-US" sz="2000" dirty="0"/>
              <a:t>d</a:t>
            </a:r>
            <a:r>
              <a:rPr lang="en-US" sz="2000" dirty="0" smtClean="0"/>
              <a:t>istribution </a:t>
            </a:r>
            <a:r>
              <a:rPr lang="en-US" sz="2000" dirty="0"/>
              <a:t>and c</a:t>
            </a:r>
            <a:r>
              <a:rPr lang="en-US" sz="2000" dirty="0" smtClean="0"/>
              <a:t>loud </a:t>
            </a:r>
            <a:r>
              <a:rPr lang="en-US" sz="2000" dirty="0"/>
              <a:t>s</a:t>
            </a:r>
            <a:r>
              <a:rPr lang="en-US" sz="2000" dirty="0" smtClean="0"/>
              <a:t>ervices (DC to user)</a:t>
            </a:r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mphasis on distribution to end user so from DCs to major hubs and secondary hubs</a:t>
            </a:r>
          </a:p>
          <a:p>
            <a:pPr lvl="1"/>
            <a:r>
              <a:rPr lang="en-US" sz="1600" dirty="0" smtClean="0"/>
              <a:t>Smaller bandwidth requirements than inter DC but a </a:t>
            </a:r>
            <a:r>
              <a:rPr lang="en-US" sz="1600" dirty="0"/>
              <a:t>larger number of locations must be connected, not just a few large data </a:t>
            </a:r>
            <a:r>
              <a:rPr lang="en-US" sz="1600" dirty="0" smtClean="0"/>
              <a:t>centers</a:t>
            </a:r>
          </a:p>
          <a:p>
            <a:pPr lvl="1"/>
            <a:r>
              <a:rPr lang="en-US" sz="1600" dirty="0" smtClean="0"/>
              <a:t>Capacity extending to secondary developed markets and major emerging markets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423888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209662</TotalTime>
  <Words>916</Words>
  <Application>Microsoft Macintosh PowerPoint</Application>
  <PresentationFormat>On-screen Show (16:9)</PresentationFormat>
  <Paragraphs>183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The Shifting Connectivity Landscape in Africa</vt:lpstr>
      <vt:lpstr>What we’ll cover</vt:lpstr>
      <vt:lpstr>Subsea Landscape  </vt:lpstr>
      <vt:lpstr>Sub cable systems pre-2016</vt:lpstr>
      <vt:lpstr>New cable systems 2016-2019</vt:lpstr>
      <vt:lpstr>What’s in those sub cables</vt:lpstr>
      <vt:lpstr>Content share depends where</vt:lpstr>
      <vt:lpstr>Content bandwidth growth</vt:lpstr>
      <vt:lpstr>So how does this affect new sub systems?</vt:lpstr>
      <vt:lpstr>Cloud data centers 2006-2015</vt:lpstr>
      <vt:lpstr>Cloud data centers current &amp; planned</vt:lpstr>
      <vt:lpstr>Content provider submarine cable investments</vt:lpstr>
      <vt:lpstr>New sub cable investment</vt:lpstr>
      <vt:lpstr>Africa</vt:lpstr>
      <vt:lpstr>Sub-Saharan Africa</vt:lpstr>
      <vt:lpstr>Increasing intra-Africa connectivity</vt:lpstr>
      <vt:lpstr>Connecting to content in Europe </vt:lpstr>
      <vt:lpstr>Intra-African Routes, 2018</vt:lpstr>
      <vt:lpstr>How much where? Prices by geography</vt:lpstr>
      <vt:lpstr>Africa to Europe</vt:lpstr>
      <vt:lpstr>Points of convergence</vt:lpstr>
      <vt:lpstr>Factors for new interconnection hubs</vt:lpstr>
      <vt:lpstr>Int’l IP capacity growth by country</vt:lpstr>
      <vt:lpstr>Int’l IP bandwidth growth by city</vt:lpstr>
      <vt:lpstr>Prices vary by region</vt:lpstr>
      <vt:lpstr>IPT prices per Mbps</vt:lpstr>
      <vt:lpstr>African Internet Hubs, 2019</vt:lpstr>
      <vt:lpstr>Hubs and Hubs? (all well connected to sub systems but…)</vt:lpstr>
      <vt:lpstr>Summary</vt:lpstr>
    </vt:vector>
  </TitlesOfParts>
  <Manager/>
  <Company>PriMetrica,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Markus Krisetya</dc:creator>
  <cp:keywords/>
  <dc:description/>
  <cp:lastModifiedBy>Patrick Christian</cp:lastModifiedBy>
  <cp:revision>1050</cp:revision>
  <cp:lastPrinted>2016-01-13T21:01:43Z</cp:lastPrinted>
  <dcterms:created xsi:type="dcterms:W3CDTF">2011-05-02T15:30:34Z</dcterms:created>
  <dcterms:modified xsi:type="dcterms:W3CDTF">2019-08-20T13:17:15Z</dcterms:modified>
  <cp:category/>
</cp:coreProperties>
</file>