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1" r:id="rId2"/>
    <p:sldMasterId id="2147483684" r:id="rId3"/>
    <p:sldMasterId id="2147483689" r:id="rId4"/>
  </p:sldMasterIdLst>
  <p:notesMasterIdLst>
    <p:notesMasterId r:id="rId36"/>
  </p:notesMasterIdLst>
  <p:sldIdLst>
    <p:sldId id="350" r:id="rId5"/>
    <p:sldId id="387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4" r:id="rId19"/>
    <p:sldId id="366" r:id="rId20"/>
    <p:sldId id="371" r:id="rId21"/>
    <p:sldId id="355" r:id="rId22"/>
    <p:sldId id="358" r:id="rId23"/>
    <p:sldId id="373" r:id="rId24"/>
    <p:sldId id="360" r:id="rId25"/>
    <p:sldId id="356" r:id="rId26"/>
    <p:sldId id="403" r:id="rId27"/>
    <p:sldId id="378" r:id="rId28"/>
    <p:sldId id="377" r:id="rId29"/>
    <p:sldId id="401" r:id="rId30"/>
    <p:sldId id="376" r:id="rId31"/>
    <p:sldId id="370" r:id="rId32"/>
    <p:sldId id="372" r:id="rId33"/>
    <p:sldId id="405" r:id="rId34"/>
    <p:sldId id="362" r:id="rId35"/>
  </p:sldIdLst>
  <p:sldSz cx="9144000" cy="5143500" type="screen16x9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FF3"/>
    <a:srgbClr val="FF3F3F"/>
    <a:srgbClr val="F9C000"/>
    <a:srgbClr val="009C00"/>
    <a:srgbClr val="0083E6"/>
    <a:srgbClr val="F9470F"/>
    <a:srgbClr val="385D8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182" autoAdjust="0"/>
  </p:normalViewPr>
  <p:slideViewPr>
    <p:cSldViewPr showGuides="1">
      <p:cViewPr varScale="1">
        <p:scale>
          <a:sx n="98" d="100"/>
          <a:sy n="98" d="100"/>
        </p:scale>
        <p:origin x="600" y="96"/>
      </p:cViewPr>
      <p:guideLst>
        <p:guide orient="horz" pos="162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-26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518B2-6070-4258-9E70-437240B6119F}" type="doc">
      <dgm:prSet loTypeId="urn:microsoft.com/office/officeart/2005/8/layout/pyramid3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89AC42-8D91-4CAE-9617-DD21E0E8FBBD}">
      <dgm:prSet phldrT="[Text]"/>
      <dgm:spPr/>
      <dgm:t>
        <a:bodyPr/>
        <a:lstStyle/>
        <a:p>
          <a:r>
            <a:rPr lang="en-US" b="1" dirty="0" smtClean="0">
              <a:solidFill>
                <a:schemeClr val="bg1"/>
              </a:solidFill>
            </a:rPr>
            <a:t>Confirm the islands as major ICT hubs</a:t>
          </a:r>
          <a:endParaRPr lang="en-US" b="1" dirty="0">
            <a:solidFill>
              <a:schemeClr val="bg1"/>
            </a:solidFill>
          </a:endParaRPr>
        </a:p>
      </dgm:t>
    </dgm:pt>
    <dgm:pt modelId="{86A8D8E3-06C2-45A6-B539-A79FD55931E9}" type="parTrans" cxnId="{2EB26DE0-6BF8-435B-A904-9D8C70FE7F70}">
      <dgm:prSet/>
      <dgm:spPr/>
      <dgm:t>
        <a:bodyPr/>
        <a:lstStyle/>
        <a:p>
          <a:endParaRPr lang="en-US"/>
        </a:p>
      </dgm:t>
    </dgm:pt>
    <dgm:pt modelId="{0C59837D-45CD-4500-A6D1-66462092BA2F}" type="sibTrans" cxnId="{2EB26DE0-6BF8-435B-A904-9D8C70FE7F70}">
      <dgm:prSet/>
      <dgm:spPr/>
      <dgm:t>
        <a:bodyPr/>
        <a:lstStyle/>
        <a:p>
          <a:endParaRPr lang="en-US"/>
        </a:p>
      </dgm:t>
    </dgm:pt>
    <dgm:pt modelId="{8448F879-3C14-4F72-9E0F-15E0209DCDA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Better internet access for all social classes</a:t>
          </a:r>
          <a:endParaRPr lang="en-US" sz="1600" dirty="0"/>
        </a:p>
      </dgm:t>
    </dgm:pt>
    <dgm:pt modelId="{59AC2263-35E7-4BDC-BDB9-E87E03B40362}" type="parTrans" cxnId="{FB1B8736-FA7A-4F7C-9705-BAD2FF712CF3}">
      <dgm:prSet/>
      <dgm:spPr/>
      <dgm:t>
        <a:bodyPr/>
        <a:lstStyle/>
        <a:p>
          <a:endParaRPr lang="en-US"/>
        </a:p>
      </dgm:t>
    </dgm:pt>
    <dgm:pt modelId="{21BB6CD2-C238-4B38-B5D7-56B7409511BB}" type="sibTrans" cxnId="{FB1B8736-FA7A-4F7C-9705-BAD2FF712CF3}">
      <dgm:prSet/>
      <dgm:spPr/>
      <dgm:t>
        <a:bodyPr/>
        <a:lstStyle/>
        <a:p>
          <a:endParaRPr lang="en-US"/>
        </a:p>
      </dgm:t>
    </dgm:pt>
    <dgm:pt modelId="{1D8DFE96-2823-4CFA-A795-32221824CE61}">
      <dgm:prSet phldrT="[Text]" custT="1"/>
      <dgm:spPr/>
      <dgm:t>
        <a:bodyPr/>
        <a:lstStyle/>
        <a:p>
          <a:endParaRPr lang="en-US" sz="700" b="1" dirty="0">
            <a:solidFill>
              <a:schemeClr val="bg1"/>
            </a:solidFill>
          </a:endParaRPr>
        </a:p>
      </dgm:t>
    </dgm:pt>
    <dgm:pt modelId="{39D6322A-98A5-4867-8830-396D4C3D8A4C}" type="parTrans" cxnId="{91A2023E-5DF5-427B-A97C-A6D83215BA31}">
      <dgm:prSet/>
      <dgm:spPr/>
      <dgm:t>
        <a:bodyPr/>
        <a:lstStyle/>
        <a:p>
          <a:endParaRPr lang="en-US"/>
        </a:p>
      </dgm:t>
    </dgm:pt>
    <dgm:pt modelId="{255A7894-5794-4FBD-AE7E-25DA009A4B2F}" type="sibTrans" cxnId="{91A2023E-5DF5-427B-A97C-A6D83215BA31}">
      <dgm:prSet/>
      <dgm:spPr/>
      <dgm:t>
        <a:bodyPr/>
        <a:lstStyle/>
        <a:p>
          <a:endParaRPr lang="en-US"/>
        </a:p>
      </dgm:t>
    </dgm:pt>
    <dgm:pt modelId="{4A71D6B7-D718-4496-B01C-DD343F3DBECE}">
      <dgm:prSet/>
      <dgm:spPr/>
      <dgm:t>
        <a:bodyPr/>
        <a:lstStyle/>
        <a:p>
          <a:endParaRPr lang="en-US" dirty="0"/>
        </a:p>
      </dgm:t>
    </dgm:pt>
    <dgm:pt modelId="{1226555A-3BF5-4DAE-A322-6FBB8CD65734}" type="parTrans" cxnId="{79523D6E-2FB3-4464-A34B-A5846E721CDC}">
      <dgm:prSet/>
      <dgm:spPr/>
      <dgm:t>
        <a:bodyPr/>
        <a:lstStyle/>
        <a:p>
          <a:endParaRPr lang="en-US"/>
        </a:p>
      </dgm:t>
    </dgm:pt>
    <dgm:pt modelId="{48E47323-2CEB-42DC-AD9C-FF7A05EE8FFF}" type="sibTrans" cxnId="{79523D6E-2FB3-4464-A34B-A5846E721CDC}">
      <dgm:prSet/>
      <dgm:spPr/>
      <dgm:t>
        <a:bodyPr/>
        <a:lstStyle/>
        <a:p>
          <a:endParaRPr lang="en-US"/>
        </a:p>
      </dgm:t>
    </dgm:pt>
    <dgm:pt modelId="{D118E3A5-768F-40FD-B208-2E346147AD1E}">
      <dgm:prSet/>
      <dgm:spPr/>
      <dgm:t>
        <a:bodyPr/>
        <a:lstStyle/>
        <a:p>
          <a:endParaRPr lang="en-US"/>
        </a:p>
      </dgm:t>
    </dgm:pt>
    <dgm:pt modelId="{83C02E92-F459-4238-B535-A0B71D0D7EDC}" type="parTrans" cxnId="{3B2205AF-A842-43FE-9977-DB79413038D2}">
      <dgm:prSet/>
      <dgm:spPr/>
      <dgm:t>
        <a:bodyPr/>
        <a:lstStyle/>
        <a:p>
          <a:endParaRPr lang="en-US"/>
        </a:p>
      </dgm:t>
    </dgm:pt>
    <dgm:pt modelId="{0FE0C364-B383-474F-9A97-3153A35C7170}" type="sibTrans" cxnId="{3B2205AF-A842-43FE-9977-DB79413038D2}">
      <dgm:prSet/>
      <dgm:spPr/>
      <dgm:t>
        <a:bodyPr/>
        <a:lstStyle/>
        <a:p>
          <a:endParaRPr lang="en-US"/>
        </a:p>
      </dgm:t>
    </dgm:pt>
    <dgm:pt modelId="{DEC9A128-7A2E-42B2-AD14-D3DCCBD7C2F1}">
      <dgm:prSet/>
      <dgm:spPr/>
      <dgm:t>
        <a:bodyPr/>
        <a:lstStyle/>
        <a:p>
          <a:endParaRPr lang="en-US"/>
        </a:p>
      </dgm:t>
    </dgm:pt>
    <dgm:pt modelId="{FC745E9D-979A-4038-964A-455C03DA51AA}" type="parTrans" cxnId="{8F58BF59-6F0B-423D-8A9C-C3D7379430C1}">
      <dgm:prSet/>
      <dgm:spPr/>
      <dgm:t>
        <a:bodyPr/>
        <a:lstStyle/>
        <a:p>
          <a:endParaRPr lang="en-US"/>
        </a:p>
      </dgm:t>
    </dgm:pt>
    <dgm:pt modelId="{16A2D4B2-E975-44C2-8C4C-7DA07A74CBF3}" type="sibTrans" cxnId="{8F58BF59-6F0B-423D-8A9C-C3D7379430C1}">
      <dgm:prSet/>
      <dgm:spPr/>
      <dgm:t>
        <a:bodyPr/>
        <a:lstStyle/>
        <a:p>
          <a:endParaRPr lang="en-US"/>
        </a:p>
      </dgm:t>
    </dgm:pt>
    <dgm:pt modelId="{95AEE9E4-DA5B-4A06-A213-24BAC833A37D}">
      <dgm:prSet/>
      <dgm:spPr/>
      <dgm:t>
        <a:bodyPr/>
        <a:lstStyle/>
        <a:p>
          <a:endParaRPr lang="en-US"/>
        </a:p>
      </dgm:t>
    </dgm:pt>
    <dgm:pt modelId="{92944D64-D7DC-446C-80F1-3E437C0834B9}" type="parTrans" cxnId="{51D40420-96F1-4934-9A71-63777389155C}">
      <dgm:prSet/>
      <dgm:spPr/>
      <dgm:t>
        <a:bodyPr/>
        <a:lstStyle/>
        <a:p>
          <a:endParaRPr lang="en-US"/>
        </a:p>
      </dgm:t>
    </dgm:pt>
    <dgm:pt modelId="{7EECB2E3-58D8-4431-A0E9-7B2EB31F7596}" type="sibTrans" cxnId="{51D40420-96F1-4934-9A71-63777389155C}">
      <dgm:prSet/>
      <dgm:spPr/>
      <dgm:t>
        <a:bodyPr/>
        <a:lstStyle/>
        <a:p>
          <a:endParaRPr lang="en-US"/>
        </a:p>
      </dgm:t>
    </dgm:pt>
    <dgm:pt modelId="{B426EB84-62A9-4288-9DC8-85EE2522205E}" type="pres">
      <dgm:prSet presAssocID="{8AA518B2-6070-4258-9E70-437240B611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6633D8-C10D-44A2-BCAF-2B4530E57B5B}" type="pres">
      <dgm:prSet presAssocID="{4589AC42-8D91-4CAE-9617-DD21E0E8FBBD}" presName="Name8" presStyleCnt="0"/>
      <dgm:spPr/>
    </dgm:pt>
    <dgm:pt modelId="{A83254FE-39EE-474A-807C-54BCA803F963}" type="pres">
      <dgm:prSet presAssocID="{4589AC42-8D91-4CAE-9617-DD21E0E8FBBD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5A2F-BAD2-4B16-9D23-950712039350}" type="pres">
      <dgm:prSet presAssocID="{4589AC42-8D91-4CAE-9617-DD21E0E8FB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50BF55-F096-4A64-94BF-8E7785664C7F}" type="pres">
      <dgm:prSet presAssocID="{8448F879-3C14-4F72-9E0F-15E0209DCDA0}" presName="Name8" presStyleCnt="0"/>
      <dgm:spPr/>
    </dgm:pt>
    <dgm:pt modelId="{A9A9340B-9080-4DD2-9D83-7FD7360619F0}" type="pres">
      <dgm:prSet presAssocID="{8448F879-3C14-4F72-9E0F-15E0209DCDA0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94FF1B-C905-4FEB-9A99-9752B7E16411}" type="pres">
      <dgm:prSet presAssocID="{8448F879-3C14-4F72-9E0F-15E0209DCDA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325424-2425-4AD6-857C-40540022A46A}" type="pres">
      <dgm:prSet presAssocID="{4A71D6B7-D718-4496-B01C-DD343F3DBECE}" presName="Name8" presStyleCnt="0"/>
      <dgm:spPr/>
    </dgm:pt>
    <dgm:pt modelId="{C6452C3A-CBEC-4816-B8D9-E63A673C5DE8}" type="pres">
      <dgm:prSet presAssocID="{4A71D6B7-D718-4496-B01C-DD343F3DBECE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7155F-B527-4DBC-9A40-340DDE32C20A}" type="pres">
      <dgm:prSet presAssocID="{4A71D6B7-D718-4496-B01C-DD343F3DBE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3435B5-E113-4E83-876F-DFD1F2751E21}" type="pres">
      <dgm:prSet presAssocID="{D118E3A5-768F-40FD-B208-2E346147AD1E}" presName="Name8" presStyleCnt="0"/>
      <dgm:spPr/>
    </dgm:pt>
    <dgm:pt modelId="{FEB6F9FF-3AD7-468C-ABA0-6BBA1B949116}" type="pres">
      <dgm:prSet presAssocID="{D118E3A5-768F-40FD-B208-2E346147AD1E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EB5FC-22E5-4A81-974B-6DEB29FBD75E}" type="pres">
      <dgm:prSet presAssocID="{D118E3A5-768F-40FD-B208-2E346147AD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DA3F1-9D7A-4FD1-B237-00FE55806BD3}" type="pres">
      <dgm:prSet presAssocID="{95AEE9E4-DA5B-4A06-A213-24BAC833A37D}" presName="Name8" presStyleCnt="0"/>
      <dgm:spPr/>
    </dgm:pt>
    <dgm:pt modelId="{CD16018A-3443-475C-9211-7A9B2F6BF520}" type="pres">
      <dgm:prSet presAssocID="{95AEE9E4-DA5B-4A06-A213-24BAC833A37D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7B265-260D-42A5-8F84-5147AFCE12AB}" type="pres">
      <dgm:prSet presAssocID="{95AEE9E4-DA5B-4A06-A213-24BAC833A37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DDB9C-7852-4F26-8F28-09262AFF86AF}" type="pres">
      <dgm:prSet presAssocID="{DEC9A128-7A2E-42B2-AD14-D3DCCBD7C2F1}" presName="Name8" presStyleCnt="0"/>
      <dgm:spPr/>
    </dgm:pt>
    <dgm:pt modelId="{28A11608-0F3D-4FB9-9925-D922E4C51522}" type="pres">
      <dgm:prSet presAssocID="{DEC9A128-7A2E-42B2-AD14-D3DCCBD7C2F1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68912-C209-46EC-A8A6-EBBE4627A7A4}" type="pres">
      <dgm:prSet presAssocID="{DEC9A128-7A2E-42B2-AD14-D3DCCBD7C2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DB2A36-48B0-4447-8A31-64879BB43038}" type="pres">
      <dgm:prSet presAssocID="{1D8DFE96-2823-4CFA-A795-32221824CE61}" presName="Name8" presStyleCnt="0"/>
      <dgm:spPr/>
    </dgm:pt>
    <dgm:pt modelId="{5D919647-9C99-4590-8327-1F9FDA749A93}" type="pres">
      <dgm:prSet presAssocID="{1D8DFE96-2823-4CFA-A795-32221824CE61}" presName="level" presStyleLbl="node1" presStyleIdx="6" presStyleCnt="7" custLinFactNeighborX="-1333" custLinFactNeighborY="209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9117F-0637-4FE9-9E6E-E30657F5F3AF}" type="pres">
      <dgm:prSet presAssocID="{1D8DFE96-2823-4CFA-A795-32221824CE6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205AF-A842-43FE-9977-DB79413038D2}" srcId="{8AA518B2-6070-4258-9E70-437240B6119F}" destId="{D118E3A5-768F-40FD-B208-2E346147AD1E}" srcOrd="3" destOrd="0" parTransId="{83C02E92-F459-4238-B535-A0B71D0D7EDC}" sibTransId="{0FE0C364-B383-474F-9A97-3153A35C7170}"/>
    <dgm:cxn modelId="{CD7575CC-D68A-4D96-996F-338E2E5F98DC}" type="presOf" srcId="{DEC9A128-7A2E-42B2-AD14-D3DCCBD7C2F1}" destId="{28A11608-0F3D-4FB9-9925-D922E4C51522}" srcOrd="0" destOrd="0" presId="urn:microsoft.com/office/officeart/2005/8/layout/pyramid3"/>
    <dgm:cxn modelId="{1496D97F-6B21-4DCE-951E-E1E273337757}" type="presOf" srcId="{8448F879-3C14-4F72-9E0F-15E0209DCDA0}" destId="{A9A9340B-9080-4DD2-9D83-7FD7360619F0}" srcOrd="0" destOrd="0" presId="urn:microsoft.com/office/officeart/2005/8/layout/pyramid3"/>
    <dgm:cxn modelId="{2EB26DE0-6BF8-435B-A904-9D8C70FE7F70}" srcId="{8AA518B2-6070-4258-9E70-437240B6119F}" destId="{4589AC42-8D91-4CAE-9617-DD21E0E8FBBD}" srcOrd="0" destOrd="0" parTransId="{86A8D8E3-06C2-45A6-B539-A79FD55931E9}" sibTransId="{0C59837D-45CD-4500-A6D1-66462092BA2F}"/>
    <dgm:cxn modelId="{664CF18C-F2CE-45E0-BF38-9282D9F3C4C9}" type="presOf" srcId="{8448F879-3C14-4F72-9E0F-15E0209DCDA0}" destId="{9294FF1B-C905-4FEB-9A99-9752B7E16411}" srcOrd="1" destOrd="0" presId="urn:microsoft.com/office/officeart/2005/8/layout/pyramid3"/>
    <dgm:cxn modelId="{51D40420-96F1-4934-9A71-63777389155C}" srcId="{8AA518B2-6070-4258-9E70-437240B6119F}" destId="{95AEE9E4-DA5B-4A06-A213-24BAC833A37D}" srcOrd="4" destOrd="0" parTransId="{92944D64-D7DC-446C-80F1-3E437C0834B9}" sibTransId="{7EECB2E3-58D8-4431-A0E9-7B2EB31F7596}"/>
    <dgm:cxn modelId="{56778B9B-E09C-48E8-833C-A86E1440185A}" type="presOf" srcId="{4589AC42-8D91-4CAE-9617-DD21E0E8FBBD}" destId="{13D05A2F-BAD2-4B16-9D23-950712039350}" srcOrd="1" destOrd="0" presId="urn:microsoft.com/office/officeart/2005/8/layout/pyramid3"/>
    <dgm:cxn modelId="{4ED99C81-FB71-4B4D-9019-960E54A032D9}" type="presOf" srcId="{DEC9A128-7A2E-42B2-AD14-D3DCCBD7C2F1}" destId="{F3168912-C209-46EC-A8A6-EBBE4627A7A4}" srcOrd="1" destOrd="0" presId="urn:microsoft.com/office/officeart/2005/8/layout/pyramid3"/>
    <dgm:cxn modelId="{91A2023E-5DF5-427B-A97C-A6D83215BA31}" srcId="{8AA518B2-6070-4258-9E70-437240B6119F}" destId="{1D8DFE96-2823-4CFA-A795-32221824CE61}" srcOrd="6" destOrd="0" parTransId="{39D6322A-98A5-4867-8830-396D4C3D8A4C}" sibTransId="{255A7894-5794-4FBD-AE7E-25DA009A4B2F}"/>
    <dgm:cxn modelId="{5568D8CD-AF7D-4A3B-9AE3-A51A2676A435}" type="presOf" srcId="{4A71D6B7-D718-4496-B01C-DD343F3DBECE}" destId="{1F07155F-B527-4DBC-9A40-340DDE32C20A}" srcOrd="1" destOrd="0" presId="urn:microsoft.com/office/officeart/2005/8/layout/pyramid3"/>
    <dgm:cxn modelId="{0243BC6F-E0E9-45EA-9F13-5D394B10E98D}" type="presOf" srcId="{D118E3A5-768F-40FD-B208-2E346147AD1E}" destId="{444EB5FC-22E5-4A81-974B-6DEB29FBD75E}" srcOrd="1" destOrd="0" presId="urn:microsoft.com/office/officeart/2005/8/layout/pyramid3"/>
    <dgm:cxn modelId="{E3264877-D8A9-4DA2-8BC5-B6EAE322314F}" type="presOf" srcId="{4A71D6B7-D718-4496-B01C-DD343F3DBECE}" destId="{C6452C3A-CBEC-4816-B8D9-E63A673C5DE8}" srcOrd="0" destOrd="0" presId="urn:microsoft.com/office/officeart/2005/8/layout/pyramid3"/>
    <dgm:cxn modelId="{78E1CB99-2E69-49E2-82A3-4E81E4BF3EFE}" type="presOf" srcId="{D118E3A5-768F-40FD-B208-2E346147AD1E}" destId="{FEB6F9FF-3AD7-468C-ABA0-6BBA1B949116}" srcOrd="0" destOrd="0" presId="urn:microsoft.com/office/officeart/2005/8/layout/pyramid3"/>
    <dgm:cxn modelId="{C1A9F233-4B9A-4264-9060-587B77FCED9A}" type="presOf" srcId="{95AEE9E4-DA5B-4A06-A213-24BAC833A37D}" destId="{CD16018A-3443-475C-9211-7A9B2F6BF520}" srcOrd="0" destOrd="0" presId="urn:microsoft.com/office/officeart/2005/8/layout/pyramid3"/>
    <dgm:cxn modelId="{8F58BF59-6F0B-423D-8A9C-C3D7379430C1}" srcId="{8AA518B2-6070-4258-9E70-437240B6119F}" destId="{DEC9A128-7A2E-42B2-AD14-D3DCCBD7C2F1}" srcOrd="5" destOrd="0" parTransId="{FC745E9D-979A-4038-964A-455C03DA51AA}" sibTransId="{16A2D4B2-E975-44C2-8C4C-7DA07A74CBF3}"/>
    <dgm:cxn modelId="{FB1B8736-FA7A-4F7C-9705-BAD2FF712CF3}" srcId="{8AA518B2-6070-4258-9E70-437240B6119F}" destId="{8448F879-3C14-4F72-9E0F-15E0209DCDA0}" srcOrd="1" destOrd="0" parTransId="{59AC2263-35E7-4BDC-BDB9-E87E03B40362}" sibTransId="{21BB6CD2-C238-4B38-B5D7-56B7409511BB}"/>
    <dgm:cxn modelId="{236D4944-EAE3-461D-8BB7-5BC5BC2865D2}" type="presOf" srcId="{1D8DFE96-2823-4CFA-A795-32221824CE61}" destId="{6CC9117F-0637-4FE9-9E6E-E30657F5F3AF}" srcOrd="1" destOrd="0" presId="urn:microsoft.com/office/officeart/2005/8/layout/pyramid3"/>
    <dgm:cxn modelId="{0434EBF4-B143-4E57-AC57-A04FF7FB4A14}" type="presOf" srcId="{95AEE9E4-DA5B-4A06-A213-24BAC833A37D}" destId="{5157B265-260D-42A5-8F84-5147AFCE12AB}" srcOrd="1" destOrd="0" presId="urn:microsoft.com/office/officeart/2005/8/layout/pyramid3"/>
    <dgm:cxn modelId="{79523D6E-2FB3-4464-A34B-A5846E721CDC}" srcId="{8AA518B2-6070-4258-9E70-437240B6119F}" destId="{4A71D6B7-D718-4496-B01C-DD343F3DBECE}" srcOrd="2" destOrd="0" parTransId="{1226555A-3BF5-4DAE-A322-6FBB8CD65734}" sibTransId="{48E47323-2CEB-42DC-AD9C-FF7A05EE8FFF}"/>
    <dgm:cxn modelId="{8BA3E4DE-1E26-485A-A7F2-F47CEFBD52D9}" type="presOf" srcId="{4589AC42-8D91-4CAE-9617-DD21E0E8FBBD}" destId="{A83254FE-39EE-474A-807C-54BCA803F963}" srcOrd="0" destOrd="0" presId="urn:microsoft.com/office/officeart/2005/8/layout/pyramid3"/>
    <dgm:cxn modelId="{B37E34A8-0153-4A5B-8319-6A463C235721}" type="presOf" srcId="{1D8DFE96-2823-4CFA-A795-32221824CE61}" destId="{5D919647-9C99-4590-8327-1F9FDA749A93}" srcOrd="0" destOrd="0" presId="urn:microsoft.com/office/officeart/2005/8/layout/pyramid3"/>
    <dgm:cxn modelId="{6F449385-1DC2-4BBB-9EDE-BCA032717DF9}" type="presOf" srcId="{8AA518B2-6070-4258-9E70-437240B6119F}" destId="{B426EB84-62A9-4288-9DC8-85EE2522205E}" srcOrd="0" destOrd="0" presId="urn:microsoft.com/office/officeart/2005/8/layout/pyramid3"/>
    <dgm:cxn modelId="{6AB8FBC1-F524-41CA-A463-7ABBED22D33D}" type="presParOf" srcId="{B426EB84-62A9-4288-9DC8-85EE2522205E}" destId="{CA6633D8-C10D-44A2-BCAF-2B4530E57B5B}" srcOrd="0" destOrd="0" presId="urn:microsoft.com/office/officeart/2005/8/layout/pyramid3"/>
    <dgm:cxn modelId="{8EA87C5B-7149-4BEC-9027-F2513A8753BB}" type="presParOf" srcId="{CA6633D8-C10D-44A2-BCAF-2B4530E57B5B}" destId="{A83254FE-39EE-474A-807C-54BCA803F963}" srcOrd="0" destOrd="0" presId="urn:microsoft.com/office/officeart/2005/8/layout/pyramid3"/>
    <dgm:cxn modelId="{4D6112DA-E907-49B2-A867-D6167B79CFB7}" type="presParOf" srcId="{CA6633D8-C10D-44A2-BCAF-2B4530E57B5B}" destId="{13D05A2F-BAD2-4B16-9D23-950712039350}" srcOrd="1" destOrd="0" presId="urn:microsoft.com/office/officeart/2005/8/layout/pyramid3"/>
    <dgm:cxn modelId="{9AD89703-F0BD-4FC6-8590-96F17E2E087C}" type="presParOf" srcId="{B426EB84-62A9-4288-9DC8-85EE2522205E}" destId="{7450BF55-F096-4A64-94BF-8E7785664C7F}" srcOrd="1" destOrd="0" presId="urn:microsoft.com/office/officeart/2005/8/layout/pyramid3"/>
    <dgm:cxn modelId="{A2102C57-691F-4381-B9F4-98F36D290944}" type="presParOf" srcId="{7450BF55-F096-4A64-94BF-8E7785664C7F}" destId="{A9A9340B-9080-4DD2-9D83-7FD7360619F0}" srcOrd="0" destOrd="0" presId="urn:microsoft.com/office/officeart/2005/8/layout/pyramid3"/>
    <dgm:cxn modelId="{D30C118E-E826-431B-9F45-5F6146540704}" type="presParOf" srcId="{7450BF55-F096-4A64-94BF-8E7785664C7F}" destId="{9294FF1B-C905-4FEB-9A99-9752B7E16411}" srcOrd="1" destOrd="0" presId="urn:microsoft.com/office/officeart/2005/8/layout/pyramid3"/>
    <dgm:cxn modelId="{09123554-70C5-4479-B192-D3B04F3F6879}" type="presParOf" srcId="{B426EB84-62A9-4288-9DC8-85EE2522205E}" destId="{5F325424-2425-4AD6-857C-40540022A46A}" srcOrd="2" destOrd="0" presId="urn:microsoft.com/office/officeart/2005/8/layout/pyramid3"/>
    <dgm:cxn modelId="{DC64774A-B425-4341-83D8-6F538D5DD831}" type="presParOf" srcId="{5F325424-2425-4AD6-857C-40540022A46A}" destId="{C6452C3A-CBEC-4816-B8D9-E63A673C5DE8}" srcOrd="0" destOrd="0" presId="urn:microsoft.com/office/officeart/2005/8/layout/pyramid3"/>
    <dgm:cxn modelId="{D5B1FF61-1A1A-478E-B82D-C0C5117CF11E}" type="presParOf" srcId="{5F325424-2425-4AD6-857C-40540022A46A}" destId="{1F07155F-B527-4DBC-9A40-340DDE32C20A}" srcOrd="1" destOrd="0" presId="urn:microsoft.com/office/officeart/2005/8/layout/pyramid3"/>
    <dgm:cxn modelId="{92466C70-6A7C-4817-ADB6-DB58B7AC142E}" type="presParOf" srcId="{B426EB84-62A9-4288-9DC8-85EE2522205E}" destId="{B13435B5-E113-4E83-876F-DFD1F2751E21}" srcOrd="3" destOrd="0" presId="urn:microsoft.com/office/officeart/2005/8/layout/pyramid3"/>
    <dgm:cxn modelId="{CE67B6F3-550F-4C79-BD1E-688A7224B068}" type="presParOf" srcId="{B13435B5-E113-4E83-876F-DFD1F2751E21}" destId="{FEB6F9FF-3AD7-468C-ABA0-6BBA1B949116}" srcOrd="0" destOrd="0" presId="urn:microsoft.com/office/officeart/2005/8/layout/pyramid3"/>
    <dgm:cxn modelId="{37FC9513-F1C0-45AB-8CAC-2DC324033267}" type="presParOf" srcId="{B13435B5-E113-4E83-876F-DFD1F2751E21}" destId="{444EB5FC-22E5-4A81-974B-6DEB29FBD75E}" srcOrd="1" destOrd="0" presId="urn:microsoft.com/office/officeart/2005/8/layout/pyramid3"/>
    <dgm:cxn modelId="{00808F62-2EAA-469F-B9D6-705D37EFF288}" type="presParOf" srcId="{B426EB84-62A9-4288-9DC8-85EE2522205E}" destId="{A68DA3F1-9D7A-4FD1-B237-00FE55806BD3}" srcOrd="4" destOrd="0" presId="urn:microsoft.com/office/officeart/2005/8/layout/pyramid3"/>
    <dgm:cxn modelId="{ACFCF6DF-12ED-4368-A952-41287B9A58CC}" type="presParOf" srcId="{A68DA3F1-9D7A-4FD1-B237-00FE55806BD3}" destId="{CD16018A-3443-475C-9211-7A9B2F6BF520}" srcOrd="0" destOrd="0" presId="urn:microsoft.com/office/officeart/2005/8/layout/pyramid3"/>
    <dgm:cxn modelId="{2591C887-40FD-435D-A2FE-18A2E4F0E4CF}" type="presParOf" srcId="{A68DA3F1-9D7A-4FD1-B237-00FE55806BD3}" destId="{5157B265-260D-42A5-8F84-5147AFCE12AB}" srcOrd="1" destOrd="0" presId="urn:microsoft.com/office/officeart/2005/8/layout/pyramid3"/>
    <dgm:cxn modelId="{6BCA5216-FDF1-4E41-A594-62EB145D3BC2}" type="presParOf" srcId="{B426EB84-62A9-4288-9DC8-85EE2522205E}" destId="{A84DDB9C-7852-4F26-8F28-09262AFF86AF}" srcOrd="5" destOrd="0" presId="urn:microsoft.com/office/officeart/2005/8/layout/pyramid3"/>
    <dgm:cxn modelId="{F9A47098-EB5B-435E-8EBD-DA58ACEB1271}" type="presParOf" srcId="{A84DDB9C-7852-4F26-8F28-09262AFF86AF}" destId="{28A11608-0F3D-4FB9-9925-D922E4C51522}" srcOrd="0" destOrd="0" presId="urn:microsoft.com/office/officeart/2005/8/layout/pyramid3"/>
    <dgm:cxn modelId="{BF70D04E-5552-4505-8177-6053CC2E44E1}" type="presParOf" srcId="{A84DDB9C-7852-4F26-8F28-09262AFF86AF}" destId="{F3168912-C209-46EC-A8A6-EBBE4627A7A4}" srcOrd="1" destOrd="0" presId="urn:microsoft.com/office/officeart/2005/8/layout/pyramid3"/>
    <dgm:cxn modelId="{FF6514D9-E190-4015-9B31-EE75D34DD18C}" type="presParOf" srcId="{B426EB84-62A9-4288-9DC8-85EE2522205E}" destId="{E5DB2A36-48B0-4447-8A31-64879BB43038}" srcOrd="6" destOrd="0" presId="urn:microsoft.com/office/officeart/2005/8/layout/pyramid3"/>
    <dgm:cxn modelId="{E6C8B6D8-E82E-4539-A97D-2B965B70E3BF}" type="presParOf" srcId="{E5DB2A36-48B0-4447-8A31-64879BB43038}" destId="{5D919647-9C99-4590-8327-1F9FDA749A93}" srcOrd="0" destOrd="0" presId="urn:microsoft.com/office/officeart/2005/8/layout/pyramid3"/>
    <dgm:cxn modelId="{201F9AE8-B66A-4F92-9964-7DF0B1BBA91F}" type="presParOf" srcId="{E5DB2A36-48B0-4447-8A31-64879BB43038}" destId="{6CC9117F-0637-4FE9-9E6E-E30657F5F3A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6B7B15-292E-4EE2-BF1E-406D6AD0B3FE}" type="doc">
      <dgm:prSet loTypeId="urn:microsoft.com/office/officeart/2005/8/layout/cycle1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557EEF8-665C-4865-818D-33E4DC0EAF5F}">
      <dgm:prSet phldrT="[Text]"/>
      <dgm:spPr/>
      <dgm:t>
        <a:bodyPr/>
        <a:lstStyle/>
        <a:p>
          <a:r>
            <a:rPr lang="en-US" dirty="0" smtClean="0"/>
            <a:t>Domestic Connectivity</a:t>
          </a:r>
          <a:endParaRPr lang="en-US" dirty="0"/>
        </a:p>
      </dgm:t>
    </dgm:pt>
    <dgm:pt modelId="{32787E04-E48B-4393-B257-34C5BB399579}" type="parTrans" cxnId="{9B4745BB-D3A0-45FC-BE4D-69AAF91065BC}">
      <dgm:prSet/>
      <dgm:spPr/>
      <dgm:t>
        <a:bodyPr/>
        <a:lstStyle/>
        <a:p>
          <a:endParaRPr lang="en-US"/>
        </a:p>
      </dgm:t>
    </dgm:pt>
    <dgm:pt modelId="{9D09440D-ADF5-489C-9C72-DDAA67D0B603}" type="sibTrans" cxnId="{9B4745BB-D3A0-45FC-BE4D-69AAF91065BC}">
      <dgm:prSet/>
      <dgm:spPr/>
      <dgm:t>
        <a:bodyPr/>
        <a:lstStyle/>
        <a:p>
          <a:endParaRPr lang="en-US"/>
        </a:p>
      </dgm:t>
    </dgm:pt>
    <dgm:pt modelId="{F58680F7-3EDA-4C1F-B9C1-C8B245A31DE1}">
      <dgm:prSet phldrT="[Text]"/>
      <dgm:spPr/>
      <dgm:t>
        <a:bodyPr/>
        <a:lstStyle/>
        <a:p>
          <a:r>
            <a:rPr lang="en-US" dirty="0" smtClean="0"/>
            <a:t>Data Centers</a:t>
          </a:r>
          <a:endParaRPr lang="en-US" dirty="0"/>
        </a:p>
      </dgm:t>
    </dgm:pt>
    <dgm:pt modelId="{5D15BF34-66B8-4FCA-B000-AB863882F637}" type="parTrans" cxnId="{6109928D-D40C-48D0-9B30-1A9AF246153D}">
      <dgm:prSet/>
      <dgm:spPr/>
      <dgm:t>
        <a:bodyPr/>
        <a:lstStyle/>
        <a:p>
          <a:endParaRPr lang="en-US"/>
        </a:p>
      </dgm:t>
    </dgm:pt>
    <dgm:pt modelId="{3569D5C8-F59A-4FEF-923A-F36CD2946C59}" type="sibTrans" cxnId="{6109928D-D40C-48D0-9B30-1A9AF246153D}">
      <dgm:prSet/>
      <dgm:spPr/>
      <dgm:t>
        <a:bodyPr/>
        <a:lstStyle/>
        <a:p>
          <a:endParaRPr lang="en-US"/>
        </a:p>
      </dgm:t>
    </dgm:pt>
    <dgm:pt modelId="{8F8C06A1-51E8-409A-BB27-139539EB5194}">
      <dgm:prSet phldrT="[Text]"/>
      <dgm:spPr/>
      <dgm:t>
        <a:bodyPr/>
        <a:lstStyle/>
        <a:p>
          <a:r>
            <a:rPr lang="en-US" dirty="0" smtClean="0"/>
            <a:t>International Connectivity</a:t>
          </a:r>
          <a:endParaRPr lang="en-US" dirty="0"/>
        </a:p>
      </dgm:t>
    </dgm:pt>
    <dgm:pt modelId="{C4DCCCF0-D1CF-4DE9-8AF1-46326BBE3C4F}" type="parTrans" cxnId="{8A3874A7-52FA-47C3-A9AC-95869DBB1754}">
      <dgm:prSet/>
      <dgm:spPr/>
      <dgm:t>
        <a:bodyPr/>
        <a:lstStyle/>
        <a:p>
          <a:endParaRPr lang="en-US"/>
        </a:p>
      </dgm:t>
    </dgm:pt>
    <dgm:pt modelId="{BCAA3299-74D8-4FAE-8F02-A50E01ADC52C}" type="sibTrans" cxnId="{8A3874A7-52FA-47C3-A9AC-95869DBB1754}">
      <dgm:prSet/>
      <dgm:spPr/>
      <dgm:t>
        <a:bodyPr/>
        <a:lstStyle/>
        <a:p>
          <a:endParaRPr lang="en-US"/>
        </a:p>
      </dgm:t>
    </dgm:pt>
    <dgm:pt modelId="{B1823BC2-22FE-4830-B6EF-7D71BA445562}" type="pres">
      <dgm:prSet presAssocID="{396B7B15-292E-4EE2-BF1E-406D6AD0B3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AF2691-2A08-4A11-B506-59EC76229413}" type="pres">
      <dgm:prSet presAssocID="{0557EEF8-665C-4865-818D-33E4DC0EAF5F}" presName="dummy" presStyleCnt="0"/>
      <dgm:spPr/>
    </dgm:pt>
    <dgm:pt modelId="{46F0DD34-15DB-4DAE-919E-9014DA86F440}" type="pres">
      <dgm:prSet presAssocID="{0557EEF8-665C-4865-818D-33E4DC0EAF5F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7B7DE6-6EA0-420E-9106-AD2F4B1B2147}" type="pres">
      <dgm:prSet presAssocID="{9D09440D-ADF5-489C-9C72-DDAA67D0B603}" presName="sibTrans" presStyleLbl="node1" presStyleIdx="0" presStyleCnt="3"/>
      <dgm:spPr/>
      <dgm:t>
        <a:bodyPr/>
        <a:lstStyle/>
        <a:p>
          <a:endParaRPr lang="en-US"/>
        </a:p>
      </dgm:t>
    </dgm:pt>
    <dgm:pt modelId="{61C6C895-4087-40AC-9851-D0386CC2F7F7}" type="pres">
      <dgm:prSet presAssocID="{F58680F7-3EDA-4C1F-B9C1-C8B245A31DE1}" presName="dummy" presStyleCnt="0"/>
      <dgm:spPr/>
    </dgm:pt>
    <dgm:pt modelId="{2BE9F53D-6EA0-462F-809B-850B84E0D766}" type="pres">
      <dgm:prSet presAssocID="{F58680F7-3EDA-4C1F-B9C1-C8B245A31DE1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1C5B7-A261-4167-9BB6-18BAB187D98E}" type="pres">
      <dgm:prSet presAssocID="{3569D5C8-F59A-4FEF-923A-F36CD2946C59}" presName="sibTrans" presStyleLbl="node1" presStyleIdx="1" presStyleCnt="3"/>
      <dgm:spPr/>
      <dgm:t>
        <a:bodyPr/>
        <a:lstStyle/>
        <a:p>
          <a:endParaRPr lang="en-US"/>
        </a:p>
      </dgm:t>
    </dgm:pt>
    <dgm:pt modelId="{41E60802-C0DC-4F0A-9FF4-70DFC051B0D0}" type="pres">
      <dgm:prSet presAssocID="{8F8C06A1-51E8-409A-BB27-139539EB5194}" presName="dummy" presStyleCnt="0"/>
      <dgm:spPr/>
    </dgm:pt>
    <dgm:pt modelId="{FFEC55FF-E484-4FF8-99B5-F773FB41F40C}" type="pres">
      <dgm:prSet presAssocID="{8F8C06A1-51E8-409A-BB27-139539EB5194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31E053-44BF-4E35-878F-AC8D6FD917F0}" type="pres">
      <dgm:prSet presAssocID="{BCAA3299-74D8-4FAE-8F02-A50E01ADC52C}" presName="sibTrans" presStyleLbl="node1" presStyleIdx="2" presStyleCnt="3" custLinFactNeighborX="1423" custLinFactNeighborY="-2063"/>
      <dgm:spPr/>
      <dgm:t>
        <a:bodyPr/>
        <a:lstStyle/>
        <a:p>
          <a:endParaRPr lang="en-US"/>
        </a:p>
      </dgm:t>
    </dgm:pt>
  </dgm:ptLst>
  <dgm:cxnLst>
    <dgm:cxn modelId="{8A3874A7-52FA-47C3-A9AC-95869DBB1754}" srcId="{396B7B15-292E-4EE2-BF1E-406D6AD0B3FE}" destId="{8F8C06A1-51E8-409A-BB27-139539EB5194}" srcOrd="2" destOrd="0" parTransId="{C4DCCCF0-D1CF-4DE9-8AF1-46326BBE3C4F}" sibTransId="{BCAA3299-74D8-4FAE-8F02-A50E01ADC52C}"/>
    <dgm:cxn modelId="{B4759E56-D618-4478-9161-EB9E410E7852}" type="presOf" srcId="{F58680F7-3EDA-4C1F-B9C1-C8B245A31DE1}" destId="{2BE9F53D-6EA0-462F-809B-850B84E0D766}" srcOrd="0" destOrd="0" presId="urn:microsoft.com/office/officeart/2005/8/layout/cycle1"/>
    <dgm:cxn modelId="{3FE49BFA-5AAE-46BC-9E44-16E46A6E9E18}" type="presOf" srcId="{9D09440D-ADF5-489C-9C72-DDAA67D0B603}" destId="{A37B7DE6-6EA0-420E-9106-AD2F4B1B2147}" srcOrd="0" destOrd="0" presId="urn:microsoft.com/office/officeart/2005/8/layout/cycle1"/>
    <dgm:cxn modelId="{2F3055BB-2E62-46B1-900E-1C56B1191A40}" type="presOf" srcId="{0557EEF8-665C-4865-818D-33E4DC0EAF5F}" destId="{46F0DD34-15DB-4DAE-919E-9014DA86F440}" srcOrd="0" destOrd="0" presId="urn:microsoft.com/office/officeart/2005/8/layout/cycle1"/>
    <dgm:cxn modelId="{6109928D-D40C-48D0-9B30-1A9AF246153D}" srcId="{396B7B15-292E-4EE2-BF1E-406D6AD0B3FE}" destId="{F58680F7-3EDA-4C1F-B9C1-C8B245A31DE1}" srcOrd="1" destOrd="0" parTransId="{5D15BF34-66B8-4FCA-B000-AB863882F637}" sibTransId="{3569D5C8-F59A-4FEF-923A-F36CD2946C59}"/>
    <dgm:cxn modelId="{0330D23A-4601-4393-A6D2-E697C5341EA8}" type="presOf" srcId="{8F8C06A1-51E8-409A-BB27-139539EB5194}" destId="{FFEC55FF-E484-4FF8-99B5-F773FB41F40C}" srcOrd="0" destOrd="0" presId="urn:microsoft.com/office/officeart/2005/8/layout/cycle1"/>
    <dgm:cxn modelId="{C38FFC41-AA49-4630-8469-51C655345DE8}" type="presOf" srcId="{396B7B15-292E-4EE2-BF1E-406D6AD0B3FE}" destId="{B1823BC2-22FE-4830-B6EF-7D71BA445562}" srcOrd="0" destOrd="0" presId="urn:microsoft.com/office/officeart/2005/8/layout/cycle1"/>
    <dgm:cxn modelId="{5233B6A4-7029-47B9-9B2B-5F898D5C42D6}" type="presOf" srcId="{BCAA3299-74D8-4FAE-8F02-A50E01ADC52C}" destId="{F531E053-44BF-4E35-878F-AC8D6FD917F0}" srcOrd="0" destOrd="0" presId="urn:microsoft.com/office/officeart/2005/8/layout/cycle1"/>
    <dgm:cxn modelId="{77F47E08-28C5-45D4-970B-A38D3EDBBD73}" type="presOf" srcId="{3569D5C8-F59A-4FEF-923A-F36CD2946C59}" destId="{22E1C5B7-A261-4167-9BB6-18BAB187D98E}" srcOrd="0" destOrd="0" presId="urn:microsoft.com/office/officeart/2005/8/layout/cycle1"/>
    <dgm:cxn modelId="{9B4745BB-D3A0-45FC-BE4D-69AAF91065BC}" srcId="{396B7B15-292E-4EE2-BF1E-406D6AD0B3FE}" destId="{0557EEF8-665C-4865-818D-33E4DC0EAF5F}" srcOrd="0" destOrd="0" parTransId="{32787E04-E48B-4393-B257-34C5BB399579}" sibTransId="{9D09440D-ADF5-489C-9C72-DDAA67D0B603}"/>
    <dgm:cxn modelId="{4F07BFFC-D007-4EEB-AD5B-AE562105A6F0}" type="presParOf" srcId="{B1823BC2-22FE-4830-B6EF-7D71BA445562}" destId="{A9AF2691-2A08-4A11-B506-59EC76229413}" srcOrd="0" destOrd="0" presId="urn:microsoft.com/office/officeart/2005/8/layout/cycle1"/>
    <dgm:cxn modelId="{87B0F60E-6427-40CE-8B5A-C2430352CACC}" type="presParOf" srcId="{B1823BC2-22FE-4830-B6EF-7D71BA445562}" destId="{46F0DD34-15DB-4DAE-919E-9014DA86F440}" srcOrd="1" destOrd="0" presId="urn:microsoft.com/office/officeart/2005/8/layout/cycle1"/>
    <dgm:cxn modelId="{EC64C705-CB12-467E-91CD-5D3D2C31AC85}" type="presParOf" srcId="{B1823BC2-22FE-4830-B6EF-7D71BA445562}" destId="{A37B7DE6-6EA0-420E-9106-AD2F4B1B2147}" srcOrd="2" destOrd="0" presId="urn:microsoft.com/office/officeart/2005/8/layout/cycle1"/>
    <dgm:cxn modelId="{0F3D568D-5B15-444F-944C-7E734E72FF78}" type="presParOf" srcId="{B1823BC2-22FE-4830-B6EF-7D71BA445562}" destId="{61C6C895-4087-40AC-9851-D0386CC2F7F7}" srcOrd="3" destOrd="0" presId="urn:microsoft.com/office/officeart/2005/8/layout/cycle1"/>
    <dgm:cxn modelId="{3466CEDE-F162-4ACE-8CFC-43F558333207}" type="presParOf" srcId="{B1823BC2-22FE-4830-B6EF-7D71BA445562}" destId="{2BE9F53D-6EA0-462F-809B-850B84E0D766}" srcOrd="4" destOrd="0" presId="urn:microsoft.com/office/officeart/2005/8/layout/cycle1"/>
    <dgm:cxn modelId="{314FB443-7347-4029-9F9D-A6A15B1C795A}" type="presParOf" srcId="{B1823BC2-22FE-4830-B6EF-7D71BA445562}" destId="{22E1C5B7-A261-4167-9BB6-18BAB187D98E}" srcOrd="5" destOrd="0" presId="urn:microsoft.com/office/officeart/2005/8/layout/cycle1"/>
    <dgm:cxn modelId="{CDB85F23-9015-4320-BD32-9E07D459236D}" type="presParOf" srcId="{B1823BC2-22FE-4830-B6EF-7D71BA445562}" destId="{41E60802-C0DC-4F0A-9FF4-70DFC051B0D0}" srcOrd="6" destOrd="0" presId="urn:microsoft.com/office/officeart/2005/8/layout/cycle1"/>
    <dgm:cxn modelId="{17290B49-D90E-4CD1-B001-6E5BE01D59C4}" type="presParOf" srcId="{B1823BC2-22FE-4830-B6EF-7D71BA445562}" destId="{FFEC55FF-E484-4FF8-99B5-F773FB41F40C}" srcOrd="7" destOrd="0" presId="urn:microsoft.com/office/officeart/2005/8/layout/cycle1"/>
    <dgm:cxn modelId="{3CCBFA27-BF46-4EF0-ABEA-FC896E0B87BD}" type="presParOf" srcId="{B1823BC2-22FE-4830-B6EF-7D71BA445562}" destId="{F531E053-44BF-4E35-878F-AC8D6FD917F0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A0F33-5A72-4A77-BBCA-1539AA280F6E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51389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29263-EA21-485E-9A5A-3AE6FE7DE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2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9263-EA21-485E-9A5A-3AE6FE7DE11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6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 Reunion </a:t>
            </a:r>
            <a:r>
              <a:rPr lang="en-US" dirty="0" err="1" smtClean="0"/>
              <a:t>Numérique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9263-EA21-485E-9A5A-3AE6FE7DE1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60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 smtClean="0"/>
              <a:t>National Fiber Backbone: 1</a:t>
            </a:r>
          </a:p>
          <a:p>
            <a:r>
              <a:rPr lang="en-US" sz="2000" dirty="0" err="1" smtClean="0"/>
              <a:t>Telma</a:t>
            </a:r>
            <a:r>
              <a:rPr lang="en-US" sz="2000" baseline="0" dirty="0" smtClean="0"/>
              <a:t> – CLOSED ACCESS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9263-EA21-485E-9A5A-3AE6FE7DE1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0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9263-EA21-485E-9A5A-3AE6FE7DE1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7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9263-EA21-485E-9A5A-3AE6FE7DE11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83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9263-EA21-485E-9A5A-3AE6FE7DE11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494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9263-EA21-485E-9A5A-3AE6FE7DE1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29263-EA21-485E-9A5A-3AE6FE7DE11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CAB-9F75-4196-BFB0-86E4753C94F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F074-D473-4BD2-A8CA-4265ECE450D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0" y="203835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/>
              <a:t>Section Title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314272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90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1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1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1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56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71" y="1962150"/>
            <a:ext cx="3793457" cy="124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33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4422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36" y="285750"/>
            <a:ext cx="139566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53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36" y="285750"/>
            <a:ext cx="139566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7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9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31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BCAB-9F75-4196-BFB0-86E4753C94FB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8F074-D473-4BD2-A8CA-4265ECE45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8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4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99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6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74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1631956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6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2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41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4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04794"/>
            <a:ext cx="5111751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5744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45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3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81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8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952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2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2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8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092CC-AE7B-460C-9695-C8B384B1D81B}" type="datetimeFigureOut">
              <a:rPr lang="en-US" smtClean="0"/>
              <a:t>8/20/2019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79206-500C-435C-AC7D-90EC03DBC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40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567"/>
            <a:ext cx="9144000" cy="513893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1171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BCAB-9F75-4196-BFB0-86E4753C94FB}" type="datetimeFigureOut">
              <a:rPr lang="en-US" smtClean="0"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171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11715"/>
            <a:ext cx="10668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8F074-D473-4BD2-A8CA-4265ECE450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017" y="2"/>
            <a:ext cx="1750985" cy="116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9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75"/>
            <a:ext cx="9142385" cy="5138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2" y="1200152"/>
            <a:ext cx="2756559" cy="28427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1171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6092CC-AE7B-460C-9695-C8B384B1D81B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1715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4811715"/>
            <a:ext cx="91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979206-500C-435C-AC7D-90EC03DBC62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1" y="-151845"/>
            <a:ext cx="1217585" cy="8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9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8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5479"/>
            <a:ext cx="9142385" cy="5138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4" y="1200156"/>
            <a:ext cx="2756559" cy="28427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6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1171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86092CC-AE7B-460C-9695-C8B384B1D81B}" type="datetimeFigureOut">
              <a:rPr lang="en-US" smtClean="0">
                <a:solidFill>
                  <a:prstClr val="white"/>
                </a:solidFill>
              </a:rPr>
              <a:pPr/>
              <a:t>8/20/2019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1719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00800" y="4811719"/>
            <a:ext cx="91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99979206-500C-435C-AC7D-90EC03DBC62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4" y="-151845"/>
            <a:ext cx="1217585" cy="81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ypossibilities.net/african-undersea-cables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42950"/>
            <a:ext cx="91440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endParaRPr lang="en-US" sz="3600" b="1" i="1" dirty="0" smtClean="0">
              <a:solidFill>
                <a:prstClr val="white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n-US" sz="4000" b="1" i="1" dirty="0" smtClean="0">
                <a:solidFill>
                  <a:prstClr val="white"/>
                </a:solidFill>
              </a:rPr>
              <a:t>Unlocking the Potential of the </a:t>
            </a:r>
          </a:p>
          <a:p>
            <a:pPr algn="ctr">
              <a:spcAft>
                <a:spcPts val="1800"/>
              </a:spcAft>
            </a:pPr>
            <a:r>
              <a:rPr lang="en-US" sz="4000" b="1" i="1" dirty="0" smtClean="0">
                <a:solidFill>
                  <a:prstClr val="white"/>
                </a:solidFill>
              </a:rPr>
              <a:t>Indian Ocean Islands  </a:t>
            </a:r>
          </a:p>
          <a:p>
            <a:pPr algn="ctr">
              <a:spcAft>
                <a:spcPts val="1800"/>
              </a:spcAft>
            </a:pPr>
            <a:endParaRPr lang="en-US" sz="2800" b="1" i="1" dirty="0" smtClean="0">
              <a:solidFill>
                <a:prstClr val="white"/>
              </a:solidFill>
            </a:endParaRPr>
          </a:p>
          <a:p>
            <a:pPr algn="ctr">
              <a:spcAft>
                <a:spcPts val="1800"/>
              </a:spcAft>
            </a:pPr>
            <a:r>
              <a:rPr lang="en-US" sz="2800" b="1" i="1" dirty="0" smtClean="0">
                <a:solidFill>
                  <a:prstClr val="white"/>
                </a:solidFill>
              </a:rPr>
              <a:t>AFPIF 2019</a:t>
            </a:r>
            <a:endParaRPr lang="en-US" sz="28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3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Fast Facts </a:t>
            </a:r>
            <a:r>
              <a:rPr lang="en-US" dirty="0" smtClean="0"/>
              <a:t>- </a:t>
            </a:r>
            <a:r>
              <a:rPr lang="en-US" dirty="0"/>
              <a:t>MAYOTTE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910" y="736372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2" name="ZoneTexte 28"/>
          <p:cNvSpPr txBox="1"/>
          <p:nvPr/>
        </p:nvSpPr>
        <p:spPr>
          <a:xfrm>
            <a:off x="457200" y="1215436"/>
            <a:ext cx="331089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Clr>
                <a:srgbClr val="039FF3"/>
              </a:buClr>
              <a:buFont typeface="Arial" panose="020B0604020202020204" pitchFamily="34" charset="0"/>
              <a:buChar char="•"/>
              <a:defRPr sz="1400" b="1"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Population: </a:t>
            </a:r>
            <a:r>
              <a:rPr lang="fr-FR" b="0" dirty="0"/>
              <a:t>0,26 M</a:t>
            </a:r>
          </a:p>
          <a:p>
            <a:r>
              <a:rPr lang="fr-FR" dirty="0"/>
              <a:t>GDP 2018 : </a:t>
            </a:r>
            <a:r>
              <a:rPr lang="fr-FR" b="0" dirty="0"/>
              <a:t>3,3 B$</a:t>
            </a:r>
          </a:p>
          <a:p>
            <a:r>
              <a:rPr lang="fr-FR" dirty="0"/>
              <a:t>GDP/capita : </a:t>
            </a:r>
            <a:r>
              <a:rPr lang="fr-FR" b="0" dirty="0"/>
              <a:t>12,800 $</a:t>
            </a:r>
          </a:p>
          <a:p>
            <a:r>
              <a:rPr lang="fr-FR" dirty="0"/>
              <a:t>Growth 2018 : </a:t>
            </a:r>
            <a:r>
              <a:rPr lang="fr-FR" b="0" dirty="0"/>
              <a:t>N/A</a:t>
            </a:r>
          </a:p>
        </p:txBody>
      </p:sp>
      <p:sp>
        <p:nvSpPr>
          <p:cNvPr id="67" name="ZoneTexte 28"/>
          <p:cNvSpPr txBox="1"/>
          <p:nvPr/>
        </p:nvSpPr>
        <p:spPr>
          <a:xfrm>
            <a:off x="4842954" y="1244728"/>
            <a:ext cx="3920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% Pop using Internet : </a:t>
            </a:r>
            <a:r>
              <a:rPr lang="fr-FR" sz="1400" dirty="0">
                <a:latin typeface="Calibri Light" panose="020F0302020204030204" pitchFamily="34" charset="0"/>
              </a:rPr>
              <a:t>40.5%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Internet Growth Rate 2000 to 2019: </a:t>
            </a:r>
            <a:r>
              <a:rPr lang="fr-FR" sz="1400" dirty="0">
                <a:latin typeface="Calibri Light" panose="020F0302020204030204" pitchFamily="34" charset="0"/>
              </a:rPr>
              <a:t>N/A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National Fiber Backbone: </a:t>
            </a:r>
            <a:r>
              <a:rPr lang="fr-FR" sz="1400" dirty="0" smtClean="0">
                <a:latin typeface="Calibri Light" panose="020F0302020204030204" pitchFamily="34" charset="0"/>
              </a:rPr>
              <a:t>1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Submarine  Cable: 3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4G Operators</a:t>
            </a:r>
            <a:r>
              <a:rPr lang="fr-FR" sz="1400" b="1" dirty="0" smtClean="0">
                <a:latin typeface="Calibri Light" panose="020F0302020204030204" pitchFamily="34" charset="0"/>
              </a:rPr>
              <a:t>: 3</a:t>
            </a:r>
            <a:endParaRPr lang="fr-FR" sz="1400" b="1" dirty="0">
              <a:latin typeface="Calibri Light" panose="020F03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2910" y="2601130"/>
            <a:ext cx="228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 DRIVERS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11" y="3117790"/>
            <a:ext cx="1254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 sz="1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Agriculture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813717"/>
            <a:ext cx="685800" cy="7125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415" y="2886473"/>
            <a:ext cx="596824" cy="5968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3906" y="2942009"/>
            <a:ext cx="645975" cy="5842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24400" y="1136482"/>
            <a:ext cx="3810000" cy="3492668"/>
          </a:xfrm>
          <a:prstGeom prst="rect">
            <a:avLst/>
          </a:prstGeom>
          <a:noFill/>
          <a:ln w="1905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" y="1148183"/>
            <a:ext cx="3920490" cy="1361461"/>
          </a:xfrm>
          <a:prstGeom prst="rect">
            <a:avLst/>
          </a:prstGeom>
          <a:noFill/>
          <a:ln w="19050">
            <a:solidFill>
              <a:srgbClr val="039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8620" y="3031138"/>
            <a:ext cx="3920490" cy="136146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96922" y="817961"/>
            <a:ext cx="3928110" cy="295377"/>
          </a:xfrm>
          <a:prstGeom prst="rect">
            <a:avLst/>
          </a:prstGeom>
          <a:solidFill>
            <a:srgbClr val="039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404542" y="2695251"/>
            <a:ext cx="3920490" cy="295377"/>
          </a:xfrm>
          <a:prstGeom prst="rect">
            <a:avLst/>
          </a:prstGeom>
          <a:solidFill>
            <a:srgbClr val="00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40322" y="810758"/>
            <a:ext cx="3810000" cy="295377"/>
          </a:xfrm>
          <a:prstGeom prst="rect">
            <a:avLst/>
          </a:prstGeom>
          <a:solidFill>
            <a:srgbClr val="F94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38832" y="765594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40322" y="758391"/>
            <a:ext cx="275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TELECOMMUNICATIONS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832" y="2630352"/>
            <a:ext cx="235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ECONOMIC DRIVERS</a:t>
            </a:r>
          </a:p>
        </p:txBody>
      </p:sp>
    </p:spTree>
    <p:extLst>
      <p:ext uri="{BB962C8B-B14F-4D97-AF65-F5344CB8AC3E}">
        <p14:creationId xmlns:p14="http://schemas.microsoft.com/office/powerpoint/2010/main" val="358521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950"/>
            <a:ext cx="6019800" cy="317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76200" y="57150"/>
            <a:ext cx="8458200" cy="3776298"/>
            <a:chOff x="76200" y="57150"/>
            <a:chExt cx="8458200" cy="3776298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5715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Calibri Light" panose="020F0302020204030204" pitchFamily="34" charset="0"/>
                </a:defRPr>
              </a:lvl1pPr>
            </a:lstStyle>
            <a:p>
              <a:r>
                <a:rPr lang="en-US" dirty="0"/>
                <a:t>COMOROS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57600" y="852850"/>
              <a:ext cx="4876800" cy="2980598"/>
              <a:chOff x="3657600" y="852850"/>
              <a:chExt cx="4876800" cy="2980598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657600" y="2023110"/>
                <a:ext cx="304800" cy="19827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30912" y="852850"/>
                <a:ext cx="2503488" cy="29805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3152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Fast Facts </a:t>
            </a:r>
            <a:r>
              <a:rPr lang="en-US" dirty="0" smtClean="0"/>
              <a:t>- </a:t>
            </a:r>
            <a:r>
              <a:rPr lang="en-US" dirty="0"/>
              <a:t>COMOROS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788739"/>
            <a:ext cx="3928110" cy="295377"/>
          </a:xfrm>
          <a:prstGeom prst="rect">
            <a:avLst/>
          </a:prstGeom>
          <a:solidFill>
            <a:srgbClr val="039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b="1" dirty="0"/>
          </a:p>
        </p:txBody>
      </p:sp>
      <p:sp>
        <p:nvSpPr>
          <p:cNvPr id="49" name="Rectangle 48"/>
          <p:cNvSpPr/>
          <p:nvPr/>
        </p:nvSpPr>
        <p:spPr>
          <a:xfrm>
            <a:off x="388620" y="2666029"/>
            <a:ext cx="3920490" cy="295377"/>
          </a:xfrm>
          <a:prstGeom prst="rect">
            <a:avLst/>
          </a:prstGeom>
          <a:solidFill>
            <a:srgbClr val="00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724400" y="781536"/>
            <a:ext cx="3810000" cy="295377"/>
          </a:xfrm>
          <a:prstGeom prst="rect">
            <a:avLst/>
          </a:prstGeom>
          <a:solidFill>
            <a:srgbClr val="F94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2910" y="736372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24400" y="729169"/>
            <a:ext cx="275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TELECOMMUNICATIONS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2" name="ZoneTexte 28"/>
          <p:cNvSpPr txBox="1"/>
          <p:nvPr/>
        </p:nvSpPr>
        <p:spPr>
          <a:xfrm>
            <a:off x="457200" y="1215436"/>
            <a:ext cx="3310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Clr>
                <a:srgbClr val="039FF3"/>
              </a:buClr>
              <a:buFont typeface="Arial" panose="020B0604020202020204" pitchFamily="34" charset="0"/>
              <a:buChar char="•"/>
              <a:defRPr sz="1400" b="1"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Population: </a:t>
            </a:r>
            <a:r>
              <a:rPr lang="fr-FR" b="0" dirty="0"/>
              <a:t>0.853 M</a:t>
            </a:r>
          </a:p>
          <a:p>
            <a:r>
              <a:rPr lang="fr-FR" dirty="0"/>
              <a:t>GDP 2018 : </a:t>
            </a:r>
            <a:r>
              <a:rPr lang="fr-FR" b="0" dirty="0"/>
              <a:t>1,203 B$</a:t>
            </a:r>
          </a:p>
          <a:p>
            <a:r>
              <a:rPr lang="fr-FR" dirty="0"/>
              <a:t>GDP/capita : </a:t>
            </a:r>
            <a:r>
              <a:rPr lang="fr-FR" b="0" dirty="0"/>
              <a:t>833 $</a:t>
            </a:r>
          </a:p>
          <a:p>
            <a:r>
              <a:rPr lang="fr-FR" dirty="0"/>
              <a:t>Growth 2018 : </a:t>
            </a:r>
            <a:r>
              <a:rPr lang="fr-FR" b="0" dirty="0"/>
              <a:t>2,8%</a:t>
            </a:r>
          </a:p>
          <a:p>
            <a:endParaRPr lang="fr-FR" dirty="0"/>
          </a:p>
        </p:txBody>
      </p:sp>
      <p:sp>
        <p:nvSpPr>
          <p:cNvPr id="67" name="ZoneTexte 28"/>
          <p:cNvSpPr txBox="1"/>
          <p:nvPr/>
        </p:nvSpPr>
        <p:spPr>
          <a:xfrm>
            <a:off x="4842954" y="1244728"/>
            <a:ext cx="369144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% Pop using Internet : </a:t>
            </a:r>
            <a:r>
              <a:rPr lang="fr-FR" sz="1400" dirty="0">
                <a:latin typeface="Calibri Light" panose="020F0302020204030204" pitchFamily="34" charset="0"/>
              </a:rPr>
              <a:t>15.3%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Internet Growth Rate 2000 to 2019: </a:t>
            </a:r>
            <a:r>
              <a:rPr lang="fr-FR" sz="1400" dirty="0">
                <a:latin typeface="Calibri Light" panose="020F0302020204030204" pitchFamily="34" charset="0"/>
              </a:rPr>
              <a:t>8605%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National Fiber Backbone: </a:t>
            </a:r>
            <a:r>
              <a:rPr lang="fr-FR" sz="1400" dirty="0" smtClean="0">
                <a:latin typeface="Calibri Light" panose="020F0302020204030204" pitchFamily="34" charset="0"/>
              </a:rPr>
              <a:t>1</a:t>
            </a:r>
            <a:endParaRPr lang="fr-FR" sz="1400" dirty="0">
              <a:latin typeface="Calibri Light" panose="020F0302020204030204" pitchFamily="34" charset="0"/>
            </a:endParaRP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Submarine  Cable: </a:t>
            </a:r>
            <a:r>
              <a:rPr lang="fr-FR" sz="1400" dirty="0">
                <a:latin typeface="Calibri Light" panose="020F0302020204030204" pitchFamily="34" charset="0"/>
              </a:rPr>
              <a:t>3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4G Operators: </a:t>
            </a:r>
            <a:r>
              <a:rPr lang="fr-FR" sz="1400" dirty="0" smtClean="0">
                <a:latin typeface="Calibri Light" panose="020F0302020204030204" pitchFamily="34" charset="0"/>
              </a:rPr>
              <a:t>2</a:t>
            </a:r>
            <a:endParaRPr lang="fr-FR" sz="1400" dirty="0">
              <a:latin typeface="Calibri Light" panose="020F0302020204030204" pitchFamily="34" charset="0"/>
            </a:endParaRPr>
          </a:p>
          <a:p>
            <a:pPr marL="0" indent="0">
              <a:buNone/>
            </a:pPr>
            <a:endParaRPr lang="fr-FR" sz="1400" dirty="0"/>
          </a:p>
          <a:p>
            <a:endParaRPr lang="fr-FR" sz="1400" b="1" dirty="0" smtClean="0"/>
          </a:p>
          <a:p>
            <a:endParaRPr lang="fr-FR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3206804"/>
            <a:ext cx="12544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Tourism 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Agriculture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2910" y="2601130"/>
            <a:ext cx="235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ECONOMIC DRIVERS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995607"/>
            <a:ext cx="710803" cy="5112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184" y="2995607"/>
            <a:ext cx="1190625" cy="56197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724400" y="1136482"/>
            <a:ext cx="3810000" cy="3492668"/>
          </a:xfrm>
          <a:prstGeom prst="rect">
            <a:avLst/>
          </a:prstGeom>
          <a:noFill/>
          <a:ln w="1905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88620" y="1148183"/>
            <a:ext cx="3920490" cy="1361461"/>
          </a:xfrm>
          <a:prstGeom prst="rect">
            <a:avLst/>
          </a:prstGeom>
          <a:noFill/>
          <a:ln w="19050">
            <a:solidFill>
              <a:srgbClr val="039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8620" y="3031138"/>
            <a:ext cx="3920490" cy="136146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742950"/>
            <a:ext cx="6019800" cy="317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76200" y="57150"/>
            <a:ext cx="9024851" cy="3719679"/>
            <a:chOff x="76200" y="57150"/>
            <a:chExt cx="9024851" cy="3719679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5715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Calibri Light" panose="020F0302020204030204" pitchFamily="34" charset="0"/>
                </a:defRPr>
              </a:lvl1pPr>
            </a:lstStyle>
            <a:p>
              <a:r>
                <a:rPr lang="en-US" dirty="0"/>
                <a:t>SEYCHELLES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5059680" y="742950"/>
              <a:ext cx="4041371" cy="3033879"/>
              <a:chOff x="5059680" y="742950"/>
              <a:chExt cx="4041371" cy="303387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059680" y="742950"/>
                <a:ext cx="277091" cy="304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1200" y="881229"/>
                <a:ext cx="3209851" cy="2895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1983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Fast Facts </a:t>
            </a:r>
            <a:r>
              <a:rPr lang="en-US" dirty="0"/>
              <a:t>- SEYCHELLES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910" y="736372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2" name="ZoneTexte 28"/>
          <p:cNvSpPr txBox="1"/>
          <p:nvPr/>
        </p:nvSpPr>
        <p:spPr>
          <a:xfrm>
            <a:off x="457200" y="1215436"/>
            <a:ext cx="331089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039FF3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Population: </a:t>
            </a:r>
            <a:r>
              <a:rPr lang="fr-FR" sz="1400" dirty="0">
                <a:latin typeface="Calibri Light" panose="020F0302020204030204" pitchFamily="34" charset="0"/>
              </a:rPr>
              <a:t>0,096 M</a:t>
            </a:r>
          </a:p>
          <a:p>
            <a:pPr>
              <a:buClr>
                <a:srgbClr val="039FF3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GDP 2018 : </a:t>
            </a:r>
            <a:r>
              <a:rPr lang="fr-FR" sz="1400" dirty="0">
                <a:latin typeface="Calibri Light" panose="020F0302020204030204" pitchFamily="34" charset="0"/>
              </a:rPr>
              <a:t>1,59 B$</a:t>
            </a:r>
          </a:p>
          <a:p>
            <a:pPr>
              <a:buClr>
                <a:srgbClr val="039FF3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GDP/capita : </a:t>
            </a:r>
            <a:r>
              <a:rPr lang="fr-FR" sz="1400" dirty="0">
                <a:latin typeface="Calibri Light" panose="020F0302020204030204" pitchFamily="34" charset="0"/>
              </a:rPr>
              <a:t>17,154 $</a:t>
            </a:r>
          </a:p>
          <a:p>
            <a:pPr>
              <a:buClr>
                <a:srgbClr val="039FF3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Growth 2018 : </a:t>
            </a:r>
            <a:r>
              <a:rPr lang="fr-FR" sz="1400" dirty="0">
                <a:latin typeface="Calibri Light" panose="020F0302020204030204" pitchFamily="34" charset="0"/>
              </a:rPr>
              <a:t>8.5%</a:t>
            </a:r>
          </a:p>
        </p:txBody>
      </p:sp>
      <p:sp>
        <p:nvSpPr>
          <p:cNvPr id="67" name="ZoneTexte 28"/>
          <p:cNvSpPr txBox="1"/>
          <p:nvPr/>
        </p:nvSpPr>
        <p:spPr>
          <a:xfrm>
            <a:off x="4842954" y="1244728"/>
            <a:ext cx="3691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% Pop using Internet : </a:t>
            </a:r>
            <a:r>
              <a:rPr lang="fr-FR" sz="1400" dirty="0">
                <a:latin typeface="Calibri Light" panose="020F0302020204030204" pitchFamily="34" charset="0"/>
              </a:rPr>
              <a:t>70%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Internet Growth Rate 2000 to 2019: </a:t>
            </a:r>
            <a:r>
              <a:rPr lang="fr-FR" sz="1400" dirty="0">
                <a:latin typeface="Calibri Light" panose="020F0302020204030204" pitchFamily="34" charset="0"/>
              </a:rPr>
              <a:t>1018%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National Fiber Backbone: </a:t>
            </a:r>
            <a:r>
              <a:rPr lang="fr-FR" sz="1400" dirty="0">
                <a:latin typeface="Calibri Light" panose="020F0302020204030204" pitchFamily="34" charset="0"/>
              </a:rPr>
              <a:t>1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Submarine Cable: </a:t>
            </a:r>
            <a:r>
              <a:rPr lang="fr-FR" sz="1400" dirty="0">
                <a:latin typeface="Calibri Light" panose="020F0302020204030204" pitchFamily="34" charset="0"/>
              </a:rPr>
              <a:t>1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4G Operators: </a:t>
            </a:r>
            <a:r>
              <a:rPr lang="fr-FR" sz="1400" dirty="0">
                <a:latin typeface="Calibri Light" panose="020F0302020204030204" pitchFamily="34" charset="0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875" y="3091822"/>
            <a:ext cx="1304925" cy="476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199" y="2962846"/>
            <a:ext cx="1231361" cy="703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227058"/>
            <a:ext cx="125444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Tourism 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Agriculture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Energy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2910" y="2601130"/>
            <a:ext cx="2286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 DRIVERS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803979"/>
            <a:ext cx="3928110" cy="295377"/>
          </a:xfrm>
          <a:prstGeom prst="rect">
            <a:avLst/>
          </a:prstGeom>
          <a:solidFill>
            <a:srgbClr val="039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b="1" dirty="0"/>
          </a:p>
        </p:txBody>
      </p:sp>
      <p:sp>
        <p:nvSpPr>
          <p:cNvPr id="17" name="Rectangle 16"/>
          <p:cNvSpPr/>
          <p:nvPr/>
        </p:nvSpPr>
        <p:spPr>
          <a:xfrm>
            <a:off x="381000" y="2704000"/>
            <a:ext cx="3920490" cy="295377"/>
          </a:xfrm>
          <a:prstGeom prst="rect">
            <a:avLst/>
          </a:prstGeom>
          <a:solidFill>
            <a:srgbClr val="00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803979"/>
            <a:ext cx="3810000" cy="295377"/>
          </a:xfrm>
          <a:prstGeom prst="rect">
            <a:avLst/>
          </a:prstGeom>
          <a:solidFill>
            <a:srgbClr val="F94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2910" y="751612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751612"/>
            <a:ext cx="275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TELECOMMUNICATIONS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5290" y="2639101"/>
            <a:ext cx="235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ECONOMIC DRIVERS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24400" y="1136482"/>
            <a:ext cx="3810000" cy="3492668"/>
          </a:xfrm>
          <a:prstGeom prst="rect">
            <a:avLst/>
          </a:prstGeom>
          <a:noFill/>
          <a:ln w="1905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8620" y="1148183"/>
            <a:ext cx="3920490" cy="1361461"/>
          </a:xfrm>
          <a:prstGeom prst="rect">
            <a:avLst/>
          </a:prstGeom>
          <a:noFill/>
          <a:ln w="19050">
            <a:solidFill>
              <a:srgbClr val="039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8620" y="3031138"/>
            <a:ext cx="3920490" cy="136146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95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Indian Ocean Islands and Sub-Saharan Africa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363855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</a:rPr>
              <a:t>In 19 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years 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</a:rPr>
              <a:t>Africa usage of internet increased by 11,532% while the rest of the world 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it’s </a:t>
            </a:r>
            <a:r>
              <a:rPr lang="en-US" b="1">
                <a:solidFill>
                  <a:srgbClr val="000000"/>
                </a:solidFill>
                <a:latin typeface="Calibri Light" panose="020F0302020204030204" pitchFamily="34" charset="0"/>
              </a:rPr>
              <a:t>88.1</a:t>
            </a:r>
            <a:r>
              <a:rPr lang="en-US" b="1" smtClean="0">
                <a:solidFill>
                  <a:srgbClr val="000000"/>
                </a:solidFill>
                <a:latin typeface="Calibri Light" panose="020F0302020204030204" pitchFamily="34" charset="0"/>
              </a:rPr>
              <a:t>%. </a:t>
            </a:r>
            <a:r>
              <a:rPr lang="en-US" b="1" dirty="0" smtClean="0">
                <a:solidFill>
                  <a:srgbClr val="000000"/>
                </a:solidFill>
                <a:latin typeface="Calibri Light" panose="020F0302020204030204" pitchFamily="34" charset="0"/>
              </a:rPr>
              <a:t>Africa </a:t>
            </a:r>
            <a:r>
              <a:rPr lang="en-US" b="1" dirty="0">
                <a:solidFill>
                  <a:srgbClr val="000000"/>
                </a:solidFill>
                <a:latin typeface="Calibri Light" panose="020F0302020204030204" pitchFamily="34" charset="0"/>
              </a:rPr>
              <a:t>contribute to 11.9% of Internet usage</a:t>
            </a:r>
            <a:r>
              <a:rPr lang="en-US" b="1" dirty="0">
                <a:latin typeface="Calibri Light" panose="020F0302020204030204" pitchFamily="34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53675"/>
              </p:ext>
            </p:extLst>
          </p:nvPr>
        </p:nvGraphicFramePr>
        <p:xfrm>
          <a:off x="85299" y="819150"/>
          <a:ext cx="8686799" cy="1984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4945"/>
                <a:gridCol w="882551"/>
                <a:gridCol w="742599"/>
                <a:gridCol w="660960"/>
                <a:gridCol w="775642"/>
                <a:gridCol w="690116"/>
                <a:gridCol w="674566"/>
                <a:gridCol w="1010839"/>
                <a:gridCol w="1264581"/>
              </a:tblGrid>
              <a:tr h="4490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Country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Madagascar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Mauritius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Reunion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Seychelles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Comores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Mayotte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Total/Average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Sub-saharan</a:t>
                      </a:r>
                      <a:r>
                        <a:rPr lang="en-US" sz="1050" dirty="0">
                          <a:effectLst/>
                        </a:rPr>
                        <a:t> Africa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</a:tr>
              <a:tr h="2712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Population (M)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1.26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0.85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0.096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0.853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0.256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28.315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1000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</a:tr>
              <a:tr h="306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GDP per Capita (USD)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470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12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26,972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17,154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833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12,800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1,944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 smtClean="0">
                          <a:effectLst/>
                        </a:rPr>
                        <a:t>1,681 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</a:tr>
              <a:tr h="343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GDP growth (%)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4.2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3.8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3.2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8.5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2.8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2.8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</a:tr>
              <a:tr h="28922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Adult Literacy rate (%)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71.57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93.6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94.5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95.2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77.7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73.5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65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</a:tr>
              <a:tr h="3246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Internet Penetration index (%)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9.8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86.3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53.9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70.1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15.3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40.5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effectLst/>
                        </a:rPr>
                        <a:t>39.8</a:t>
                      </a:r>
                      <a:endParaRPr lang="en-US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74" marR="57974" marT="0" marB="0" anchor="ctr"/>
                </a:tc>
              </a:tr>
            </a:tbl>
          </a:graphicData>
        </a:graphic>
      </p:graphicFrame>
      <p:sp>
        <p:nvSpPr>
          <p:cNvPr id="4" name="Isosceles Triangle 3"/>
          <p:cNvSpPr/>
          <p:nvPr/>
        </p:nvSpPr>
        <p:spPr>
          <a:xfrm rot="10800000">
            <a:off x="4267200" y="3217961"/>
            <a:ext cx="685800" cy="228600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3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ICT in Indian Ocean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" y="729181"/>
            <a:ext cx="810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The </a:t>
            </a:r>
            <a:r>
              <a:rPr lang="en-US" sz="1600" dirty="0" smtClean="0">
                <a:latin typeface="Calibri Light" panose="020F0302020204030204" pitchFamily="34" charset="0"/>
              </a:rPr>
              <a:t>Islands of Indian </a:t>
            </a:r>
            <a:r>
              <a:rPr lang="en-US" sz="1600" dirty="0">
                <a:latin typeface="Calibri Light" panose="020F0302020204030204" pitchFamily="34" charset="0"/>
              </a:rPr>
              <a:t>Ocean </a:t>
            </a:r>
            <a:r>
              <a:rPr lang="en-US" sz="1600" dirty="0" smtClean="0">
                <a:latin typeface="Calibri Light" panose="020F0302020204030204" pitchFamily="34" charset="0"/>
              </a:rPr>
              <a:t>islands represent </a:t>
            </a:r>
            <a:r>
              <a:rPr lang="en-US" sz="1600" dirty="0">
                <a:latin typeface="Calibri Light" panose="020F0302020204030204" pitchFamily="34" charset="0"/>
              </a:rPr>
              <a:t>a population of nearly </a:t>
            </a:r>
            <a:r>
              <a:rPr lang="en-US" sz="2000" b="1" dirty="0" smtClean="0">
                <a:latin typeface="Calibri Light" panose="020F0302020204030204" pitchFamily="34" charset="0"/>
              </a:rPr>
              <a:t>28.3 </a:t>
            </a:r>
            <a:r>
              <a:rPr lang="en-US" sz="2000" b="1" dirty="0">
                <a:latin typeface="Calibri Light" panose="020F0302020204030204" pitchFamily="34" charset="0"/>
              </a:rPr>
              <a:t>millions</a:t>
            </a:r>
            <a:r>
              <a:rPr lang="en-US" sz="2000" dirty="0">
                <a:latin typeface="Calibri Light" panose="020F0302020204030204" pitchFamily="34" charset="0"/>
              </a:rPr>
              <a:t> </a:t>
            </a:r>
            <a:r>
              <a:rPr lang="en-US" sz="1600" dirty="0" smtClean="0">
                <a:latin typeface="Calibri Light" panose="020F0302020204030204" pitchFamily="34" charset="0"/>
              </a:rPr>
              <a:t>inhabitants. Sub-Saharan Africa - </a:t>
            </a:r>
            <a:r>
              <a:rPr lang="en-US" sz="2000" b="1" dirty="0" smtClean="0">
                <a:latin typeface="Calibri Light" panose="020F0302020204030204" pitchFamily="34" charset="0"/>
              </a:rPr>
              <a:t>1B</a:t>
            </a:r>
            <a:endParaRPr lang="fr-FR" sz="2000" b="1" dirty="0">
              <a:latin typeface="Calibri Light" panose="020F03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3400" y="1614056"/>
            <a:ext cx="7954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</a:rPr>
              <a:t>Evolving market conditions are creating a big demand for </a:t>
            </a:r>
            <a:r>
              <a:rPr lang="en-US" sz="1600" b="1" dirty="0">
                <a:latin typeface="Calibri Light" panose="020F0302020204030204" pitchFamily="34" charset="0"/>
              </a:rPr>
              <a:t>high speed </a:t>
            </a:r>
            <a:r>
              <a:rPr lang="en-US" sz="1600" b="1" dirty="0" smtClean="0">
                <a:latin typeface="Calibri Light" panose="020F0302020204030204" pitchFamily="34" charset="0"/>
              </a:rPr>
              <a:t>broadband</a:t>
            </a:r>
            <a:endParaRPr lang="fr-FR" sz="1600" b="1" dirty="0">
              <a:latin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2183789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 Light" panose="020F0302020204030204" pitchFamily="34" charset="0"/>
              </a:rPr>
              <a:t>Broadband has positive impact on </a:t>
            </a:r>
            <a:r>
              <a:rPr lang="en-US" sz="1600" b="1" dirty="0" smtClean="0">
                <a:latin typeface="Calibri Light" panose="020F0302020204030204" pitchFamily="34" charset="0"/>
              </a:rPr>
              <a:t>GDP growth</a:t>
            </a:r>
            <a:r>
              <a:rPr lang="en-US" sz="1600" dirty="0" smtClean="0">
                <a:latin typeface="Calibri Light" panose="020F0302020204030204" pitchFamily="34" charset="0"/>
              </a:rPr>
              <a:t>, </a:t>
            </a:r>
            <a:r>
              <a:rPr lang="en-US" sz="1600" b="1" dirty="0" smtClean="0">
                <a:latin typeface="Calibri Light" panose="020F0302020204030204" pitchFamily="34" charset="0"/>
              </a:rPr>
              <a:t>Employment growth </a:t>
            </a:r>
            <a:r>
              <a:rPr lang="en-US" sz="1600" dirty="0" smtClean="0">
                <a:latin typeface="Calibri Light" panose="020F0302020204030204" pitchFamily="34" charset="0"/>
              </a:rPr>
              <a:t>and </a:t>
            </a:r>
            <a:r>
              <a:rPr lang="en-US" sz="1600" b="1" dirty="0" smtClean="0">
                <a:latin typeface="Calibri Light" panose="020F0302020204030204" pitchFamily="34" charset="0"/>
              </a:rPr>
              <a:t>Productivity</a:t>
            </a:r>
            <a:r>
              <a:rPr lang="en-US" sz="1600" dirty="0" smtClean="0">
                <a:latin typeface="Calibri Light" panose="020F0302020204030204" pitchFamily="34" charset="0"/>
              </a:rPr>
              <a:t> (ITU,2012)</a:t>
            </a:r>
            <a:endParaRPr lang="fr-FR" sz="160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26" y="2738528"/>
            <a:ext cx="3011473" cy="16240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96" y="4325819"/>
            <a:ext cx="3277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ICT Indicators – 2017/18 - Mauritius</a:t>
            </a:r>
            <a:endParaRPr lang="en-US" sz="16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759086" y="2771547"/>
            <a:ext cx="5181600" cy="172354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Focus on new technologies such as AI, </a:t>
            </a:r>
            <a:r>
              <a:rPr lang="en-US" sz="1600" dirty="0" err="1" smtClean="0">
                <a:latin typeface="Calibri Light" panose="020F0302020204030204" pitchFamily="34" charset="0"/>
              </a:rPr>
              <a:t>Blockchain</a:t>
            </a:r>
            <a:r>
              <a:rPr lang="en-US" sz="1600" dirty="0" smtClean="0">
                <a:latin typeface="Calibri Light" panose="020F0302020204030204" pitchFamily="34" charset="0"/>
              </a:rPr>
              <a:t> &amp; </a:t>
            </a:r>
            <a:r>
              <a:rPr lang="en-US" sz="1600" dirty="0" err="1" smtClean="0">
                <a:latin typeface="Calibri Light" panose="020F0302020204030204" pitchFamily="34" charset="0"/>
              </a:rPr>
              <a:t>FinTech</a:t>
            </a:r>
            <a:r>
              <a:rPr lang="en-US" sz="1600" dirty="0" smtClean="0">
                <a:latin typeface="Calibri Light" panose="020F0302020204030204" pitchFamily="34" charset="0"/>
              </a:rPr>
              <a:t>, </a:t>
            </a:r>
            <a:r>
              <a:rPr lang="en-US" sz="1600" dirty="0" err="1" smtClean="0">
                <a:latin typeface="Calibri Light" panose="020F0302020204030204" pitchFamily="34" charset="0"/>
              </a:rPr>
              <a:t>IoT</a:t>
            </a:r>
            <a:r>
              <a:rPr lang="en-US" sz="1600" dirty="0" smtClean="0">
                <a:latin typeface="Calibri Light" panose="020F0302020204030204" pitchFamily="34" charset="0"/>
              </a:rPr>
              <a:t> …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Double the university intake for ICT courses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Public sector service digitalization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Cyber threat response at national level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 Light" panose="020F0302020204030204" pitchFamily="34" charset="0"/>
              </a:rPr>
              <a:t>Work </a:t>
            </a:r>
            <a:r>
              <a:rPr lang="en-US" sz="1600" dirty="0">
                <a:latin typeface="Calibri Light" panose="020F0302020204030204" pitchFamily="34" charset="0"/>
              </a:rPr>
              <a:t>from home </a:t>
            </a:r>
            <a:r>
              <a:rPr lang="en-US" sz="1600" dirty="0" smtClean="0">
                <a:latin typeface="Calibri Light" panose="020F0302020204030204" pitchFamily="34" charset="0"/>
              </a:rPr>
              <a:t>incentives</a:t>
            </a: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3096" y="895350"/>
            <a:ext cx="294630" cy="176490"/>
          </a:xfrm>
          <a:prstGeom prst="rightArrow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23096" y="1631209"/>
            <a:ext cx="294630" cy="176490"/>
          </a:xfrm>
          <a:prstGeom prst="rightArrow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04633" y="2212135"/>
            <a:ext cx="294630" cy="176490"/>
          </a:xfrm>
          <a:prstGeom prst="rightArrow">
            <a:avLst/>
          </a:prstGeom>
          <a:solidFill>
            <a:srgbClr val="FF3F3F"/>
          </a:solidFill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9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6" grpId="0"/>
      <p:bldP spid="3" grpId="0"/>
      <p:bldP spid="4" grpId="0" animBg="1"/>
      <p:bldP spid="5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548" y="738903"/>
            <a:ext cx="3100754" cy="3505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Oval 13"/>
          <p:cNvSpPr/>
          <p:nvPr/>
        </p:nvSpPr>
        <p:spPr>
          <a:xfrm>
            <a:off x="5744381" y="3591576"/>
            <a:ext cx="1348740" cy="85638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Regulation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&amp; </a:t>
            </a:r>
            <a:r>
              <a:rPr lang="en-US" sz="1200" b="1" dirty="0">
                <a:solidFill>
                  <a:schemeClr val="bg1"/>
                </a:solidFill>
              </a:rPr>
              <a:t>Governance</a:t>
            </a:r>
          </a:p>
        </p:txBody>
      </p:sp>
      <p:sp>
        <p:nvSpPr>
          <p:cNvPr id="18" name="Oval 17"/>
          <p:cNvSpPr/>
          <p:nvPr/>
        </p:nvSpPr>
        <p:spPr>
          <a:xfrm>
            <a:off x="3733800" y="2221736"/>
            <a:ext cx="1524000" cy="95175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Consumption Growth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91242" y="1504950"/>
            <a:ext cx="1371600" cy="762000"/>
          </a:xfrm>
          <a:prstGeom prst="ellipse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Content</a:t>
            </a:r>
            <a:endParaRPr lang="fr-FR" sz="1100" b="1" dirty="0"/>
          </a:p>
        </p:txBody>
      </p:sp>
      <p:sp>
        <p:nvSpPr>
          <p:cNvPr id="24" name="Oval 23"/>
          <p:cNvSpPr/>
          <p:nvPr/>
        </p:nvSpPr>
        <p:spPr>
          <a:xfrm>
            <a:off x="1600200" y="3690445"/>
            <a:ext cx="1371600" cy="781050"/>
          </a:xfrm>
          <a:prstGeom prst="ellipse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IXPs</a:t>
            </a:r>
            <a:endParaRPr lang="fr-FR" sz="1100" b="1" dirty="0"/>
          </a:p>
        </p:txBody>
      </p:sp>
      <p:sp>
        <p:nvSpPr>
          <p:cNvPr id="25" name="Oval 24"/>
          <p:cNvSpPr/>
          <p:nvPr/>
        </p:nvSpPr>
        <p:spPr>
          <a:xfrm>
            <a:off x="5585460" y="991561"/>
            <a:ext cx="1348740" cy="71112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Consumers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71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Enablers that shape the Internet Ecosystem? </a:t>
            </a:r>
          </a:p>
        </p:txBody>
      </p:sp>
      <p:sp>
        <p:nvSpPr>
          <p:cNvPr id="13" name="Oval 12"/>
          <p:cNvSpPr/>
          <p:nvPr/>
        </p:nvSpPr>
        <p:spPr>
          <a:xfrm>
            <a:off x="838200" y="2663384"/>
            <a:ext cx="1371600" cy="762000"/>
          </a:xfrm>
          <a:prstGeom prst="ellipse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National Backbone</a:t>
            </a:r>
            <a:endParaRPr lang="fr-FR" sz="1100" b="1" dirty="0"/>
          </a:p>
        </p:txBody>
      </p:sp>
      <p:sp>
        <p:nvSpPr>
          <p:cNvPr id="15" name="Oval 14"/>
          <p:cNvSpPr/>
          <p:nvPr/>
        </p:nvSpPr>
        <p:spPr>
          <a:xfrm>
            <a:off x="2133600" y="697736"/>
            <a:ext cx="1371600" cy="762000"/>
          </a:xfrm>
          <a:prstGeom prst="ellipse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/>
              <a:t>International Connectivity</a:t>
            </a:r>
          </a:p>
        </p:txBody>
      </p:sp>
      <p:sp>
        <p:nvSpPr>
          <p:cNvPr id="17" name="Oval 16"/>
          <p:cNvSpPr/>
          <p:nvPr/>
        </p:nvSpPr>
        <p:spPr>
          <a:xfrm>
            <a:off x="6572250" y="2221736"/>
            <a:ext cx="1676400" cy="711122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Digital Transformation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3" grpId="0" animBg="1"/>
      <p:bldP spid="24" grpId="0" animBg="1"/>
      <p:bldP spid="25" grpId="0" animBg="1"/>
      <p:bldP spid="13" grpId="0" animBg="1"/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International Connectivity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91200" y="527061"/>
            <a:ext cx="3352800" cy="4109207"/>
            <a:chOff x="5638800" y="514350"/>
            <a:chExt cx="3352800" cy="4109207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r="4218"/>
            <a:stretch/>
          </p:blipFill>
          <p:spPr>
            <a:xfrm>
              <a:off x="5638800" y="514350"/>
              <a:ext cx="3276600" cy="33528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638800" y="4361947"/>
              <a:ext cx="3352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i="1" dirty="0">
                  <a:hlinkClick r:id="rId3"/>
                </a:rPr>
                <a:t>https://manypossibilities.net/african-undersea-cables/</a:t>
              </a:r>
              <a:endParaRPr lang="en-GB" sz="1100" i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28599" y="773496"/>
            <a:ext cx="511913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SAFE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Commissioned in 2002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Connectivity: Mauritius, Reunion Island, South Africa, Malaysia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8600" y="2241580"/>
            <a:ext cx="54864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LION/LION2 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Commissioned in 2009 &amp;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Closed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Connectivity: Mauritius, Reunion Island, Madagascar, Mayotte, Kenya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155" y="3554776"/>
            <a:ext cx="505658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EASSy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Cable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Commissioned in 2010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Closed Access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Connectivity: Madagascar,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Comores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Mozambique, South Africa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73496"/>
            <a:ext cx="5486400" cy="1112454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" y="2231622"/>
            <a:ext cx="5486400" cy="1099273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28600" y="3623988"/>
            <a:ext cx="5486400" cy="999569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="" xmlns:a16="http://schemas.microsoft.com/office/drawing/2014/main" id="{A56E6D1F-8BAD-45B1-B1D5-FACC8C96FA12}"/>
              </a:ext>
            </a:extLst>
          </p:cNvPr>
          <p:cNvGrpSpPr/>
          <p:nvPr/>
        </p:nvGrpSpPr>
        <p:grpSpPr>
          <a:xfrm>
            <a:off x="3088572" y="514350"/>
            <a:ext cx="2942473" cy="3917256"/>
            <a:chOff x="348360" y="1332374"/>
            <a:chExt cx="2545698" cy="3690873"/>
          </a:xfrm>
        </p:grpSpPr>
        <p:grpSp>
          <p:nvGrpSpPr>
            <p:cNvPr id="41" name="Group 40">
              <a:extLst>
                <a:ext uri="{FF2B5EF4-FFF2-40B4-BE49-F238E27FC236}">
                  <a16:creationId xmlns="" xmlns:a16="http://schemas.microsoft.com/office/drawing/2014/main" id="{F94886C8-1758-4B02-98E0-820C9E2CA549}"/>
                </a:ext>
              </a:extLst>
            </p:cNvPr>
            <p:cNvGrpSpPr/>
            <p:nvPr/>
          </p:nvGrpSpPr>
          <p:grpSpPr>
            <a:xfrm>
              <a:off x="348360" y="4335070"/>
              <a:ext cx="2545698" cy="688177"/>
              <a:chOff x="348360" y="4335070"/>
              <a:chExt cx="2545698" cy="688177"/>
            </a:xfrm>
          </p:grpSpPr>
          <p:sp>
            <p:nvSpPr>
              <p:cNvPr id="47" name="Rectangle 7">
                <a:extLst>
                  <a:ext uri="{FF2B5EF4-FFF2-40B4-BE49-F238E27FC236}">
                    <a16:creationId xmlns="" xmlns:a16="http://schemas.microsoft.com/office/drawing/2014/main" id="{126E53B7-77A7-438F-B463-113B0F94E391}"/>
                  </a:ext>
                </a:extLst>
              </p:cNvPr>
              <p:cNvSpPr/>
              <p:nvPr/>
            </p:nvSpPr>
            <p:spPr>
              <a:xfrm rot="358729">
                <a:off x="348360" y="4422214"/>
                <a:ext cx="2379133" cy="601033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8" name="Rectangle 7">
                <a:extLst>
                  <a:ext uri="{FF2B5EF4-FFF2-40B4-BE49-F238E27FC236}">
                    <a16:creationId xmlns="" xmlns:a16="http://schemas.microsoft.com/office/drawing/2014/main" id="{E277A7B3-2D91-449B-BF5F-6711B8992DAA}"/>
                  </a:ext>
                </a:extLst>
              </p:cNvPr>
              <p:cNvSpPr/>
              <p:nvPr/>
            </p:nvSpPr>
            <p:spPr>
              <a:xfrm rot="358729">
                <a:off x="809437" y="4335070"/>
                <a:ext cx="2084621" cy="526631"/>
              </a:xfrm>
              <a:custGeom>
                <a:avLst/>
                <a:gdLst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546076 w 1546076"/>
                  <a:gd name="connsiteY2" fmla="*/ 547777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0 w 1546076"/>
                  <a:gd name="connsiteY0" fmla="*/ 0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0 w 1546076"/>
                  <a:gd name="connsiteY4" fmla="*/ 0 h 547777"/>
                  <a:gd name="connsiteX0" fmla="*/ 311437 w 1546076"/>
                  <a:gd name="connsiteY0" fmla="*/ 120616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311437 w 1546076"/>
                  <a:gd name="connsiteY4" fmla="*/ 120616 h 547777"/>
                  <a:gd name="connsiteX0" fmla="*/ 454636 w 1546076"/>
                  <a:gd name="connsiteY0" fmla="*/ 97957 h 547777"/>
                  <a:gd name="connsiteX1" fmla="*/ 1546076 w 1546076"/>
                  <a:gd name="connsiteY1" fmla="*/ 0 h 547777"/>
                  <a:gd name="connsiteX2" fmla="*/ 1300823 w 1546076"/>
                  <a:gd name="connsiteY2" fmla="*/ 473861 h 547777"/>
                  <a:gd name="connsiteX3" fmla="*/ 0 w 1546076"/>
                  <a:gd name="connsiteY3" fmla="*/ 547777 h 547777"/>
                  <a:gd name="connsiteX4" fmla="*/ 454636 w 1546076"/>
                  <a:gd name="connsiteY4" fmla="*/ 97957 h 547777"/>
                  <a:gd name="connsiteX0" fmla="*/ 454636 w 1714392"/>
                  <a:gd name="connsiteY0" fmla="*/ 100262 h 550082"/>
                  <a:gd name="connsiteX1" fmla="*/ 1714392 w 1714392"/>
                  <a:gd name="connsiteY1" fmla="*/ 0 h 550082"/>
                  <a:gd name="connsiteX2" fmla="*/ 1300823 w 1714392"/>
                  <a:gd name="connsiteY2" fmla="*/ 476166 h 550082"/>
                  <a:gd name="connsiteX3" fmla="*/ 0 w 1714392"/>
                  <a:gd name="connsiteY3" fmla="*/ 550082 h 550082"/>
                  <a:gd name="connsiteX4" fmla="*/ 454636 w 1714392"/>
                  <a:gd name="connsiteY4" fmla="*/ 100262 h 550082"/>
                  <a:gd name="connsiteX0" fmla="*/ 454636 w 1908260"/>
                  <a:gd name="connsiteY0" fmla="*/ 15121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454636 w 1908260"/>
                  <a:gd name="connsiteY4" fmla="*/ 151213 h 601033"/>
                  <a:gd name="connsiteX0" fmla="*/ 675642 w 1908260"/>
                  <a:gd name="connsiteY0" fmla="*/ 66773 h 601033"/>
                  <a:gd name="connsiteX1" fmla="*/ 1908260 w 1908260"/>
                  <a:gd name="connsiteY1" fmla="*/ 0 h 601033"/>
                  <a:gd name="connsiteX2" fmla="*/ 1300823 w 1908260"/>
                  <a:gd name="connsiteY2" fmla="*/ 527117 h 601033"/>
                  <a:gd name="connsiteX3" fmla="*/ 0 w 1908260"/>
                  <a:gd name="connsiteY3" fmla="*/ 601033 h 601033"/>
                  <a:gd name="connsiteX4" fmla="*/ 675642 w 1908260"/>
                  <a:gd name="connsiteY4" fmla="*/ 66773 h 601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260" h="601033">
                    <a:moveTo>
                      <a:pt x="675642" y="66773"/>
                    </a:moveTo>
                    <a:lnTo>
                      <a:pt x="1908260" y="0"/>
                    </a:lnTo>
                    <a:lnTo>
                      <a:pt x="1300823" y="527117"/>
                    </a:lnTo>
                    <a:lnTo>
                      <a:pt x="0" y="601033"/>
                    </a:lnTo>
                    <a:lnTo>
                      <a:pt x="675642" y="66773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softEdge rad="1524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B320604E-A389-40F7-9136-2024C7BE2434}"/>
                </a:ext>
              </a:extLst>
            </p:cNvPr>
            <p:cNvGrpSpPr/>
            <p:nvPr/>
          </p:nvGrpSpPr>
          <p:grpSpPr>
            <a:xfrm>
              <a:off x="933500" y="1332374"/>
              <a:ext cx="1262236" cy="3479244"/>
              <a:chOff x="1619672" y="1332374"/>
              <a:chExt cx="1262236" cy="3479244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="" xmlns:a16="http://schemas.microsoft.com/office/drawing/2014/main" id="{FCCD3647-F976-4048-93D2-DEB80389351C}"/>
                  </a:ext>
                </a:extLst>
              </p:cNvPr>
              <p:cNvSpPr/>
              <p:nvPr/>
            </p:nvSpPr>
            <p:spPr>
              <a:xfrm>
                <a:off x="1691680" y="3947522"/>
                <a:ext cx="864096" cy="86409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ight">
                  <a:rot lat="598412" lon="1237643" rev="0"/>
                </a:camera>
                <a:lightRig rig="threePt" dir="t"/>
              </a:scene3d>
              <a:sp3d extrusionH="819150" prstMaterial="flat">
                <a:bevelT w="44450" h="25400"/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K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1E461577-F96E-4F34-8A1B-42D55021D944}"/>
                  </a:ext>
                </a:extLst>
              </p:cNvPr>
              <p:cNvSpPr/>
              <p:nvPr/>
            </p:nvSpPr>
            <p:spPr>
              <a:xfrm>
                <a:off x="2017812" y="3077696"/>
                <a:ext cx="864096" cy="864096"/>
              </a:xfrm>
              <a:prstGeom prst="rect">
                <a:avLst/>
              </a:prstGeom>
              <a:solidFill>
                <a:srgbClr val="F9470F"/>
              </a:solidFill>
              <a:ln>
                <a:noFill/>
              </a:ln>
              <a:scene3d>
                <a:camera prst="perspectiveRight">
                  <a:rot lat="300000" lon="20699968" rev="0"/>
                </a:camera>
                <a:lightRig rig="threePt" dir="t"/>
              </a:scene3d>
              <a:sp3d extrusionH="819150" prstMaterial="flat">
                <a:bevelT w="44450" h="44450"/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S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="" xmlns:a16="http://schemas.microsoft.com/office/drawing/2014/main" id="{B4CB6C69-D6E4-4A78-B6FE-6BEFC71248D0}"/>
                  </a:ext>
                </a:extLst>
              </p:cNvPr>
              <p:cNvSpPr/>
              <p:nvPr/>
            </p:nvSpPr>
            <p:spPr>
              <a:xfrm>
                <a:off x="1979712" y="1332374"/>
                <a:ext cx="864096" cy="86409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ight">
                  <a:rot lat="21299999" lon="20699968" rev="0"/>
                </a:camera>
                <a:lightRig rig="threePt" dir="t"/>
              </a:scene3d>
              <a:sp3d extrusionH="819150" prstMaterial="flat">
                <a:bevelT w="63500" h="31750"/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R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4550CF1D-618D-4711-BB07-34D225626A4C}"/>
                  </a:ext>
                </a:extLst>
              </p:cNvPr>
              <p:cNvSpPr/>
              <p:nvPr/>
            </p:nvSpPr>
            <p:spPr>
              <a:xfrm>
                <a:off x="1619672" y="2211710"/>
                <a:ext cx="864096" cy="86409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ight">
                  <a:rot lat="0" lon="1499958" rev="0"/>
                </a:camera>
                <a:lightRig rig="threePt" dir="t"/>
              </a:scene3d>
              <a:sp3d extrusionH="819150" prstMaterial="flat">
                <a:bevelT w="38100" h="44450"/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54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  <a:cs typeface="Arial" pitchFamily="34" charset="0"/>
                  </a:rPr>
                  <a:t>I</a:t>
                </a:r>
                <a:endParaRPr lang="ko-KR" altLang="en-US" sz="54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  <a:cs typeface="Arial" pitchFamily="34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543058" y="2247815"/>
            <a:ext cx="3467052" cy="1200329"/>
            <a:chOff x="5543058" y="2247815"/>
            <a:chExt cx="3467052" cy="1200329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20D09F64-BF84-4F2F-A385-A34D36EABB93}"/>
                </a:ext>
              </a:extLst>
            </p:cNvPr>
            <p:cNvSpPr txBox="1"/>
            <p:nvPr/>
          </p:nvSpPr>
          <p:spPr>
            <a:xfrm>
              <a:off x="6204026" y="2247815"/>
              <a:ext cx="28060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0000"/>
                  </a:solidFill>
                  <a:cs typeface="Arial" pitchFamily="34" charset="0"/>
                </a:rPr>
                <a:t>High cost for wet segment and cross connect</a:t>
              </a:r>
              <a:endParaRPr lang="ko-KR" altLang="en-US" sz="24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9E183D88-8B16-4C55-BEDF-0ADEFD70E4BA}"/>
                </a:ext>
              </a:extLst>
            </p:cNvPr>
            <p:cNvSpPr/>
            <p:nvPr/>
          </p:nvSpPr>
          <p:spPr>
            <a:xfrm>
              <a:off x="6047953" y="2309762"/>
              <a:ext cx="122258" cy="1076437"/>
            </a:xfrm>
            <a:prstGeom prst="rect">
              <a:avLst/>
            </a:prstGeom>
            <a:solidFill>
              <a:srgbClr val="F947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7" name="Chevron 78">
              <a:extLst>
                <a:ext uri="{FF2B5EF4-FFF2-40B4-BE49-F238E27FC236}">
                  <a16:creationId xmlns="" xmlns:a16="http://schemas.microsoft.com/office/drawing/2014/main" id="{295609B3-F63B-440C-BF46-7C2E5D5CFD17}"/>
                </a:ext>
              </a:extLst>
            </p:cNvPr>
            <p:cNvSpPr/>
            <p:nvPr/>
          </p:nvSpPr>
          <p:spPr>
            <a:xfrm>
              <a:off x="5543058" y="2652924"/>
              <a:ext cx="292585" cy="390113"/>
            </a:xfrm>
            <a:prstGeom prst="chevron">
              <a:avLst/>
            </a:prstGeom>
            <a:solidFill>
              <a:srgbClr val="F947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25400" y="3216382"/>
            <a:ext cx="3552981" cy="1200329"/>
            <a:chOff x="-25400" y="3216382"/>
            <a:chExt cx="3552981" cy="1200329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2BD04CF4-E0EC-48D2-8F3F-82231D6B6837}"/>
                </a:ext>
              </a:extLst>
            </p:cNvPr>
            <p:cNvSpPr/>
            <p:nvPr/>
          </p:nvSpPr>
          <p:spPr>
            <a:xfrm>
              <a:off x="2881311" y="3289829"/>
              <a:ext cx="122258" cy="107643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9" name="Chevron 80">
              <a:extLst>
                <a:ext uri="{FF2B5EF4-FFF2-40B4-BE49-F238E27FC236}">
                  <a16:creationId xmlns="" xmlns:a16="http://schemas.microsoft.com/office/drawing/2014/main" id="{CDE014C8-E144-4371-B455-B6EEF5D590AE}"/>
                </a:ext>
              </a:extLst>
            </p:cNvPr>
            <p:cNvSpPr/>
            <p:nvPr/>
          </p:nvSpPr>
          <p:spPr>
            <a:xfrm rot="10800000">
              <a:off x="3234996" y="3632990"/>
              <a:ext cx="292585" cy="390113"/>
            </a:xfrm>
            <a:prstGeom prst="chevr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20D09F64-BF84-4F2F-A385-A34D36EABB93}"/>
                </a:ext>
              </a:extLst>
            </p:cNvPr>
            <p:cNvSpPr txBox="1"/>
            <p:nvPr/>
          </p:nvSpPr>
          <p:spPr>
            <a:xfrm>
              <a:off x="-25400" y="3216382"/>
              <a:ext cx="28060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rgbClr val="0070C0"/>
                  </a:solidFill>
                  <a:cs typeface="Arial" pitchFamily="34" charset="0"/>
                </a:rPr>
                <a:t>Closed access</a:t>
              </a:r>
            </a:p>
            <a:p>
              <a:pPr algn="r"/>
              <a:r>
                <a:rPr lang="en-US" altLang="ko-KR" sz="2400" b="1" dirty="0" smtClean="0">
                  <a:solidFill>
                    <a:srgbClr val="0070C0"/>
                  </a:solidFill>
                  <a:cs typeface="Arial" pitchFamily="34" charset="0"/>
                </a:rPr>
                <a:t>Lack of regional connectivity</a:t>
              </a:r>
              <a:endParaRPr lang="ko-KR" altLang="en-US" sz="2400" b="1" dirty="0">
                <a:solidFill>
                  <a:srgbClr val="0070C0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-25400" y="1377945"/>
            <a:ext cx="3552980" cy="1076437"/>
            <a:chOff x="-25400" y="1377945"/>
            <a:chExt cx="3552980" cy="1076437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5E4FE02F-9E66-4F2B-B776-4E54FC0BA5E8}"/>
                </a:ext>
              </a:extLst>
            </p:cNvPr>
            <p:cNvSpPr/>
            <p:nvPr/>
          </p:nvSpPr>
          <p:spPr>
            <a:xfrm>
              <a:off x="2881311" y="1377945"/>
              <a:ext cx="122258" cy="107643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8" name="Chevron 79">
              <a:extLst>
                <a:ext uri="{FF2B5EF4-FFF2-40B4-BE49-F238E27FC236}">
                  <a16:creationId xmlns="" xmlns:a16="http://schemas.microsoft.com/office/drawing/2014/main" id="{01E72EBC-85BC-4A20-9590-F525EFBF6550}"/>
                </a:ext>
              </a:extLst>
            </p:cNvPr>
            <p:cNvSpPr/>
            <p:nvPr/>
          </p:nvSpPr>
          <p:spPr>
            <a:xfrm rot="10800000">
              <a:off x="3234995" y="1583637"/>
              <a:ext cx="292585" cy="390113"/>
            </a:xfrm>
            <a:prstGeom prst="chevr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20D09F64-BF84-4F2F-A385-A34D36EABB93}"/>
                </a:ext>
              </a:extLst>
            </p:cNvPr>
            <p:cNvSpPr txBox="1"/>
            <p:nvPr/>
          </p:nvSpPr>
          <p:spPr>
            <a:xfrm>
              <a:off x="-25400" y="1498766"/>
              <a:ext cx="28060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 smtClean="0">
                  <a:solidFill>
                    <a:srgbClr val="009C00"/>
                  </a:solidFill>
                  <a:cs typeface="Arial" pitchFamily="34" charset="0"/>
                </a:rPr>
                <a:t>Ageing SAFE Cable</a:t>
              </a:r>
            </a:p>
            <a:p>
              <a:pPr algn="r"/>
              <a:r>
                <a:rPr lang="en-US" altLang="ko-KR" sz="2400" b="1" dirty="0" smtClean="0">
                  <a:solidFill>
                    <a:srgbClr val="009C00"/>
                  </a:solidFill>
                  <a:cs typeface="Arial" pitchFamily="34" charset="0"/>
                </a:rPr>
                <a:t>17 years already </a:t>
              </a:r>
              <a:endParaRPr lang="ko-KR" altLang="en-US" sz="2400" b="1" dirty="0">
                <a:solidFill>
                  <a:srgbClr val="009C00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43058" y="415058"/>
            <a:ext cx="3467052" cy="1200329"/>
            <a:chOff x="5543058" y="415058"/>
            <a:chExt cx="3467052" cy="1200329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84F86D57-FF30-4045-B89D-BB2C1280216D}"/>
                </a:ext>
              </a:extLst>
            </p:cNvPr>
            <p:cNvSpPr/>
            <p:nvPr/>
          </p:nvSpPr>
          <p:spPr>
            <a:xfrm>
              <a:off x="6047953" y="463545"/>
              <a:ext cx="122258" cy="107643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6" name="Chevron 13">
              <a:extLst>
                <a:ext uri="{FF2B5EF4-FFF2-40B4-BE49-F238E27FC236}">
                  <a16:creationId xmlns="" xmlns:a16="http://schemas.microsoft.com/office/drawing/2014/main" id="{9909E9C0-B55A-4852-9F63-896C3BB8B631}"/>
                </a:ext>
              </a:extLst>
            </p:cNvPr>
            <p:cNvSpPr/>
            <p:nvPr/>
          </p:nvSpPr>
          <p:spPr>
            <a:xfrm>
              <a:off x="5543058" y="806707"/>
              <a:ext cx="292585" cy="390113"/>
            </a:xfrm>
            <a:prstGeom prst="chevr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20D09F64-BF84-4F2F-A385-A34D36EABB93}"/>
                </a:ext>
              </a:extLst>
            </p:cNvPr>
            <p:cNvSpPr txBox="1"/>
            <p:nvPr/>
          </p:nvSpPr>
          <p:spPr>
            <a:xfrm>
              <a:off x="6204026" y="415058"/>
              <a:ext cx="28060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chemeClr val="accent4"/>
                  </a:solidFill>
                  <a:cs typeface="Arial" pitchFamily="34" charset="0"/>
                </a:rPr>
                <a:t>Lack of path diversity</a:t>
              </a:r>
            </a:p>
            <a:p>
              <a:r>
                <a:rPr lang="en-US" altLang="ko-KR" sz="2400" b="1" dirty="0" smtClean="0">
                  <a:solidFill>
                    <a:schemeClr val="accent4"/>
                  </a:solidFill>
                  <a:cs typeface="Arial" pitchFamily="34" charset="0"/>
                </a:rPr>
                <a:t>2 cables only</a:t>
              </a:r>
              <a:endParaRPr lang="ko-KR" altLang="en-US" sz="2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942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950"/>
            <a:ext cx="6019800" cy="317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The Sub-Saharan Indian Ocean Islands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4081499"/>
            <a:ext cx="369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i="1" dirty="0" smtClean="0"/>
              <a:t>Widely Spread Islands…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0484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57043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Vision for the Region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58115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Introduction of a 3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2800" b="1" dirty="0" smtClean="0">
                <a:solidFill>
                  <a:srgbClr val="FF0000"/>
                </a:solidFill>
              </a:rPr>
              <a:t> Submarine Cable!!!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800" b="1" dirty="0" smtClean="0"/>
              <a:t>A Cable for Indian Ocean islands </a:t>
            </a:r>
          </a:p>
          <a:p>
            <a:pPr algn="ctr"/>
            <a:r>
              <a:rPr lang="en-US" sz="2800" b="1" dirty="0" smtClean="0"/>
              <a:t>to trade with Africa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705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Why a third Cable?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533400" y="742950"/>
            <a:ext cx="6923386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>
                <a:latin typeface="Calibri Light" panose="020F0302020204030204" pitchFamily="34" charset="0"/>
              </a:rPr>
              <a:t>High </a:t>
            </a:r>
            <a:r>
              <a:rPr lang="fr-FR" dirty="0" err="1">
                <a:latin typeface="Calibri Light" panose="020F0302020204030204" pitchFamily="34" charset="0"/>
              </a:rPr>
              <a:t>capacity</a:t>
            </a:r>
            <a:r>
              <a:rPr lang="fr-FR" dirty="0">
                <a:latin typeface="Calibri Light" panose="020F0302020204030204" pitchFamily="34" charset="0"/>
              </a:rPr>
              <a:t> </a:t>
            </a:r>
            <a:r>
              <a:rPr lang="fr-FR" dirty="0" smtClean="0">
                <a:latin typeface="Calibri Light" panose="020F0302020204030204" pitchFamily="34" charset="0"/>
              </a:rPr>
              <a:t>to </a:t>
            </a:r>
            <a:r>
              <a:rPr lang="fr-FR" dirty="0" err="1" smtClean="0">
                <a:latin typeface="Calibri Light" panose="020F0302020204030204" pitchFamily="34" charset="0"/>
              </a:rPr>
              <a:t>meet</a:t>
            </a:r>
            <a:r>
              <a:rPr lang="fr-FR" dirty="0" smtClean="0">
                <a:latin typeface="Calibri Light" panose="020F0302020204030204" pitchFamily="34" charset="0"/>
              </a:rPr>
              <a:t> </a:t>
            </a:r>
            <a:r>
              <a:rPr lang="fr-FR" dirty="0" err="1" smtClean="0">
                <a:latin typeface="Calibri Light" panose="020F0302020204030204" pitchFamily="34" charset="0"/>
              </a:rPr>
              <a:t>demand</a:t>
            </a:r>
            <a:r>
              <a:rPr lang="fr-FR" dirty="0" smtClean="0">
                <a:latin typeface="Calibri Light" panose="020F0302020204030204" pitchFamily="34" charset="0"/>
              </a:rPr>
              <a:t> for </a:t>
            </a:r>
            <a:r>
              <a:rPr lang="fr-FR" dirty="0" err="1" smtClean="0">
                <a:latin typeface="Calibri Light" panose="020F0302020204030204" pitchFamily="34" charset="0"/>
              </a:rPr>
              <a:t>next</a:t>
            </a:r>
            <a:r>
              <a:rPr lang="fr-FR" dirty="0" smtClean="0">
                <a:latin typeface="Calibri Light" panose="020F0302020204030204" pitchFamily="34" charset="0"/>
              </a:rPr>
              <a:t> 25 </a:t>
            </a:r>
            <a:r>
              <a:rPr lang="fr-FR" dirty="0" err="1" smtClean="0">
                <a:latin typeface="Calibri Light" panose="020F0302020204030204" pitchFamily="34" charset="0"/>
              </a:rPr>
              <a:t>years</a:t>
            </a:r>
            <a:endParaRPr lang="fr-FR" dirty="0" smtClean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 Light" panose="020F0302020204030204" pitchFamily="34" charset="0"/>
              </a:rPr>
              <a:t>Direct </a:t>
            </a:r>
            <a:r>
              <a:rPr lang="fr-FR" dirty="0" err="1">
                <a:latin typeface="Calibri Light" panose="020F0302020204030204" pitchFamily="34" charset="0"/>
              </a:rPr>
              <a:t>access</a:t>
            </a:r>
            <a:r>
              <a:rPr lang="fr-FR" dirty="0">
                <a:latin typeface="Calibri Light" panose="020F0302020204030204" pitchFamily="34" charset="0"/>
              </a:rPr>
              <a:t> to South </a:t>
            </a:r>
            <a:r>
              <a:rPr lang="fr-FR" dirty="0" err="1">
                <a:latin typeface="Calibri Light" panose="020F0302020204030204" pitchFamily="34" charset="0"/>
              </a:rPr>
              <a:t>Africa</a:t>
            </a:r>
            <a:r>
              <a:rPr lang="fr-FR" dirty="0">
                <a:latin typeface="Calibri Light" panose="020F0302020204030204" pitchFamily="34" charset="0"/>
              </a:rPr>
              <a:t>, hub for the </a:t>
            </a:r>
            <a:r>
              <a:rPr lang="fr-FR" dirty="0" err="1">
                <a:latin typeface="Calibri Light" panose="020F0302020204030204" pitchFamily="34" charset="0"/>
              </a:rPr>
              <a:t>African</a:t>
            </a:r>
            <a:r>
              <a:rPr lang="fr-FR" dirty="0">
                <a:latin typeface="Calibri Light" panose="020F0302020204030204" pitchFamily="34" charset="0"/>
              </a:rPr>
              <a:t> </a:t>
            </a:r>
            <a:r>
              <a:rPr lang="fr-FR" dirty="0" smtClean="0">
                <a:latin typeface="Calibri Light" panose="020F0302020204030204" pitchFamily="34" charset="0"/>
              </a:rPr>
              <a:t>Internet</a:t>
            </a:r>
            <a:endParaRPr lang="en-US" dirty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 Light" panose="020F0302020204030204" pitchFamily="34" charset="0"/>
              </a:rPr>
              <a:t>Enable Peering and Cloud access in South Africa </a:t>
            </a:r>
            <a:endParaRPr lang="en-US" dirty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 Light" panose="020F0302020204030204" pitchFamily="34" charset="0"/>
              </a:rPr>
              <a:t>Make</a:t>
            </a:r>
            <a:r>
              <a:rPr lang="fr-FR" dirty="0" smtClean="0">
                <a:latin typeface="Calibri Light" panose="020F0302020204030204" pitchFamily="34" charset="0"/>
              </a:rPr>
              <a:t> Inter-Island </a:t>
            </a:r>
            <a:r>
              <a:rPr lang="fr-FR" dirty="0" err="1" smtClean="0">
                <a:latin typeface="Calibri Light" panose="020F0302020204030204" pitchFamily="34" charset="0"/>
              </a:rPr>
              <a:t>connectivity</a:t>
            </a:r>
            <a:r>
              <a:rPr lang="fr-FR" dirty="0" smtClean="0">
                <a:latin typeface="Calibri Light" panose="020F0302020204030204" pitchFamily="34" charset="0"/>
              </a:rPr>
              <a:t> </a:t>
            </a:r>
            <a:r>
              <a:rPr lang="fr-FR" dirty="0" err="1" smtClean="0">
                <a:latin typeface="Calibri Light" panose="020F0302020204030204" pitchFamily="34" charset="0"/>
              </a:rPr>
              <a:t>simpler</a:t>
            </a:r>
            <a:r>
              <a:rPr lang="fr-FR" dirty="0" smtClean="0">
                <a:latin typeface="Calibri Light" panose="020F0302020204030204" pitchFamily="34" charset="0"/>
              </a:rPr>
              <a:t>, Open Access.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 Light" panose="020F0302020204030204" pitchFamily="34" charset="0"/>
              </a:rPr>
              <a:t>Reduce</a:t>
            </a:r>
            <a:r>
              <a:rPr lang="fr-FR" dirty="0" smtClean="0">
                <a:latin typeface="Calibri Light" panose="020F0302020204030204" pitchFamily="34" charset="0"/>
              </a:rPr>
              <a:t> International </a:t>
            </a:r>
            <a:r>
              <a:rPr lang="fr-FR" dirty="0" err="1" smtClean="0">
                <a:latin typeface="Calibri Light" panose="020F0302020204030204" pitchFamily="34" charset="0"/>
              </a:rPr>
              <a:t>Bandwidth</a:t>
            </a:r>
            <a:r>
              <a:rPr lang="fr-FR" dirty="0" smtClean="0">
                <a:latin typeface="Calibri Light" panose="020F0302020204030204" pitchFamily="34" charset="0"/>
              </a:rPr>
              <a:t> </a:t>
            </a:r>
            <a:r>
              <a:rPr lang="fr-FR" dirty="0" err="1" smtClean="0">
                <a:latin typeface="Calibri Light" panose="020F0302020204030204" pitchFamily="34" charset="0"/>
              </a:rPr>
              <a:t>Costs</a:t>
            </a:r>
            <a:endParaRPr lang="fr-FR" dirty="0" smtClean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 Light" panose="020F0302020204030204" pitchFamily="34" charset="0"/>
              </a:rPr>
              <a:t>Reduce</a:t>
            </a:r>
            <a:r>
              <a:rPr lang="fr-FR" dirty="0" smtClean="0">
                <a:latin typeface="Calibri Light" panose="020F0302020204030204" pitchFamily="34" charset="0"/>
              </a:rPr>
              <a:t> Cross </a:t>
            </a:r>
            <a:r>
              <a:rPr lang="fr-FR" dirty="0" err="1" smtClean="0">
                <a:latin typeface="Calibri Light" panose="020F0302020204030204" pitchFamily="34" charset="0"/>
              </a:rPr>
              <a:t>Connect</a:t>
            </a:r>
            <a:r>
              <a:rPr lang="fr-FR" dirty="0" smtClean="0">
                <a:latin typeface="Calibri Light" panose="020F0302020204030204" pitchFamily="34" charset="0"/>
              </a:rPr>
              <a:t> </a:t>
            </a:r>
            <a:r>
              <a:rPr lang="fr-FR" dirty="0" err="1" smtClean="0">
                <a:latin typeface="Calibri Light" panose="020F0302020204030204" pitchFamily="34" charset="0"/>
              </a:rPr>
              <a:t>Costs</a:t>
            </a:r>
            <a:endParaRPr lang="en-US" dirty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err="1" smtClean="0">
                <a:latin typeface="Calibri Light" panose="020F0302020204030204" pitchFamily="34" charset="0"/>
              </a:rPr>
              <a:t>Terminate</a:t>
            </a:r>
            <a:r>
              <a:rPr lang="fr-FR" dirty="0" smtClean="0">
                <a:latin typeface="Calibri Light" panose="020F0302020204030204" pitchFamily="34" charset="0"/>
              </a:rPr>
              <a:t> in Carrier </a:t>
            </a:r>
            <a:r>
              <a:rPr lang="fr-FR" dirty="0" err="1" smtClean="0">
                <a:latin typeface="Calibri Light" panose="020F0302020204030204" pitchFamily="34" charset="0"/>
              </a:rPr>
              <a:t>Neutral</a:t>
            </a:r>
            <a:r>
              <a:rPr lang="fr-FR" dirty="0" smtClean="0">
                <a:latin typeface="Calibri Light" panose="020F0302020204030204" pitchFamily="34" charset="0"/>
              </a:rPr>
              <a:t> DC in South </a:t>
            </a:r>
            <a:r>
              <a:rPr lang="fr-FR" dirty="0" err="1" smtClean="0">
                <a:latin typeface="Calibri Light" panose="020F0302020204030204" pitchFamily="34" charset="0"/>
              </a:rPr>
              <a:t>Africa</a:t>
            </a:r>
            <a:endParaRPr lang="fr-FR" dirty="0" smtClean="0">
              <a:latin typeface="Calibri Light" panose="020F030202020403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dirty="0" smtClean="0">
                <a:latin typeface="Calibri Light" panose="020F0302020204030204" pitchFamily="34" charset="0"/>
              </a:rPr>
              <a:t>Access </a:t>
            </a:r>
            <a:r>
              <a:rPr lang="fr-FR" dirty="0">
                <a:latin typeface="Calibri Light" panose="020F0302020204030204" pitchFamily="34" charset="0"/>
              </a:rPr>
              <a:t>to </a:t>
            </a:r>
            <a:r>
              <a:rPr lang="fr-FR" dirty="0" err="1">
                <a:latin typeface="Calibri Light" panose="020F0302020204030204" pitchFamily="34" charset="0"/>
              </a:rPr>
              <a:t>current</a:t>
            </a:r>
            <a:r>
              <a:rPr lang="fr-FR" dirty="0">
                <a:latin typeface="Calibri Light" panose="020F0302020204030204" pitchFamily="34" charset="0"/>
              </a:rPr>
              <a:t> and future East and West </a:t>
            </a:r>
            <a:r>
              <a:rPr lang="fr-FR" dirty="0" err="1" smtClean="0">
                <a:latin typeface="Calibri Light" panose="020F0302020204030204" pitchFamily="34" charset="0"/>
              </a:rPr>
              <a:t>African</a:t>
            </a:r>
            <a:r>
              <a:rPr lang="fr-FR" dirty="0" smtClean="0">
                <a:latin typeface="Calibri Light" panose="020F0302020204030204" pitchFamily="34" charset="0"/>
              </a:rPr>
              <a:t> </a:t>
            </a:r>
            <a:r>
              <a:rPr lang="fr-FR" dirty="0" err="1" smtClean="0">
                <a:latin typeface="Calibri Light" panose="020F0302020204030204" pitchFamily="34" charset="0"/>
              </a:rPr>
              <a:t>cables</a:t>
            </a:r>
            <a:r>
              <a:rPr lang="fr-FR" dirty="0" smtClean="0">
                <a:latin typeface="Calibri Light" panose="020F0302020204030204" pitchFamily="34" charset="0"/>
              </a:rPr>
              <a:t>. </a:t>
            </a:r>
            <a:endParaRPr lang="en-US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836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209390"/>
            <a:ext cx="5524500" cy="1240749"/>
          </a:xfrm>
          <a:prstGeom prst="rect">
            <a:avLst/>
          </a:prstGeom>
        </p:spPr>
      </p:pic>
      <p:sp>
        <p:nvSpPr>
          <p:cNvPr id="2" name="Title 15"/>
          <p:cNvSpPr txBox="1">
            <a:spLocks/>
          </p:cNvSpPr>
          <p:nvPr/>
        </p:nvSpPr>
        <p:spPr>
          <a:xfrm>
            <a:off x="781447" y="228242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Submarine </a:t>
            </a:r>
            <a:r>
              <a:rPr lang="en-US" dirty="0"/>
              <a:t>Cable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4786" y="686131"/>
            <a:ext cx="4267200" cy="2683228"/>
            <a:chOff x="4644705" y="1156422"/>
            <a:chExt cx="4445741" cy="2929095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4705" y="1156422"/>
              <a:ext cx="4445741" cy="292909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0477" y="3599916"/>
              <a:ext cx="3494973" cy="470300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-104314" y="4290932"/>
            <a:ext cx="937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Regional collaboration between 6 operators to make it happen!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545012" y="691490"/>
            <a:ext cx="3379676" cy="2803828"/>
            <a:chOff x="5545012" y="691490"/>
            <a:chExt cx="3379676" cy="2803828"/>
          </a:xfrm>
        </p:grpSpPr>
        <p:sp>
          <p:nvSpPr>
            <p:cNvPr id="13" name="TextBox 12"/>
            <p:cNvSpPr txBox="1"/>
            <p:nvPr/>
          </p:nvSpPr>
          <p:spPr>
            <a:xfrm>
              <a:off x="5545750" y="971550"/>
              <a:ext cx="3378938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Design Life: </a:t>
              </a:r>
              <a:r>
                <a:rPr lang="en-US" sz="1400" b="1" dirty="0" smtClean="0"/>
                <a:t> </a:t>
              </a:r>
              <a:r>
                <a:rPr lang="en-US" sz="1400" dirty="0" smtClean="0"/>
                <a:t>25 </a:t>
              </a:r>
              <a:r>
                <a:rPr lang="en-US" sz="1400" dirty="0"/>
                <a:t>years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Technology: </a:t>
              </a:r>
              <a:r>
                <a:rPr lang="en-US" sz="1400" b="1" dirty="0" smtClean="0"/>
                <a:t> </a:t>
              </a:r>
              <a:r>
                <a:rPr lang="en-US" sz="1400" dirty="0" smtClean="0"/>
                <a:t>Repeated</a:t>
              </a:r>
              <a:endParaRPr lang="en-US" sz="1400" dirty="0"/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Number of fiber pairs: </a:t>
              </a:r>
              <a:r>
                <a:rPr lang="en-US" sz="1400" b="1" dirty="0" smtClean="0"/>
                <a:t> </a:t>
              </a:r>
              <a:r>
                <a:rPr lang="en-US" sz="1400" dirty="0" smtClean="0"/>
                <a:t>2 </a:t>
              </a:r>
              <a:r>
                <a:rPr lang="en-US" sz="1400" dirty="0"/>
                <a:t>FP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Equipped FP: </a:t>
              </a:r>
              <a:r>
                <a:rPr lang="en-US" sz="1400" b="1" dirty="0" smtClean="0"/>
                <a:t> </a:t>
              </a:r>
              <a:r>
                <a:rPr lang="en-US" sz="1400" dirty="0" smtClean="0"/>
                <a:t>All</a:t>
              </a:r>
              <a:endParaRPr lang="en-US" sz="1400" dirty="0"/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Design capacity: </a:t>
              </a:r>
              <a:r>
                <a:rPr lang="en-US" sz="1400" dirty="0" smtClean="0"/>
                <a:t>24,000 </a:t>
              </a:r>
              <a:r>
                <a:rPr lang="en-US" sz="1400" dirty="0" err="1"/>
                <a:t>Gbps</a:t>
              </a:r>
              <a:endParaRPr lang="en-US" sz="1400" dirty="0"/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/>
                <a:t>Activated capacity: </a:t>
              </a:r>
              <a:r>
                <a:rPr lang="en-US" sz="1400" dirty="0" smtClean="0"/>
                <a:t>1,000 </a:t>
              </a:r>
              <a:r>
                <a:rPr lang="en-US" sz="1400" dirty="0" err="1" smtClean="0"/>
                <a:t>Gbps</a:t>
              </a:r>
              <a:endParaRPr lang="en-US" sz="1400" dirty="0" smtClean="0"/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b="1" dirty="0" smtClean="0"/>
                <a:t>Branching Unit: </a:t>
              </a:r>
              <a:r>
                <a:rPr lang="en-US" sz="1400" dirty="0" smtClean="0"/>
                <a:t>2 </a:t>
              </a:r>
              <a:r>
                <a:rPr lang="en-US" sz="1400" b="1" dirty="0" smtClean="0"/>
                <a:t>Repeater:</a:t>
              </a:r>
              <a:r>
                <a:rPr lang="en-US" sz="1400" dirty="0" smtClean="0"/>
                <a:t> 32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545012" y="691490"/>
              <a:ext cx="3378938" cy="262637"/>
            </a:xfrm>
            <a:prstGeom prst="rect">
              <a:avLst/>
            </a:prstGeom>
            <a:solidFill>
              <a:srgbClr val="FF3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Cable characteristics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4315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781447" y="228242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733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Other Cables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34717"/>
            <a:ext cx="3900487" cy="380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8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76200" y="5715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How this will change the internet landscape.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62311408"/>
              </p:ext>
            </p:extLst>
          </p:nvPr>
        </p:nvGraphicFramePr>
        <p:xfrm>
          <a:off x="1524000" y="971550"/>
          <a:ext cx="5715000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14800" y="4075152"/>
            <a:ext cx="533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00" b="1" dirty="0" smtClean="0">
                <a:solidFill>
                  <a:schemeClr val="bg1"/>
                </a:solidFill>
              </a:rPr>
              <a:t>Low</a:t>
            </a:r>
          </a:p>
          <a:p>
            <a:pPr lvl="0" algn="ctr"/>
            <a:r>
              <a:rPr lang="en-US" sz="900" b="1" dirty="0" smtClean="0">
                <a:solidFill>
                  <a:schemeClr val="bg1"/>
                </a:solidFill>
              </a:rPr>
              <a:t>Prices</a:t>
            </a:r>
            <a:endParaRPr lang="en-US" sz="900" b="1" dirty="0">
              <a:solidFill>
                <a:schemeClr val="bg1"/>
              </a:solidFill>
            </a:endParaRP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93690" y="3587919"/>
            <a:ext cx="15879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Creates higher demand in throughput</a:t>
            </a:r>
          </a:p>
          <a:p>
            <a:pPr algn="ctr"/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2750" y="2122267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Enabler for industry 4.0</a:t>
            </a:r>
            <a:endParaRPr lang="en-US" sz="1400" b="1" dirty="0">
              <a:solidFill>
                <a:schemeClr val="bg1"/>
              </a:solidFill>
            </a:endParaRP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589891"/>
            <a:ext cx="247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Increase productivity in SMEs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3114124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Empowerment</a:t>
            </a:r>
          </a:p>
          <a:p>
            <a:pPr algn="ctr"/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3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86000" y="203835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algn="r"/>
            <a:r>
              <a:rPr lang="en-US" sz="3200" dirty="0" smtClean="0">
                <a:solidFill>
                  <a:srgbClr val="FF0000"/>
                </a:solidFill>
              </a:rPr>
              <a:t>What else are </a:t>
            </a:r>
            <a:r>
              <a:rPr lang="en-US" sz="3200" dirty="0" smtClean="0">
                <a:solidFill>
                  <a:srgbClr val="FF0000"/>
                </a:solidFill>
              </a:rPr>
              <a:t>we </a:t>
            </a:r>
            <a:r>
              <a:rPr lang="en-US" sz="3200" dirty="0" smtClean="0">
                <a:solidFill>
                  <a:srgbClr val="FF0000"/>
                </a:solidFill>
              </a:rPr>
              <a:t>doing?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0" y="2623125"/>
            <a:ext cx="6553200" cy="0"/>
          </a:xfrm>
          <a:prstGeom prst="line">
            <a:avLst/>
          </a:prstGeom>
          <a:ln w="28575">
            <a:solidFill>
              <a:srgbClr val="F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801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07" y="56013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 smtClean="0"/>
              <a:t>The Total Enabling System</a:t>
            </a:r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9091931"/>
              </p:ext>
            </p:extLst>
          </p:nvPr>
        </p:nvGraphicFramePr>
        <p:xfrm>
          <a:off x="1371600" y="7429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40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76200" y="571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Internet Exchange Points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255838" y="771667"/>
            <a:ext cx="3381375" cy="3719689"/>
            <a:chOff x="2552700" y="808436"/>
            <a:chExt cx="3381375" cy="37196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52700" y="808436"/>
              <a:ext cx="3381375" cy="353696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124200" y="3943350"/>
              <a:ext cx="23717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latin typeface="Calibri" panose="020F0502020204030204" pitchFamily="34" charset="0"/>
                </a:rPr>
                <a:t>Exchange of local traffic at negligible cost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52400" y="1123950"/>
            <a:ext cx="31226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Negligible traffic despite &gt;10 years of existence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Lack of understanding by local community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Limited participation of key player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Physical location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74544" y="984924"/>
            <a:ext cx="312261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Emtel has revised its peering strategy to be 100% Open</a:t>
            </a: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Educate the society of IXP importance</a:t>
            </a: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Fully involve in MIXP 2.0</a:t>
            </a: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Extending IXP infrastructure to more accessible Data </a:t>
            </a:r>
            <a:r>
              <a:rPr lang="en-US" sz="1400" dirty="0" err="1" smtClean="0">
                <a:latin typeface="Calibri" panose="020F0502020204030204" pitchFamily="34" charset="0"/>
              </a:rPr>
              <a:t>Centres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O</a:t>
            </a:r>
            <a:r>
              <a:rPr lang="en-US" sz="1400" dirty="0" smtClean="0">
                <a:latin typeface="Calibri" panose="020F0502020204030204" pitchFamily="34" charset="0"/>
              </a:rPr>
              <a:t>ne of main sponsor for  IP Transit at IXP </a:t>
            </a: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endParaRPr lang="en-US" sz="14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</a:rPr>
              <a:t>Aspire to be a regional IXP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74544" y="642051"/>
            <a:ext cx="2964656" cy="287184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Initiatives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449" y="642051"/>
            <a:ext cx="2743200" cy="287184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Challenges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82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847" y="718648"/>
            <a:ext cx="3237390" cy="3660637"/>
          </a:xfrm>
          <a:prstGeom prst="rect">
            <a:avLst/>
          </a:prstGeom>
        </p:spPr>
      </p:pic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571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National Backbone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387" y="1123950"/>
            <a:ext cx="31226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Closed access – no fiber unbundling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High cost of deployment.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Lengthy deployment.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</a:rPr>
              <a:t>Access issues [Right of way, trespassing</a:t>
            </a:r>
            <a:r>
              <a:rPr lang="en-US" sz="1600" dirty="0" smtClean="0">
                <a:latin typeface="Calibri" panose="020F0502020204030204" pitchFamily="34" charset="0"/>
              </a:rPr>
              <a:t>….]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4237" y="1180836"/>
            <a:ext cx="31226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Massive investment in the national </a:t>
            </a:r>
            <a:r>
              <a:rPr lang="en-US" sz="1600" dirty="0" err="1" smtClean="0">
                <a:latin typeface="Calibri" panose="020F0502020204030204" pitchFamily="34" charset="0"/>
              </a:rPr>
              <a:t>fibre</a:t>
            </a: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New generation of micro-trenching</a:t>
            </a: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</a:rPr>
              <a:t>Fast deployment. 200Km in less than 1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4544" y="642051"/>
            <a:ext cx="2964656" cy="287184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Initiatives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449" y="642051"/>
            <a:ext cx="2743200" cy="287184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Challenges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087225"/>
            <a:ext cx="2647950" cy="2647950"/>
          </a:xfrm>
          <a:prstGeom prst="rect">
            <a:avLst/>
          </a:prstGeom>
        </p:spPr>
      </p:pic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5715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r>
              <a:rPr lang="en-US" sz="2400" dirty="0" smtClean="0">
                <a:latin typeface="Calibri Light" panose="020F0302020204030204" pitchFamily="34" charset="0"/>
              </a:rPr>
              <a:t>Content Hosting</a:t>
            </a:r>
            <a:endParaRPr lang="en-US" sz="2400" dirty="0">
              <a:latin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180094"/>
            <a:ext cx="32194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Limited critical services </a:t>
            </a:r>
            <a:r>
              <a:rPr lang="en-US" sz="1400" dirty="0" smtClean="0">
                <a:latin typeface="Calibri" panose="020F0502020204030204" pitchFamily="34" charset="0"/>
              </a:rPr>
              <a:t>hosted locally</a:t>
            </a: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High colocation cost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Regulatory framework for Data Centre interconnectivity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Shared major contents for the country</a:t>
            </a:r>
          </a:p>
          <a:p>
            <a:pPr marL="285750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 smtClean="0">
              <a:latin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546" y="1180836"/>
            <a:ext cx="29403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Tier 3 carrier neutral data </a:t>
            </a:r>
            <a:r>
              <a:rPr lang="en-US" sz="1400" dirty="0" err="1">
                <a:latin typeface="Calibri" panose="020F0502020204030204" pitchFamily="34" charset="0"/>
              </a:rPr>
              <a:t>centre</a:t>
            </a: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Promote affordable local content hosting</a:t>
            </a: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endParaRPr lang="en-US" sz="1400" dirty="0">
              <a:latin typeface="Calibri" panose="020F0502020204030204" pitchFamily="34" charset="0"/>
            </a:endParaRPr>
          </a:p>
          <a:p>
            <a:pPr marL="285750" indent="-285750">
              <a:buClr>
                <a:srgbClr val="0083E6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</a:rPr>
              <a:t>CDNs hosting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46546" y="754735"/>
            <a:ext cx="2489708" cy="287184"/>
          </a:xfrm>
          <a:prstGeom prst="rect">
            <a:avLst/>
          </a:prstGeom>
          <a:solidFill>
            <a:srgbClr val="008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Initiatives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5371" y="736640"/>
            <a:ext cx="2489708" cy="287184"/>
          </a:xfrm>
          <a:prstGeom prst="rect">
            <a:avLst/>
          </a:prstGeom>
          <a:solidFill>
            <a:srgbClr val="FF3F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Calibri Light" panose="020F0302020204030204" pitchFamily="34" charset="0"/>
              </a:rPr>
              <a:t>Challenges</a:t>
            </a:r>
            <a:endParaRPr lang="en-US" sz="16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5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4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950"/>
            <a:ext cx="6019800" cy="317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76200" y="57150"/>
            <a:ext cx="8588550" cy="3567279"/>
            <a:chOff x="76200" y="57150"/>
            <a:chExt cx="8588550" cy="3567279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5715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Calibri Light" panose="020F0302020204030204" pitchFamily="34" charset="0"/>
                </a:defRPr>
              </a:lvl1pPr>
            </a:lstStyle>
            <a:p>
              <a:r>
                <a:rPr lang="en-US" dirty="0"/>
                <a:t>MAURITIUS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105400" y="1033629"/>
              <a:ext cx="3559350" cy="2590800"/>
              <a:chOff x="5105400" y="1033629"/>
              <a:chExt cx="3559350" cy="259080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18049" y="1033629"/>
                <a:ext cx="2546701" cy="2590800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5105400" y="2647950"/>
                <a:ext cx="304800" cy="304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29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3352800" y="1733550"/>
            <a:ext cx="281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/>
            </a:lvl1pPr>
          </a:lstStyle>
          <a:p>
            <a:pPr algn="ctr"/>
            <a:r>
              <a:rPr lang="en-US" sz="4400" dirty="0" smtClean="0">
                <a:latin typeface="Calibri Light" panose="020F0302020204030204" pitchFamily="34" charset="0"/>
              </a:rPr>
              <a:t>Thank You…</a:t>
            </a:r>
          </a:p>
          <a:p>
            <a:pPr algn="ctr"/>
            <a:endParaRPr lang="en-US" sz="4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9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77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Fast Facts </a:t>
            </a:r>
            <a:r>
              <a:rPr lang="en-US" dirty="0" smtClean="0"/>
              <a:t>- </a:t>
            </a:r>
            <a:r>
              <a:rPr lang="en-US" dirty="0"/>
              <a:t>MAURITIUS</a:t>
            </a:r>
          </a:p>
        </p:txBody>
      </p:sp>
      <p:sp>
        <p:nvSpPr>
          <p:cNvPr id="62" name="ZoneTexte 28"/>
          <p:cNvSpPr txBox="1"/>
          <p:nvPr/>
        </p:nvSpPr>
        <p:spPr>
          <a:xfrm>
            <a:off x="457200" y="1215436"/>
            <a:ext cx="331089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0070C0"/>
              </a:buClr>
            </a:pPr>
            <a:r>
              <a:rPr lang="fr-FR" sz="1400" b="1" dirty="0" smtClean="0">
                <a:latin typeface="Calibri Light" panose="020F0302020204030204" pitchFamily="34" charset="0"/>
              </a:rPr>
              <a:t>Population: </a:t>
            </a:r>
            <a:r>
              <a:rPr lang="fr-FR" sz="1400" dirty="0" smtClean="0">
                <a:latin typeface="Calibri Light" panose="020F0302020204030204" pitchFamily="34" charset="0"/>
              </a:rPr>
              <a:t>1,26 M</a:t>
            </a:r>
            <a:endParaRPr lang="fr-FR" sz="1400" dirty="0">
              <a:latin typeface="Calibri Light" panose="020F0302020204030204" pitchFamily="34" charset="0"/>
            </a:endParaRPr>
          </a:p>
          <a:p>
            <a:pPr>
              <a:buClr>
                <a:srgbClr val="0070C0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GDP </a:t>
            </a:r>
            <a:r>
              <a:rPr lang="fr-FR" sz="1400" b="1" dirty="0" smtClean="0">
                <a:latin typeface="Calibri Light" panose="020F0302020204030204" pitchFamily="34" charset="0"/>
              </a:rPr>
              <a:t>2018 </a:t>
            </a:r>
            <a:r>
              <a:rPr lang="fr-FR" sz="1400" b="1" dirty="0">
                <a:latin typeface="Calibri Light" panose="020F0302020204030204" pitchFamily="34" charset="0"/>
              </a:rPr>
              <a:t>: </a:t>
            </a:r>
            <a:r>
              <a:rPr lang="fr-FR" sz="1400" dirty="0" smtClean="0">
                <a:latin typeface="Calibri Light" panose="020F0302020204030204" pitchFamily="34" charset="0"/>
              </a:rPr>
              <a:t>14,22 </a:t>
            </a:r>
            <a:r>
              <a:rPr lang="fr-FR" sz="1400" dirty="0">
                <a:latin typeface="Calibri Light" panose="020F0302020204030204" pitchFamily="34" charset="0"/>
              </a:rPr>
              <a:t>B$</a:t>
            </a:r>
          </a:p>
          <a:p>
            <a:pPr>
              <a:buClr>
                <a:srgbClr val="0070C0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GDP/capita : </a:t>
            </a:r>
            <a:r>
              <a:rPr lang="fr-FR" sz="1400" dirty="0" smtClean="0">
                <a:latin typeface="Calibri Light" panose="020F0302020204030204" pitchFamily="34" charset="0"/>
              </a:rPr>
              <a:t>11,693 </a:t>
            </a:r>
            <a:r>
              <a:rPr lang="fr-FR" sz="1400" dirty="0">
                <a:latin typeface="Calibri Light" panose="020F0302020204030204" pitchFamily="34" charset="0"/>
              </a:rPr>
              <a:t>$</a:t>
            </a:r>
          </a:p>
          <a:p>
            <a:pPr>
              <a:buClr>
                <a:srgbClr val="0070C0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Growth </a:t>
            </a:r>
            <a:r>
              <a:rPr lang="fr-FR" sz="1400" b="1" dirty="0" smtClean="0">
                <a:latin typeface="Calibri Light" panose="020F0302020204030204" pitchFamily="34" charset="0"/>
              </a:rPr>
              <a:t>2018 </a:t>
            </a:r>
            <a:r>
              <a:rPr lang="fr-FR" sz="1400" b="1" dirty="0">
                <a:latin typeface="Calibri Light" panose="020F0302020204030204" pitchFamily="34" charset="0"/>
              </a:rPr>
              <a:t>: </a:t>
            </a:r>
            <a:r>
              <a:rPr lang="fr-FR" sz="1400" dirty="0" smtClean="0">
                <a:latin typeface="Calibri Light" panose="020F0302020204030204" pitchFamily="34" charset="0"/>
              </a:rPr>
              <a:t>3,8%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539" y="2840218"/>
            <a:ext cx="1044148" cy="40512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612" y="2762039"/>
            <a:ext cx="1332340" cy="56625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9849" y="4180904"/>
            <a:ext cx="799528" cy="39670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0202" y="3441102"/>
            <a:ext cx="538822" cy="577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7612" y="4324350"/>
            <a:ext cx="1502115" cy="253263"/>
          </a:xfrm>
          <a:prstGeom prst="rect">
            <a:avLst/>
          </a:prstGeom>
        </p:spPr>
      </p:pic>
      <p:sp>
        <p:nvSpPr>
          <p:cNvPr id="67" name="ZoneTexte 28"/>
          <p:cNvSpPr txBox="1"/>
          <p:nvPr/>
        </p:nvSpPr>
        <p:spPr>
          <a:xfrm>
            <a:off x="4842954" y="1225141"/>
            <a:ext cx="3691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% Pop using Internet : </a:t>
            </a:r>
            <a:r>
              <a:rPr lang="fr-FR" sz="1400" dirty="0" smtClean="0">
                <a:latin typeface="Calibri Light" panose="020F0302020204030204" pitchFamily="34" charset="0"/>
              </a:rPr>
              <a:t>86%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Internet Growth Rate 2000 to 2019: </a:t>
            </a:r>
            <a:r>
              <a:rPr lang="fr-FR" sz="1400" dirty="0" smtClean="0">
                <a:latin typeface="Calibri Light" panose="020F0302020204030204" pitchFamily="34" charset="0"/>
              </a:rPr>
              <a:t>824%</a:t>
            </a:r>
          </a:p>
          <a:p>
            <a:pPr>
              <a:buClr>
                <a:srgbClr val="FF3F3F"/>
              </a:buClr>
            </a:pPr>
            <a:r>
              <a:rPr lang="fr-FR" sz="1400" b="1" dirty="0" smtClean="0">
                <a:latin typeface="Calibri Light" panose="020F0302020204030204" pitchFamily="34" charset="0"/>
              </a:rPr>
              <a:t>National Fiber Backbone: </a:t>
            </a:r>
            <a:r>
              <a:rPr lang="fr-FR" sz="1400" dirty="0" smtClean="0">
                <a:latin typeface="Calibri Light" panose="020F0302020204030204" pitchFamily="34" charset="0"/>
              </a:rPr>
              <a:t>3</a:t>
            </a:r>
          </a:p>
          <a:p>
            <a:pPr>
              <a:buClr>
                <a:srgbClr val="FF3F3F"/>
              </a:buClr>
            </a:pPr>
            <a:r>
              <a:rPr lang="fr-FR" sz="1400" b="1" dirty="0" smtClean="0">
                <a:latin typeface="Calibri Light" panose="020F0302020204030204" pitchFamily="34" charset="0"/>
              </a:rPr>
              <a:t>Submarine  Cable: </a:t>
            </a:r>
            <a:r>
              <a:rPr lang="fr-FR" sz="1400" dirty="0" smtClean="0">
                <a:latin typeface="Calibri Light" panose="020F0302020204030204" pitchFamily="34" charset="0"/>
              </a:rPr>
              <a:t>2</a:t>
            </a:r>
          </a:p>
          <a:p>
            <a:pPr>
              <a:buClr>
                <a:srgbClr val="FF3F3F"/>
              </a:buClr>
            </a:pPr>
            <a:r>
              <a:rPr lang="fr-FR" sz="1400" b="1" dirty="0" smtClean="0">
                <a:latin typeface="Calibri Light" panose="020F0302020204030204" pitchFamily="34" charset="0"/>
              </a:rPr>
              <a:t>4G Operators: </a:t>
            </a:r>
            <a:r>
              <a:rPr lang="fr-FR" sz="1400" dirty="0" smtClean="0">
                <a:latin typeface="Calibri Light" panose="020F0302020204030204" pitchFamily="34" charset="0"/>
              </a:rPr>
              <a:t>3</a:t>
            </a:r>
            <a:endParaRPr lang="fr-FR" sz="1400" dirty="0">
              <a:latin typeface="Calibri Light" panose="020F03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2040" y="3534734"/>
            <a:ext cx="795338" cy="7023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942" y="3210684"/>
            <a:ext cx="206261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 Light" panose="020F0302020204030204" pitchFamily="34" charset="0"/>
              </a:rPr>
              <a:t>Financial Services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 Light" panose="020F0302020204030204" pitchFamily="34" charset="0"/>
              </a:rPr>
              <a:t>Tourism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 Light" panose="020F0302020204030204" pitchFamily="34" charset="0"/>
              </a:rPr>
              <a:t>ICT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 smtClean="0">
                <a:latin typeface="Calibri Light" panose="020F0302020204030204" pitchFamily="34" charset="0"/>
              </a:rPr>
              <a:t>Manufacturing &amp; SME</a:t>
            </a:r>
            <a:endParaRPr lang="en-US" sz="1400" b="1" dirty="0">
              <a:latin typeface="Calibri Light" panose="020F03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724400" y="1136482"/>
            <a:ext cx="3810000" cy="3492668"/>
          </a:xfrm>
          <a:prstGeom prst="rect">
            <a:avLst/>
          </a:prstGeom>
          <a:noFill/>
          <a:ln w="1905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8620" y="1148183"/>
            <a:ext cx="3920490" cy="1361461"/>
          </a:xfrm>
          <a:prstGeom prst="rect">
            <a:avLst/>
          </a:prstGeom>
          <a:noFill/>
          <a:ln w="19050">
            <a:solidFill>
              <a:srgbClr val="039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88620" y="3031138"/>
            <a:ext cx="3920490" cy="136146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81000" y="788739"/>
            <a:ext cx="3928110" cy="295377"/>
          </a:xfrm>
          <a:prstGeom prst="rect">
            <a:avLst/>
          </a:prstGeom>
          <a:solidFill>
            <a:srgbClr val="039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b="1" dirty="0"/>
          </a:p>
        </p:txBody>
      </p:sp>
      <p:sp>
        <p:nvSpPr>
          <p:cNvPr id="23" name="Rectangle 22"/>
          <p:cNvSpPr/>
          <p:nvPr/>
        </p:nvSpPr>
        <p:spPr>
          <a:xfrm>
            <a:off x="388620" y="2666029"/>
            <a:ext cx="3920490" cy="295377"/>
          </a:xfrm>
          <a:prstGeom prst="rect">
            <a:avLst/>
          </a:prstGeom>
          <a:solidFill>
            <a:srgbClr val="00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724400" y="781536"/>
            <a:ext cx="3810000" cy="295377"/>
          </a:xfrm>
          <a:prstGeom prst="rect">
            <a:avLst/>
          </a:prstGeom>
          <a:solidFill>
            <a:srgbClr val="F94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22910" y="736372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729169"/>
            <a:ext cx="275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TELECOMMUNICATIONS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2910" y="2601130"/>
            <a:ext cx="235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ECONOMIC DRIVERS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4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950"/>
            <a:ext cx="6019800" cy="317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76200" y="57150"/>
            <a:ext cx="8733330" cy="3567529"/>
            <a:chOff x="76200" y="57150"/>
            <a:chExt cx="8733330" cy="3567529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5715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Calibri Light" panose="020F0302020204030204" pitchFamily="34" charset="0"/>
                </a:defRPr>
              </a:lvl1pPr>
            </a:lstStyle>
            <a:p>
              <a:r>
                <a:rPr lang="en-US" dirty="0"/>
                <a:t>REUNION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867795" y="1033379"/>
              <a:ext cx="3941735" cy="2591300"/>
              <a:chOff x="4867795" y="1033379"/>
              <a:chExt cx="3941735" cy="25913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867795" y="2766060"/>
                <a:ext cx="277091" cy="304800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2600" y="1033379"/>
                <a:ext cx="3246930" cy="25913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6382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5"/>
          <p:cNvSpPr txBox="1">
            <a:spLocks/>
          </p:cNvSpPr>
          <p:nvPr/>
        </p:nvSpPr>
        <p:spPr>
          <a:xfrm>
            <a:off x="1492250" y="126207"/>
            <a:ext cx="5847953" cy="62269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300" dirty="0"/>
          </a:p>
        </p:txBody>
      </p:sp>
      <p:sp>
        <p:nvSpPr>
          <p:cNvPr id="51" name="TextBox 50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Fast Facts </a:t>
            </a:r>
            <a:r>
              <a:rPr lang="en-US" dirty="0" smtClean="0"/>
              <a:t>- </a:t>
            </a:r>
            <a:r>
              <a:rPr lang="en-US" dirty="0"/>
              <a:t>REUNION</a:t>
            </a:r>
          </a:p>
        </p:txBody>
      </p:sp>
      <p:sp>
        <p:nvSpPr>
          <p:cNvPr id="62" name="ZoneTexte 28"/>
          <p:cNvSpPr txBox="1"/>
          <p:nvPr/>
        </p:nvSpPr>
        <p:spPr>
          <a:xfrm>
            <a:off x="457200" y="1215436"/>
            <a:ext cx="3310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039FF3"/>
              </a:buClr>
            </a:pPr>
            <a:r>
              <a:rPr lang="fr-FR" sz="1400" b="1" dirty="0" smtClean="0">
                <a:latin typeface="Calibri Light" panose="020F0302020204030204" pitchFamily="34" charset="0"/>
              </a:rPr>
              <a:t>Population: </a:t>
            </a:r>
            <a:r>
              <a:rPr lang="fr-FR" sz="1400" dirty="0" smtClean="0">
                <a:latin typeface="Calibri Light" panose="020F0302020204030204" pitchFamily="34" charset="0"/>
              </a:rPr>
              <a:t>0.85 M</a:t>
            </a:r>
            <a:endParaRPr lang="fr-FR" sz="1400" dirty="0">
              <a:latin typeface="Calibri Light" panose="020F0302020204030204" pitchFamily="34" charset="0"/>
            </a:endParaRPr>
          </a:p>
          <a:p>
            <a:pPr>
              <a:buClr>
                <a:srgbClr val="039FF3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GDP </a:t>
            </a:r>
            <a:r>
              <a:rPr lang="fr-FR" sz="1400" b="1" dirty="0" smtClean="0">
                <a:latin typeface="Calibri Light" panose="020F0302020204030204" pitchFamily="34" charset="0"/>
              </a:rPr>
              <a:t>2018 </a:t>
            </a:r>
            <a:r>
              <a:rPr lang="fr-FR" sz="1400" b="1" dirty="0">
                <a:latin typeface="Calibri Light" panose="020F0302020204030204" pitchFamily="34" charset="0"/>
              </a:rPr>
              <a:t>: </a:t>
            </a:r>
            <a:r>
              <a:rPr lang="fr-FR" sz="1400" dirty="0" smtClean="0">
                <a:latin typeface="Calibri Light" panose="020F0302020204030204" pitchFamily="34" charset="0"/>
              </a:rPr>
              <a:t>25,33 </a:t>
            </a:r>
            <a:r>
              <a:rPr lang="fr-FR" sz="1400" dirty="0">
                <a:latin typeface="Calibri Light" panose="020F0302020204030204" pitchFamily="34" charset="0"/>
              </a:rPr>
              <a:t>B$</a:t>
            </a:r>
          </a:p>
          <a:p>
            <a:pPr>
              <a:buClr>
                <a:srgbClr val="039FF3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GDP/capita : </a:t>
            </a:r>
            <a:r>
              <a:rPr lang="fr-FR" sz="1400" dirty="0" smtClean="0">
                <a:latin typeface="Calibri Light" panose="020F0302020204030204" pitchFamily="34" charset="0"/>
              </a:rPr>
              <a:t>26,972 </a:t>
            </a:r>
            <a:r>
              <a:rPr lang="fr-FR" sz="1400" dirty="0">
                <a:latin typeface="Calibri Light" panose="020F0302020204030204" pitchFamily="34" charset="0"/>
              </a:rPr>
              <a:t>$</a:t>
            </a:r>
          </a:p>
          <a:p>
            <a:pPr>
              <a:buClr>
                <a:srgbClr val="039FF3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Growth </a:t>
            </a:r>
            <a:r>
              <a:rPr lang="fr-FR" sz="1400" b="1" dirty="0" smtClean="0">
                <a:latin typeface="Calibri Light" panose="020F0302020204030204" pitchFamily="34" charset="0"/>
              </a:rPr>
              <a:t>2018 </a:t>
            </a:r>
            <a:r>
              <a:rPr lang="fr-FR" sz="1400" b="1" dirty="0">
                <a:latin typeface="Calibri Light" panose="020F0302020204030204" pitchFamily="34" charset="0"/>
              </a:rPr>
              <a:t>: </a:t>
            </a:r>
            <a:r>
              <a:rPr lang="fr-FR" sz="1400" dirty="0" smtClean="0">
                <a:latin typeface="Calibri Light" panose="020F0302020204030204" pitchFamily="34" charset="0"/>
              </a:rPr>
              <a:t>3,2%</a:t>
            </a:r>
          </a:p>
          <a:p>
            <a:endParaRPr lang="fr-FR" sz="1400" dirty="0">
              <a:latin typeface="Calibri Light" panose="020F0302020204030204" pitchFamily="34" charset="0"/>
            </a:endParaRPr>
          </a:p>
        </p:txBody>
      </p:sp>
      <p:sp>
        <p:nvSpPr>
          <p:cNvPr id="67" name="ZoneTexte 28"/>
          <p:cNvSpPr txBox="1"/>
          <p:nvPr/>
        </p:nvSpPr>
        <p:spPr>
          <a:xfrm>
            <a:off x="4842954" y="1244728"/>
            <a:ext cx="3691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% Pop using Internet : </a:t>
            </a:r>
            <a:r>
              <a:rPr lang="fr-FR" sz="1400" dirty="0" smtClean="0">
                <a:latin typeface="Calibri Light" panose="020F0302020204030204" pitchFamily="34" charset="0"/>
              </a:rPr>
              <a:t>53.9%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Internet Growth Rate 2000 to 2019: </a:t>
            </a:r>
            <a:r>
              <a:rPr lang="fr-FR" sz="1400" dirty="0" smtClean="0">
                <a:latin typeface="Calibri Light" panose="020F0302020204030204" pitchFamily="34" charset="0"/>
              </a:rPr>
              <a:t>269%</a:t>
            </a:r>
          </a:p>
          <a:p>
            <a:pPr>
              <a:buClr>
                <a:srgbClr val="FF3F3F"/>
              </a:buClr>
            </a:pPr>
            <a:r>
              <a:rPr lang="fr-FR" sz="1400" b="1" dirty="0" smtClean="0">
                <a:latin typeface="Calibri Light" panose="020F0302020204030204" pitchFamily="34" charset="0"/>
              </a:rPr>
              <a:t>National Fiber Backbone:</a:t>
            </a:r>
            <a:r>
              <a:rPr lang="fr-FR" sz="1400" dirty="0" smtClean="0">
                <a:latin typeface="Calibri Light" panose="020F0302020204030204" pitchFamily="34" charset="0"/>
              </a:rPr>
              <a:t> 1 – OPEN ACCESS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Submarine  Cable:</a:t>
            </a:r>
            <a:r>
              <a:rPr lang="fr-FR" sz="1400" dirty="0">
                <a:latin typeface="Calibri Light" panose="020F0302020204030204" pitchFamily="34" charset="0"/>
              </a:rPr>
              <a:t> </a:t>
            </a:r>
            <a:r>
              <a:rPr lang="fr-FR" sz="1400" dirty="0" smtClean="0">
                <a:latin typeface="Calibri Light" panose="020F0302020204030204" pitchFamily="34" charset="0"/>
              </a:rPr>
              <a:t>2</a:t>
            </a:r>
          </a:p>
          <a:p>
            <a:pPr>
              <a:buClr>
                <a:srgbClr val="FF3F3F"/>
              </a:buClr>
            </a:pPr>
            <a:r>
              <a:rPr lang="fr-FR" sz="1400" b="1" dirty="0" smtClean="0">
                <a:latin typeface="Calibri Light" panose="020F0302020204030204" pitchFamily="34" charset="0"/>
              </a:rPr>
              <a:t>4G Operators: </a:t>
            </a:r>
            <a:r>
              <a:rPr lang="fr-FR" sz="1400" dirty="0" smtClean="0">
                <a:latin typeface="Calibri Light" panose="020F0302020204030204" pitchFamily="34" charset="0"/>
              </a:rPr>
              <a:t>4</a:t>
            </a:r>
            <a:endParaRPr lang="fr-FR" sz="1400" dirty="0">
              <a:latin typeface="Calibri Light" panose="020F03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061" y="3001240"/>
            <a:ext cx="1022637" cy="5312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755" y="3014257"/>
            <a:ext cx="645975" cy="5842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270" y="3194050"/>
            <a:ext cx="1203103" cy="295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286" y="3749767"/>
            <a:ext cx="596824" cy="5968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748" y="3749767"/>
            <a:ext cx="985074" cy="514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4872" y="3228369"/>
            <a:ext cx="1519198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  <a:defRPr sz="1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Agriculture</a:t>
            </a:r>
          </a:p>
          <a:p>
            <a:r>
              <a:rPr lang="en-US" dirty="0"/>
              <a:t>Tourism</a:t>
            </a:r>
          </a:p>
          <a:p>
            <a:r>
              <a:rPr lang="en-US" dirty="0"/>
              <a:t>Manufacturing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136482"/>
            <a:ext cx="3810000" cy="3492668"/>
          </a:xfrm>
          <a:prstGeom prst="rect">
            <a:avLst/>
          </a:prstGeom>
          <a:noFill/>
          <a:ln w="1905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8620" y="1148183"/>
            <a:ext cx="3920490" cy="1361461"/>
          </a:xfrm>
          <a:prstGeom prst="rect">
            <a:avLst/>
          </a:prstGeom>
          <a:noFill/>
          <a:ln w="19050">
            <a:solidFill>
              <a:srgbClr val="039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8620" y="3031138"/>
            <a:ext cx="3920490" cy="136146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1000" y="788739"/>
            <a:ext cx="3928110" cy="295377"/>
          </a:xfrm>
          <a:prstGeom prst="rect">
            <a:avLst/>
          </a:prstGeom>
          <a:solidFill>
            <a:srgbClr val="039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b="1" dirty="0"/>
          </a:p>
        </p:txBody>
      </p:sp>
      <p:sp>
        <p:nvSpPr>
          <p:cNvPr id="25" name="Rectangle 24"/>
          <p:cNvSpPr/>
          <p:nvPr/>
        </p:nvSpPr>
        <p:spPr>
          <a:xfrm>
            <a:off x="388620" y="2666029"/>
            <a:ext cx="3920490" cy="295377"/>
          </a:xfrm>
          <a:prstGeom prst="rect">
            <a:avLst/>
          </a:prstGeom>
          <a:solidFill>
            <a:srgbClr val="00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24400" y="781536"/>
            <a:ext cx="3810000" cy="295377"/>
          </a:xfrm>
          <a:prstGeom prst="rect">
            <a:avLst/>
          </a:prstGeom>
          <a:solidFill>
            <a:srgbClr val="F94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22910" y="736372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4400" y="729169"/>
            <a:ext cx="275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TELECOMMUNICATIONS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22910" y="2601130"/>
            <a:ext cx="235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ECONOMIC DRIVERS</a:t>
            </a:r>
          </a:p>
        </p:txBody>
      </p:sp>
    </p:spTree>
    <p:extLst>
      <p:ext uri="{BB962C8B-B14F-4D97-AF65-F5344CB8AC3E}">
        <p14:creationId xmlns:p14="http://schemas.microsoft.com/office/powerpoint/2010/main" val="25505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950"/>
            <a:ext cx="6019800" cy="317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76200" y="57150"/>
            <a:ext cx="8704849" cy="4526312"/>
            <a:chOff x="76200" y="57150"/>
            <a:chExt cx="8704849" cy="4526312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5715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Calibri Light" panose="020F0302020204030204" pitchFamily="34" charset="0"/>
                </a:defRPr>
              </a:lvl1pPr>
            </a:lstStyle>
            <a:p>
              <a:r>
                <a:rPr lang="en-US" dirty="0"/>
                <a:t>MADAGASCAR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15000" y="580370"/>
              <a:ext cx="3066049" cy="4003092"/>
            </a:xfrm>
            <a:prstGeom prst="rect">
              <a:avLst/>
            </a:prstGeom>
          </p:spPr>
        </p:pic>
      </p:grpSp>
      <p:sp>
        <p:nvSpPr>
          <p:cNvPr id="8" name="Flowchart: Terminator 7"/>
          <p:cNvSpPr/>
          <p:nvPr/>
        </p:nvSpPr>
        <p:spPr>
          <a:xfrm rot="19170120">
            <a:off x="3226289" y="2362347"/>
            <a:ext cx="1848324" cy="981565"/>
          </a:xfrm>
          <a:prstGeom prst="flowChartTerminator">
            <a:avLst/>
          </a:prstGeom>
          <a:solidFill>
            <a:schemeClr val="accent1">
              <a:alpha val="12000"/>
            </a:schemeClr>
          </a:solidFill>
          <a:ln>
            <a:solidFill>
              <a:schemeClr val="tx2">
                <a:lumMod val="50000"/>
                <a:alpha val="21961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76200" y="571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Fast Facts </a:t>
            </a:r>
            <a:r>
              <a:rPr lang="en-US" dirty="0" smtClean="0"/>
              <a:t>- </a:t>
            </a:r>
            <a:r>
              <a:rPr lang="en-US" dirty="0"/>
              <a:t>MADAGASCAR</a:t>
            </a:r>
          </a:p>
        </p:txBody>
      </p:sp>
      <p:sp>
        <p:nvSpPr>
          <p:cNvPr id="62" name="ZoneTexte 28"/>
          <p:cNvSpPr txBox="1"/>
          <p:nvPr/>
        </p:nvSpPr>
        <p:spPr>
          <a:xfrm>
            <a:off x="457200" y="1215436"/>
            <a:ext cx="33108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Clr>
                <a:srgbClr val="039FF3"/>
              </a:buClr>
              <a:buFont typeface="Arial" panose="020B0604020202020204" pitchFamily="34" charset="0"/>
              <a:buChar char="•"/>
              <a:defRPr sz="1400" b="1"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Population: </a:t>
            </a:r>
            <a:r>
              <a:rPr lang="fr-FR" b="0" dirty="0"/>
              <a:t>25 M</a:t>
            </a:r>
          </a:p>
          <a:p>
            <a:r>
              <a:rPr lang="fr-FR" dirty="0"/>
              <a:t>GDP 2018 : </a:t>
            </a:r>
            <a:r>
              <a:rPr lang="fr-FR" b="0" dirty="0"/>
              <a:t>12,1 B$</a:t>
            </a:r>
          </a:p>
          <a:p>
            <a:r>
              <a:rPr lang="fr-FR" dirty="0"/>
              <a:t>GDP/capita : </a:t>
            </a:r>
            <a:r>
              <a:rPr lang="fr-FR" b="0" dirty="0"/>
              <a:t>470 $</a:t>
            </a:r>
          </a:p>
          <a:p>
            <a:r>
              <a:rPr lang="fr-FR" dirty="0"/>
              <a:t>Growth 2018 : </a:t>
            </a:r>
            <a:r>
              <a:rPr lang="fr-FR" b="0" dirty="0"/>
              <a:t>4,2%</a:t>
            </a:r>
          </a:p>
          <a:p>
            <a:endParaRPr lang="fr-FR" dirty="0"/>
          </a:p>
        </p:txBody>
      </p:sp>
      <p:sp>
        <p:nvSpPr>
          <p:cNvPr id="67" name="ZoneTexte 28"/>
          <p:cNvSpPr txBox="1"/>
          <p:nvPr/>
        </p:nvSpPr>
        <p:spPr>
          <a:xfrm>
            <a:off x="4842954" y="1244728"/>
            <a:ext cx="376764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28588" indent="-128588" algn="just">
              <a:spcAft>
                <a:spcPts val="600"/>
              </a:spcAft>
              <a:buFont typeface="Arial" panose="020B0604020202020204" pitchFamily="34" charset="0"/>
              <a:buChar char="•"/>
              <a:defRPr sz="900">
                <a:latin typeface="+mj-lt"/>
              </a:defRPr>
            </a:lvl1pPr>
          </a:lstStyle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% Pop using Internet : </a:t>
            </a:r>
            <a:r>
              <a:rPr lang="fr-FR" sz="1400" dirty="0">
                <a:latin typeface="Calibri Light" panose="020F0302020204030204" pitchFamily="34" charset="0"/>
              </a:rPr>
              <a:t>9.80%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Internet Growth Rate 2000 to 2019: </a:t>
            </a:r>
            <a:r>
              <a:rPr lang="fr-FR" sz="1400" dirty="0">
                <a:latin typeface="Calibri Light" panose="020F0302020204030204" pitchFamily="34" charset="0"/>
              </a:rPr>
              <a:t>8710%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National Fiber Backbone: </a:t>
            </a:r>
            <a:r>
              <a:rPr lang="fr-FR" sz="1400" dirty="0">
                <a:latin typeface="Calibri Light" panose="020F0302020204030204" pitchFamily="34" charset="0"/>
              </a:rPr>
              <a:t>1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Submarine  Cable: </a:t>
            </a:r>
            <a:r>
              <a:rPr lang="fr-FR" sz="1400" dirty="0">
                <a:latin typeface="Calibri Light" panose="020F0302020204030204" pitchFamily="34" charset="0"/>
              </a:rPr>
              <a:t>2</a:t>
            </a:r>
          </a:p>
          <a:p>
            <a:pPr>
              <a:buClr>
                <a:srgbClr val="FF3F3F"/>
              </a:buClr>
            </a:pPr>
            <a:r>
              <a:rPr lang="fr-FR" sz="1400" b="1" dirty="0">
                <a:latin typeface="Calibri Light" panose="020F0302020204030204" pitchFamily="34" charset="0"/>
              </a:rPr>
              <a:t>4G Operators: </a:t>
            </a:r>
            <a:r>
              <a:rPr lang="fr-FR" sz="1400" dirty="0">
                <a:latin typeface="Calibri Light" panose="020F0302020204030204" pitchFamily="34" charset="0"/>
              </a:rPr>
              <a:t>4</a:t>
            </a:r>
          </a:p>
          <a:p>
            <a:pPr marL="0" indent="0">
              <a:buNone/>
            </a:pPr>
            <a:endParaRPr lang="fr-FR" sz="1400" b="1" dirty="0"/>
          </a:p>
          <a:p>
            <a:endParaRPr lang="fr-FR" sz="1400" b="1" dirty="0" smtClean="0"/>
          </a:p>
          <a:p>
            <a:endParaRPr lang="fr-FR" sz="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26812"/>
            <a:ext cx="1114459" cy="4019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2391" y="2941110"/>
            <a:ext cx="1003865" cy="355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635" y="3611830"/>
            <a:ext cx="685800" cy="712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835" y="3706479"/>
            <a:ext cx="710803" cy="5112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167" y="3127780"/>
            <a:ext cx="1254446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Agriculture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Tourism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Textile</a:t>
            </a:r>
          </a:p>
          <a:p>
            <a:pPr marL="285750" indent="-285750">
              <a:spcAft>
                <a:spcPts val="600"/>
              </a:spcAft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sz="1400" b="1" dirty="0">
                <a:latin typeface="Calibri Light" panose="020F0302020204030204" pitchFamily="34" charset="0"/>
              </a:rPr>
              <a:t>Mining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24400" y="1136482"/>
            <a:ext cx="3810000" cy="3492668"/>
          </a:xfrm>
          <a:prstGeom prst="rect">
            <a:avLst/>
          </a:prstGeom>
          <a:noFill/>
          <a:ln w="1905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88620" y="1148183"/>
            <a:ext cx="3920490" cy="1361461"/>
          </a:xfrm>
          <a:prstGeom prst="rect">
            <a:avLst/>
          </a:prstGeom>
          <a:noFill/>
          <a:ln w="19050">
            <a:solidFill>
              <a:srgbClr val="039F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88620" y="3031138"/>
            <a:ext cx="3920490" cy="136146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81000" y="788739"/>
            <a:ext cx="3928110" cy="295377"/>
          </a:xfrm>
          <a:prstGeom prst="rect">
            <a:avLst/>
          </a:prstGeom>
          <a:solidFill>
            <a:srgbClr val="039F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b="1" dirty="0"/>
          </a:p>
        </p:txBody>
      </p:sp>
      <p:sp>
        <p:nvSpPr>
          <p:cNvPr id="26" name="Rectangle 25"/>
          <p:cNvSpPr/>
          <p:nvPr/>
        </p:nvSpPr>
        <p:spPr>
          <a:xfrm>
            <a:off x="388620" y="2666029"/>
            <a:ext cx="3920490" cy="295377"/>
          </a:xfrm>
          <a:prstGeom prst="rect">
            <a:avLst/>
          </a:prstGeom>
          <a:solidFill>
            <a:srgbClr val="009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24400" y="781536"/>
            <a:ext cx="3810000" cy="295377"/>
          </a:xfrm>
          <a:prstGeom prst="rect">
            <a:avLst/>
          </a:prstGeom>
          <a:solidFill>
            <a:srgbClr val="F94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22910" y="736372"/>
            <a:ext cx="1312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ECONOMY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24400" y="729169"/>
            <a:ext cx="27574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TELECOMMUNICATIONS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910" y="2601130"/>
            <a:ext cx="2358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ECONOMIC DRIVERS</a:t>
            </a:r>
          </a:p>
        </p:txBody>
      </p:sp>
    </p:spTree>
    <p:extLst>
      <p:ext uri="{BB962C8B-B14F-4D97-AF65-F5344CB8AC3E}">
        <p14:creationId xmlns:p14="http://schemas.microsoft.com/office/powerpoint/2010/main" val="10365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742950"/>
            <a:ext cx="6019800" cy="317215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76200" y="57150"/>
            <a:ext cx="8458200" cy="3618551"/>
            <a:chOff x="76200" y="57150"/>
            <a:chExt cx="8458200" cy="3618551"/>
          </a:xfrm>
        </p:grpSpPr>
        <p:sp>
          <p:nvSpPr>
            <p:cNvPr id="5" name="TextBox 4"/>
            <p:cNvSpPr txBox="1"/>
            <p:nvPr/>
          </p:nvSpPr>
          <p:spPr>
            <a:xfrm>
              <a:off x="76200" y="57150"/>
              <a:ext cx="845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Calibri Light" panose="020F0302020204030204" pitchFamily="34" charset="0"/>
                </a:defRPr>
              </a:lvl1pPr>
            </a:lstStyle>
            <a:p>
              <a:r>
                <a:rPr lang="en-US" dirty="0"/>
                <a:t>MAYOTTE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880079" y="971550"/>
              <a:ext cx="4349521" cy="2704151"/>
              <a:chOff x="3880079" y="971550"/>
              <a:chExt cx="4349521" cy="270415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880079" y="2163929"/>
                <a:ext cx="277091" cy="242721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6400" y="971550"/>
                <a:ext cx="2743200" cy="27041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232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12088</TotalTime>
  <Words>1075</Words>
  <Application>Microsoft Office PowerPoint</Application>
  <PresentationFormat>On-screen Show (16:9)</PresentationFormat>
  <Paragraphs>322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맑은 고딕</vt:lpstr>
      <vt:lpstr>Arial</vt:lpstr>
      <vt:lpstr>Calibri</vt:lpstr>
      <vt:lpstr>Calibri Light</vt:lpstr>
      <vt:lpstr>Times New Roman</vt:lpstr>
      <vt:lpstr>Wingdings</vt:lpstr>
      <vt:lpstr>1_Custom Design</vt:lpstr>
      <vt:lpstr>Custom Design</vt:lpstr>
      <vt:lpstr>Office Theme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Abhishekh Bisram</dc:creator>
  <cp:lastModifiedBy>Yanesh Goburdhone</cp:lastModifiedBy>
  <cp:revision>499</cp:revision>
  <cp:lastPrinted>2019-06-21T05:39:46Z</cp:lastPrinted>
  <dcterms:created xsi:type="dcterms:W3CDTF">2015-02-25T08:40:26Z</dcterms:created>
  <dcterms:modified xsi:type="dcterms:W3CDTF">2019-08-20T07:12:08Z</dcterms:modified>
</cp:coreProperties>
</file>