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358" r:id="rId3"/>
    <p:sldId id="366" r:id="rId4"/>
    <p:sldId id="367" r:id="rId5"/>
    <p:sldId id="376" r:id="rId6"/>
    <p:sldId id="386" r:id="rId7"/>
    <p:sldId id="316" r:id="rId8"/>
    <p:sldId id="383" r:id="rId9"/>
    <p:sldId id="390" r:id="rId10"/>
    <p:sldId id="338" r:id="rId11"/>
    <p:sldId id="349" r:id="rId12"/>
    <p:sldId id="387" r:id="rId13"/>
    <p:sldId id="359" r:id="rId14"/>
    <p:sldId id="365" r:id="rId15"/>
    <p:sldId id="378" r:id="rId16"/>
    <p:sldId id="377" r:id="rId17"/>
    <p:sldId id="369" r:id="rId18"/>
    <p:sldId id="324" r:id="rId19"/>
    <p:sldId id="355" r:id="rId20"/>
    <p:sldId id="381" r:id="rId21"/>
    <p:sldId id="388" r:id="rId22"/>
    <p:sldId id="389" r:id="rId2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ll Robinson" initials="NR"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C3526"/>
    <a:srgbClr val="4AB3F4"/>
    <a:srgbClr val="969696"/>
    <a:srgbClr val="FF9900"/>
    <a:srgbClr val="FFB670"/>
    <a:srgbClr val="85FF85"/>
    <a:srgbClr val="CF0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86" d="100"/>
          <a:sy n="86" d="100"/>
        </p:scale>
        <p:origin x="-352" y="-112"/>
      </p:cViewPr>
      <p:guideLst>
        <p:guide orient="horz" pos="2160"/>
        <p:guide pos="3840"/>
      </p:guideLst>
    </p:cSldViewPr>
  </p:slideViewPr>
  <p:notesTextViewPr>
    <p:cViewPr>
      <p:scale>
        <a:sx n="3" d="2"/>
        <a:sy n="3" d="2"/>
      </p:scale>
      <p:origin x="0" y="0"/>
    </p:cViewPr>
  </p:notesTextViewPr>
  <p:sorterViewPr>
    <p:cViewPr>
      <p:scale>
        <a:sx n="110" d="100"/>
        <a:sy n="110" d="100"/>
      </p:scale>
      <p:origin x="0" y="-757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041461-F02D-4A16-AB50-1F021100BA87}" type="datetimeFigureOut">
              <a:rPr lang="de-DE" smtClean="0"/>
              <a:t>9/7/17</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EAAA3CA-7DD8-46ED-9815-B082636577DA}" type="slidenum">
              <a:rPr lang="de-DE" smtClean="0"/>
              <a:t>‹#›</a:t>
            </a:fld>
            <a:endParaRPr lang="de-DE"/>
          </a:p>
        </p:txBody>
      </p:sp>
    </p:spTree>
    <p:extLst>
      <p:ext uri="{BB962C8B-B14F-4D97-AF65-F5344CB8AC3E}">
        <p14:creationId xmlns:p14="http://schemas.microsoft.com/office/powerpoint/2010/main" val="144441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300" y="762000"/>
            <a:ext cx="6650038" cy="3741738"/>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309858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0" i="0" dirty="0" smtClean="0"/>
          </a:p>
        </p:txBody>
      </p:sp>
      <p:sp>
        <p:nvSpPr>
          <p:cNvPr id="4" name="Slide Number Placeholder 3"/>
          <p:cNvSpPr>
            <a:spLocks noGrp="1"/>
          </p:cNvSpPr>
          <p:nvPr>
            <p:ph type="sldNum" sz="quarter" idx="10"/>
          </p:nvPr>
        </p:nvSpPr>
        <p:spPr/>
        <p:txBody>
          <a:bodyPr/>
          <a:lstStyle/>
          <a:p>
            <a:fld id="{036D8889-E7A8-4287-BA17-7B3E3771F009}" type="slidenum">
              <a:rPr lang="en-US" smtClean="0"/>
              <a:t>22</a:t>
            </a:fld>
            <a:endParaRPr lang="en-US"/>
          </a:p>
        </p:txBody>
      </p:sp>
    </p:spTree>
    <p:extLst>
      <p:ext uri="{BB962C8B-B14F-4D97-AF65-F5344CB8AC3E}">
        <p14:creationId xmlns:p14="http://schemas.microsoft.com/office/powerpoint/2010/main" val="339625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74400" y="3398400"/>
            <a:ext cx="9830400" cy="1468800"/>
          </a:xfrm>
        </p:spPr>
        <p:txBody>
          <a:bodyPr anchor="t">
            <a:normAutofit/>
          </a:bodyPr>
          <a:lstStyle>
            <a:lvl1pPr algn="l">
              <a:defRPr sz="4800">
                <a:latin typeface="+mj-l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974400" y="5083200"/>
            <a:ext cx="9830400" cy="1296000"/>
          </a:xfrm>
        </p:spPr>
        <p:txBody>
          <a:bodyPr>
            <a:normAutofit/>
          </a:bodyPr>
          <a:lstStyle>
            <a:lvl1pPr marL="0" indent="0" algn="l">
              <a:buNone/>
              <a:defRPr sz="2667">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smtClean="0"/>
              <a:t>Formatvorlage des Untertitelmasters durch Klicken bearbeiten</a:t>
            </a:r>
            <a:endParaRPr lang="en-US" dirty="0"/>
          </a:p>
        </p:txBody>
      </p:sp>
      <p:pic>
        <p:nvPicPr>
          <p:cNvPr id="8"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grayWhite">
          <a:xfrm>
            <a:off x="1109824" y="607208"/>
            <a:ext cx="4318000" cy="1185333"/>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rgbClr val="FC1B1C"/>
              </a:solidFill>
            </a:endParaRPr>
          </a:p>
        </p:txBody>
      </p:sp>
    </p:spTree>
    <p:extLst>
      <p:ext uri="{BB962C8B-B14F-4D97-AF65-F5344CB8AC3E}">
        <p14:creationId xmlns:p14="http://schemas.microsoft.com/office/powerpoint/2010/main" val="214487404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e">
    <p:spTree>
      <p:nvGrpSpPr>
        <p:cNvPr id="1" name=""/>
        <p:cNvGrpSpPr/>
        <p:nvPr/>
      </p:nvGrpSpPr>
      <p:grpSpPr>
        <a:xfrm>
          <a:off x="0" y="0"/>
          <a:ext cx="0" cy="0"/>
          <a:chOff x="0" y="0"/>
          <a:chExt cx="0" cy="0"/>
        </a:xfrm>
      </p:grpSpPr>
      <p:pic>
        <p:nvPicPr>
          <p:cNvPr id="8"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4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127848906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4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40382839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bwMode="auto">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7827976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b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bwMode="auto">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97077126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lth">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bwMode="auto">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94392123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4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87080348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Medi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bwMode="auto">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91870176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ining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3589788103"/>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utionCenter">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2350206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SP">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4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400440446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92074858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P 3000">
    <p:spTree>
      <p:nvGrpSpPr>
        <p:cNvPr id="1" name=""/>
        <p:cNvGrpSpPr/>
        <p:nvPr/>
      </p:nvGrpSpPr>
      <p:grpSpPr>
        <a:xfrm>
          <a:off x="0" y="0"/>
          <a:ext cx="0" cy="0"/>
          <a:chOff x="0" y="0"/>
          <a:chExt cx="0" cy="0"/>
        </a:xfrm>
      </p:grpSpPr>
      <p:pic>
        <p:nvPicPr>
          <p:cNvPr id="6"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4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191986841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SP 150">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620"/>
          <a:stretch/>
        </p:blipFill>
        <p:spPr bwMode="ltGray">
          <a:xfrm>
            <a:off x="0" y="1"/>
            <a:ext cx="12192000" cy="4127156"/>
          </a:xfrm>
          <a:prstGeom prst="rect">
            <a:avLst/>
          </a:prstGeom>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3067428963"/>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Rectangle 76"/>
          <p:cNvSpPr>
            <a:spLocks noGrp="1" noChangeArrowheads="1"/>
          </p:cNvSpPr>
          <p:nvPr>
            <p:ph idx="1"/>
          </p:nvPr>
        </p:nvSpPr>
        <p:spPr bwMode="auto">
          <a:xfrm>
            <a:off x="692151" y="1347788"/>
            <a:ext cx="10828867" cy="505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064681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994043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Content and Punch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US" dirty="0"/>
          </a:p>
        </p:txBody>
      </p:sp>
      <p:sp>
        <p:nvSpPr>
          <p:cNvPr id="5" name="Text Placeholder 2"/>
          <p:cNvSpPr>
            <a:spLocks noGrp="1"/>
          </p:cNvSpPr>
          <p:nvPr>
            <p:ph idx="1"/>
          </p:nvPr>
        </p:nvSpPr>
        <p:spPr>
          <a:xfrm>
            <a:off x="678760" y="1316567"/>
            <a:ext cx="10896000" cy="4273551"/>
          </a:xfrm>
          <a:prstGeom prst="rect">
            <a:avLst/>
          </a:prstGeom>
        </p:spPr>
        <p:txBody>
          <a:bodyPr vert="horz" lIns="91440" tIns="45720" rIns="91440" bIns="45720" rtlCol="0">
            <a:normAutofit/>
          </a:bodyPr>
          <a:lstStyle/>
          <a:p>
            <a:pPr marL="228594" marR="0" lvl="0" indent="-228594" algn="l" defTabSz="914377" rtl="0" eaLnBrk="1" fontAlgn="auto" latinLnBrk="0" hangingPunct="1">
              <a:lnSpc>
                <a:spcPct val="120000"/>
              </a:lnSpc>
              <a:spcBef>
                <a:spcPts val="0"/>
              </a:spcBef>
              <a:spcAft>
                <a:spcPts val="0"/>
              </a:spcAft>
              <a:buClr>
                <a:srgbClr val="FF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Edit Master text styles</a:t>
            </a:r>
          </a:p>
          <a:p>
            <a:pPr marL="476239" marR="0" lvl="1" indent="-234945" algn="l" defTabSz="914377" rtl="0" eaLnBrk="1" fontAlgn="auto" latinLnBrk="0" hangingPunct="1">
              <a:lnSpc>
                <a:spcPct val="120000"/>
              </a:lnSpc>
              <a:spcBef>
                <a:spcPts val="0"/>
              </a:spcBef>
              <a:spcAft>
                <a:spcPts val="0"/>
              </a:spcAft>
              <a:buClr>
                <a:srgbClr val="182677"/>
              </a:buClr>
              <a:buSzTx/>
              <a:buFont typeface="Arial" panose="020B0604020202020204" pitchFamily="34" charset="0"/>
              <a:buChar char="•"/>
              <a:tabLst/>
              <a:defRPr/>
            </a:pPr>
            <a:r>
              <a:rPr kumimoji="0" lang="en-US" sz="2133" b="0" i="0" u="none" strike="noStrike" kern="120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Second level</a:t>
            </a:r>
          </a:p>
          <a:p>
            <a:pPr marL="717533" marR="0" lvl="2" indent="-241294" algn="l" defTabSz="914377" rtl="0" eaLnBrk="1" fontAlgn="auto" latinLnBrk="0" hangingPunct="1">
              <a:lnSpc>
                <a:spcPct val="120000"/>
              </a:lnSpc>
              <a:spcBef>
                <a:spcPts val="0"/>
              </a:spcBef>
              <a:spcAft>
                <a:spcPts val="0"/>
              </a:spcAft>
              <a:buClr>
                <a:srgbClr val="13439F"/>
              </a:buClr>
              <a:buSzTx/>
              <a:buFont typeface="Arial" panose="020B0604020202020204" pitchFamily="34" charset="0"/>
              <a:buChar char="•"/>
              <a:tabLst/>
              <a:defRPr/>
            </a:pPr>
            <a:r>
              <a:rPr kumimoji="0" lang="en-US" sz="1867" b="0" i="0" u="none" strike="noStrike" kern="120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Third level</a:t>
            </a:r>
          </a:p>
          <a:p>
            <a:pPr marL="958827" marR="0" lvl="3" indent="-241294" algn="l" defTabSz="914377" rtl="0" eaLnBrk="1" fontAlgn="auto" latinLnBrk="0" hangingPunct="1">
              <a:lnSpc>
                <a:spcPct val="120000"/>
              </a:lnSpc>
              <a:spcBef>
                <a:spcPts val="0"/>
              </a:spcBef>
              <a:spcAft>
                <a:spcPts val="0"/>
              </a:spcAft>
              <a:buClr>
                <a:srgbClr val="1A59D4"/>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Fourth level</a:t>
            </a:r>
          </a:p>
          <a:p>
            <a:pPr marL="1193770" marR="0" lvl="4"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Verdana (body)"/>
                <a:ea typeface="+mn-ea"/>
                <a:cs typeface="+mn-cs"/>
              </a:rPr>
              <a:t>Fifth level</a:t>
            </a:r>
            <a:endParaRPr kumimoji="0" lang="en-US" sz="1600" b="0" i="0" u="none" strike="noStrike" kern="1200" cap="none" spc="0" normalizeH="0" baseline="0" noProof="0" dirty="0">
              <a:ln>
                <a:noFill/>
              </a:ln>
              <a:solidFill>
                <a:prstClr val="black"/>
              </a:solidFill>
              <a:effectLst/>
              <a:uLnTx/>
              <a:uFillTx/>
              <a:latin typeface="Verdana (body)"/>
              <a:ea typeface="+mn-ea"/>
              <a:cs typeface="+mn-cs"/>
            </a:endParaRPr>
          </a:p>
        </p:txBody>
      </p:sp>
      <p:sp>
        <p:nvSpPr>
          <p:cNvPr id="7" name="Text Placeholder 3"/>
          <p:cNvSpPr>
            <a:spLocks noGrp="1"/>
          </p:cNvSpPr>
          <p:nvPr>
            <p:ph type="body" sz="quarter" idx="10" hasCustomPrompt="1"/>
          </p:nvPr>
        </p:nvSpPr>
        <p:spPr>
          <a:xfrm>
            <a:off x="676392" y="5685367"/>
            <a:ext cx="10896000" cy="528000"/>
          </a:xfrm>
          <a:prstGeom prst="roundRect">
            <a:avLst>
              <a:gd name="adj" fmla="val 8160"/>
            </a:avLst>
          </a:prstGeom>
          <a:solidFill>
            <a:schemeClr val="tx2"/>
          </a:solidFill>
          <a:ln w="19050">
            <a:solidFill>
              <a:srgbClr val="1A59D4"/>
            </a:solidFill>
          </a:ln>
          <a:effectLst>
            <a:outerShdw blurRad="50800" dist="38100" dir="5400000" algn="tl" rotWithShape="0">
              <a:prstClr val="black">
                <a:alpha val="40000"/>
              </a:prstClr>
            </a:outerShdw>
          </a:effectLst>
        </p:spPr>
        <p:txBody>
          <a:bodyPr>
            <a:normAutofit/>
          </a:bodyPr>
          <a:lstStyle>
            <a:lvl1pPr marL="0" indent="0" algn="ctr">
              <a:buFontTx/>
              <a:buNone/>
              <a:defRPr sz="2133"/>
            </a:lvl1pPr>
          </a:lstStyle>
          <a:p>
            <a:pPr lvl="0"/>
            <a:r>
              <a:rPr lang="de-DE" dirty="0" err="1" smtClean="0"/>
              <a:t>Punchline</a:t>
            </a:r>
            <a:endParaRPr lang="en-US" dirty="0"/>
          </a:p>
        </p:txBody>
      </p:sp>
    </p:spTree>
    <p:extLst>
      <p:ext uri="{BB962C8B-B14F-4D97-AF65-F5344CB8AC3E}">
        <p14:creationId xmlns:p14="http://schemas.microsoft.com/office/powerpoint/2010/main" val="25529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de-DE" smtClean="0"/>
              <a:t>Titelmasterformat durch Klicken bearbeiten</a:t>
            </a:r>
            <a:endParaRPr lang="en-US" dirty="0"/>
          </a:p>
        </p:txBody>
      </p:sp>
      <p:sp>
        <p:nvSpPr>
          <p:cNvPr id="3" name="Content Placeholder 2"/>
          <p:cNvSpPr>
            <a:spLocks noGrp="1"/>
          </p:cNvSpPr>
          <p:nvPr>
            <p:ph sz="half" idx="1"/>
          </p:nvPr>
        </p:nvSpPr>
        <p:spPr>
          <a:xfrm>
            <a:off x="691200" y="1825625"/>
            <a:ext cx="5328600" cy="435133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395800" cy="435133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38020685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1200" y="1681163"/>
            <a:ext cx="530637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91200" y="2505075"/>
            <a:ext cx="5306376"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39580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39580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Title 1"/>
          <p:cNvSpPr>
            <a:spLocks noGrp="1"/>
          </p:cNvSpPr>
          <p:nvPr>
            <p:ph type="title"/>
          </p:nvPr>
        </p:nvSpPr>
        <p:spPr>
          <a:xfrm>
            <a:off x="691200" y="0"/>
            <a:ext cx="10876800" cy="1032000"/>
          </a:xfrm>
        </p:spPr>
        <p:txBody>
          <a:bodyPr/>
          <a:lstStyle>
            <a:lvl1pPr>
              <a:defRPr>
                <a:latin typeface="+mj-lt"/>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385795969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Tree>
    <p:extLst>
      <p:ext uri="{BB962C8B-B14F-4D97-AF65-F5344CB8AC3E}">
        <p14:creationId xmlns:p14="http://schemas.microsoft.com/office/powerpoint/2010/main" val="260132295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6509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tract_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sp>
        <p:nvSpPr>
          <p:cNvPr id="10" name="Title 9"/>
          <p:cNvSpPr>
            <a:spLocks noGrp="1"/>
          </p:cNvSpPr>
          <p:nvPr userDrawn="1">
            <p:ph type="title"/>
          </p:nvPr>
        </p:nvSpPr>
        <p:spPr>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66841943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tract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bwMode="auto">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46473237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stract_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12192000" cy="4152900"/>
          </a:xfrm>
          <a:prstGeom prst="rect">
            <a:avLst/>
          </a:prstGeom>
        </p:spPr>
      </p:pic>
      <p:sp>
        <p:nvSpPr>
          <p:cNvPr id="4" name="Eine Ecke des Rechtecks abrunden 11"/>
          <p:cNvSpPr/>
          <p:nvPr userDrawn="1"/>
        </p:nvSpPr>
        <p:spPr bwMode="gray">
          <a:xfrm rot="5400000">
            <a:off x="-395424" y="395424"/>
            <a:ext cx="1030197" cy="239349"/>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120000" tIns="62400" rIns="120000" bIns="62400" anchor="ctr"/>
          <a:lstStyle/>
          <a:p>
            <a:pPr defTabSz="914377">
              <a:defRPr/>
            </a:pPr>
            <a:endParaRPr lang="en-US" sz="2400" kern="0" dirty="0">
              <a:solidFill>
                <a:sysClr val="windowText" lastClr="000000"/>
              </a:solidFill>
            </a:endParaRPr>
          </a:p>
        </p:txBody>
      </p:sp>
      <p:pic>
        <p:nvPicPr>
          <p:cNvPr id="5"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bwMode="auto">
          <a:xfrm>
            <a:off x="691200" y="0"/>
            <a:ext cx="10876800" cy="1017600"/>
          </a:xfrm>
        </p:spPr>
        <p:txBody>
          <a:bodyPr/>
          <a:lstStyle>
            <a:lvl1pPr>
              <a:defRPr>
                <a:solidFill>
                  <a:schemeClr val="bg1"/>
                </a:soli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381851517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26" Type="http://schemas.openxmlformats.org/officeDocument/2006/relationships/image" Target="../media/image1.emf"/><Relationship Id="rId27" Type="http://schemas.openxmlformats.org/officeDocument/2006/relationships/image" Target="../media/image2.emf"/><Relationship Id="rId28" Type="http://schemas.openxmlformats.org/officeDocument/2006/relationships/image" Target="../media/image3.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5"/>
          <p:cNvSpPr>
            <a:spLocks noChangeArrowheads="1"/>
          </p:cNvSpPr>
          <p:nvPr userDrawn="1"/>
        </p:nvSpPr>
        <p:spPr bwMode="hidden">
          <a:xfrm>
            <a:off x="6" y="4590474"/>
            <a:ext cx="12191999" cy="2267527"/>
          </a:xfrm>
          <a:prstGeom prst="rect">
            <a:avLst/>
          </a:prstGeom>
          <a:gradFill flip="none" rotWithShape="1">
            <a:gsLst>
              <a:gs pos="0">
                <a:schemeClr val="tx1">
                  <a:lumMod val="50000"/>
                  <a:lumOff val="50000"/>
                  <a:alpha val="50000"/>
                </a:schemeClr>
              </a:gs>
              <a:gs pos="100000">
                <a:schemeClr val="bg1"/>
              </a:gs>
            </a:gsLst>
            <a:lin ang="16200000" scaled="0"/>
            <a:tileRect/>
          </a:gradFill>
          <a:ln w="12700">
            <a:noFill/>
            <a:miter lim="800000"/>
            <a:headEnd/>
            <a:tailEnd/>
          </a:ln>
          <a:effectLst/>
        </p:spPr>
        <p:txBody>
          <a:bodyPr lIns="108000" tIns="108000" rIns="144000" bIns="72000"/>
          <a:lstStyle/>
          <a:p>
            <a:pPr marL="190486" indent="-190486" defTabSz="914377">
              <a:lnSpc>
                <a:spcPct val="95000"/>
              </a:lnSpc>
              <a:spcAft>
                <a:spcPts val="800"/>
              </a:spcAft>
              <a:buClr>
                <a:srgbClr val="969696"/>
              </a:buClr>
              <a:buFont typeface="Wingdings" pitchFamily="2" charset="2"/>
              <a:buChar char="§"/>
              <a:defRPr/>
            </a:pPr>
            <a:endParaRPr lang="de-DE" sz="1051" noProof="1">
              <a:solidFill>
                <a:srgbClr val="000000"/>
              </a:solidFill>
              <a:cs typeface="Arial" charset="0"/>
            </a:endParaRPr>
          </a:p>
        </p:txBody>
      </p:sp>
      <p:sp>
        <p:nvSpPr>
          <p:cNvPr id="2" name="Title Placeholder 1"/>
          <p:cNvSpPr>
            <a:spLocks noGrp="1"/>
          </p:cNvSpPr>
          <p:nvPr>
            <p:ph type="title"/>
          </p:nvPr>
        </p:nvSpPr>
        <p:spPr>
          <a:xfrm>
            <a:off x="691200" y="0"/>
            <a:ext cx="10876800" cy="1032000"/>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91200" y="1348800"/>
            <a:ext cx="10828800" cy="505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2"/>
          <p:cNvPicPr>
            <a:picLocks noChangeArrowheads="1"/>
          </p:cNvPicPr>
          <p:nvPr userDrawn="1"/>
        </p:nvPicPr>
        <p:blipFill rotWithShape="1">
          <a:blip r:embed="rId26" cstate="email">
            <a:extLst>
              <a:ext uri="{28A0092B-C50C-407E-A947-70E740481C1C}">
                <a14:useLocalDpi xmlns:a14="http://schemas.microsoft.com/office/drawing/2010/main"/>
              </a:ext>
            </a:extLst>
          </a:blip>
          <a:srcRect b="5950"/>
          <a:stretch/>
        </p:blipFill>
        <p:spPr bwMode="hidden">
          <a:xfrm>
            <a:off x="14400" y="1"/>
            <a:ext cx="12192000" cy="2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ine Ecke des Rechtecks abrunden 11"/>
          <p:cNvSpPr/>
          <p:nvPr userDrawn="1"/>
        </p:nvSpPr>
        <p:spPr bwMode="gray">
          <a:xfrm rot="5400000">
            <a:off x="-393600" y="393600"/>
            <a:ext cx="1032000" cy="240000"/>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defTabSz="914377">
              <a:defRPr/>
            </a:pPr>
            <a:endParaRPr lang="en-US" sz="1800" kern="0" dirty="0">
              <a:solidFill>
                <a:sysClr val="windowText" lastClr="000000"/>
              </a:solidFill>
            </a:endParaRPr>
          </a:p>
        </p:txBody>
      </p:sp>
      <p:pic>
        <p:nvPicPr>
          <p:cNvPr id="10" name="Picture 3"/>
          <p:cNvPicPr>
            <a:picLocks noChangeAspect="1" noChangeArrowheads="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11086779" y="187200"/>
            <a:ext cx="961883" cy="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9840416" y="6278141"/>
            <a:ext cx="1861987" cy="51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3648000" y="6508800"/>
            <a:ext cx="4900800" cy="256545"/>
          </a:xfrm>
          <a:prstGeom prst="rect">
            <a:avLst/>
          </a:prstGeom>
          <a:noFill/>
        </p:spPr>
        <p:txBody>
          <a:bodyPr wrap="square" rtlCol="0">
            <a:spAutoFit/>
          </a:bodyPr>
          <a:lstStyle/>
          <a:p>
            <a:pPr algn="ctr" defTabSz="914377">
              <a:spcBef>
                <a:spcPct val="20000"/>
              </a:spcBef>
              <a:buClr>
                <a:srgbClr val="FF9900"/>
              </a:buClr>
              <a:buFont typeface="Wingdings" pitchFamily="2" charset="2"/>
              <a:buNone/>
              <a:defRPr/>
            </a:pPr>
            <a:r>
              <a:rPr lang="en-US" sz="1067" dirty="0">
                <a:solidFill>
                  <a:prstClr val="black"/>
                </a:solidFill>
                <a:ea typeface="Verdana" panose="020B0604030504040204" pitchFamily="34" charset="0"/>
                <a:cs typeface="Verdana" panose="020B0604030504040204" pitchFamily="34" charset="0"/>
              </a:rPr>
              <a:t>© </a:t>
            </a:r>
            <a:r>
              <a:rPr lang="en-US" sz="1067" dirty="0" smtClean="0">
                <a:solidFill>
                  <a:prstClr val="black"/>
                </a:solidFill>
                <a:ea typeface="Verdana" panose="020B0604030504040204" pitchFamily="34" charset="0"/>
                <a:cs typeface="Verdana" panose="020B0604030504040204" pitchFamily="34" charset="0"/>
              </a:rPr>
              <a:t>2017 </a:t>
            </a:r>
            <a:r>
              <a:rPr lang="en-US" sz="1067" dirty="0">
                <a:solidFill>
                  <a:prstClr val="black"/>
                </a:solidFill>
                <a:ea typeface="Verdana" panose="020B0604030504040204" pitchFamily="34" charset="0"/>
                <a:cs typeface="Verdana" panose="020B0604030504040204" pitchFamily="34" charset="0"/>
              </a:rPr>
              <a:t>ADVA Optical Networking. All rights reserved. Confidential.</a:t>
            </a:r>
          </a:p>
        </p:txBody>
      </p:sp>
      <p:sp>
        <p:nvSpPr>
          <p:cNvPr id="15" name="TextBox 14"/>
          <p:cNvSpPr txBox="1"/>
          <p:nvPr userDrawn="1"/>
        </p:nvSpPr>
        <p:spPr>
          <a:xfrm>
            <a:off x="19200" y="6484800"/>
            <a:ext cx="1017600" cy="297454"/>
          </a:xfrm>
          <a:prstGeom prst="rect">
            <a:avLst/>
          </a:prstGeom>
          <a:noFill/>
        </p:spPr>
        <p:txBody>
          <a:bodyPr wrap="square" rtlCol="0">
            <a:spAutoFit/>
          </a:bodyPr>
          <a:lstStyle/>
          <a:p>
            <a:pPr algn="r" defTabSz="914377"/>
            <a:fld id="{F835BF9B-1E3F-4985-8662-C32EBC97455C}" type="slidenum">
              <a:rPr lang="en-US" sz="1333">
                <a:solidFill>
                  <a:prstClr val="black"/>
                </a:solidFill>
                <a:ea typeface="Verdana" panose="020B0604030504040204" pitchFamily="34" charset="0"/>
                <a:cs typeface="Verdana" panose="020B0604030504040204" pitchFamily="34" charset="0"/>
              </a:rPr>
              <a:pPr algn="r" defTabSz="914377"/>
              <a:t>‹#›</a:t>
            </a:fld>
            <a:endParaRPr lang="en-US" sz="1333" dirty="0">
              <a:solidFill>
                <a:prstClr val="black"/>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5865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iming>
    <p:tnLst>
      <p:par>
        <p:cTn xmlns:p14="http://schemas.microsoft.com/office/powerpoint/2010/main" id="1" dur="indefinite" restart="never" nodeType="tmRoot"/>
      </p:par>
    </p:tnLst>
  </p:timing>
  <p:hf hdr="0" ftr="0" dt="0"/>
  <p:txStyles>
    <p:titleStyle>
      <a:lvl1pPr algn="l" defTabSz="914377" rtl="0" eaLnBrk="1" latinLnBrk="0" hangingPunct="1">
        <a:lnSpc>
          <a:spcPct val="90000"/>
        </a:lnSpc>
        <a:spcBef>
          <a:spcPct val="0"/>
        </a:spcBef>
        <a:buNone/>
        <a:defRPr sz="3733" kern="1200">
          <a:solidFill>
            <a:schemeClr val="tx1"/>
          </a:solidFill>
          <a:latin typeface="+mj-lt"/>
          <a:ea typeface="Verdana" panose="020B0604030504040204" pitchFamily="34" charset="0"/>
          <a:cs typeface="Verdana" panose="020B0604030504040204" pitchFamily="34" charset="0"/>
        </a:defRPr>
      </a:lvl1pPr>
    </p:titleStyle>
    <p:bodyStyle>
      <a:lvl1pPr marL="228594" indent="-228594" algn="l" defTabSz="914377" rtl="0" eaLnBrk="1" latinLnBrk="0" hangingPunct="1">
        <a:lnSpc>
          <a:spcPct val="90000"/>
        </a:lnSpc>
        <a:spcBef>
          <a:spcPts val="1000"/>
        </a:spcBef>
        <a:buClr>
          <a:srgbClr val="FF0000"/>
        </a:buClr>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1pPr>
      <a:lvl2pPr marL="685783" indent="-228594" algn="l" defTabSz="914377" rtl="0" eaLnBrk="1" latinLnBrk="0" hangingPunct="1">
        <a:lnSpc>
          <a:spcPct val="90000"/>
        </a:lnSpc>
        <a:spcBef>
          <a:spcPts val="500"/>
        </a:spcBef>
        <a:buClr>
          <a:srgbClr val="182677"/>
        </a:buClr>
        <a:buFont typeface="Arial" panose="020B0604020202020204" pitchFamily="34" charset="0"/>
        <a:buChar char="•"/>
        <a:defRPr sz="2133" kern="1200">
          <a:solidFill>
            <a:schemeClr val="tx1"/>
          </a:solidFill>
          <a:latin typeface="+mn-lt"/>
          <a:ea typeface="Verdana" panose="020B0604030504040204" pitchFamily="34" charset="0"/>
          <a:cs typeface="Verdana" panose="020B0604030504040204" pitchFamily="34" charset="0"/>
        </a:defRPr>
      </a:lvl2pPr>
      <a:lvl3pPr marL="1142971" indent="-228594" algn="l" defTabSz="914377" rtl="0" eaLnBrk="1" latinLnBrk="0" hangingPunct="1">
        <a:lnSpc>
          <a:spcPct val="90000"/>
        </a:lnSpc>
        <a:spcBef>
          <a:spcPts val="500"/>
        </a:spcBef>
        <a:buClr>
          <a:srgbClr val="13439F"/>
        </a:buClr>
        <a:buFont typeface="Arial" panose="020B0604020202020204" pitchFamily="34" charset="0"/>
        <a:buChar char="•"/>
        <a:defRPr sz="1867" kern="1200">
          <a:solidFill>
            <a:schemeClr val="tx1"/>
          </a:solidFill>
          <a:latin typeface="+mn-lt"/>
          <a:ea typeface="Verdana" panose="020B0604030504040204" pitchFamily="34" charset="0"/>
          <a:cs typeface="Verdana" panose="020B0604030504040204" pitchFamily="34" charset="0"/>
        </a:defRPr>
      </a:lvl3pPr>
      <a:lvl4pPr marL="1600160" indent="-228594" algn="l" defTabSz="914377" rtl="0" eaLnBrk="1" latinLnBrk="0" hangingPunct="1">
        <a:lnSpc>
          <a:spcPct val="90000"/>
        </a:lnSpc>
        <a:spcBef>
          <a:spcPts val="500"/>
        </a:spcBef>
        <a:buClr>
          <a:srgbClr val="1A59D4"/>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Verdana (body)"/>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23.png"/><Relationship Id="rId7" Type="http://schemas.openxmlformats.org/officeDocument/2006/relationships/image" Target="../media/image30.jpeg"/><Relationship Id="rId1" Type="http://schemas.openxmlformats.org/officeDocument/2006/relationships/vmlDrawing" Target="../drawings/vmlDrawing1.vml"/><Relationship Id="rId2"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png"/><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jpg"/><Relationship Id="rId7" Type="http://schemas.openxmlformats.org/officeDocument/2006/relationships/image" Target="../media/image23.png"/><Relationship Id="rId1" Type="http://schemas.openxmlformats.org/officeDocument/2006/relationships/slideLayout" Target="../slideLayouts/slideLayout22.xml"/><Relationship Id="rId2"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jpg"/><Relationship Id="rId7" Type="http://schemas.openxmlformats.org/officeDocument/2006/relationships/image" Target="../media/image36.png"/><Relationship Id="rId8" Type="http://schemas.openxmlformats.org/officeDocument/2006/relationships/image" Target="../media/image23.png"/><Relationship Id="rId1" Type="http://schemas.openxmlformats.org/officeDocument/2006/relationships/slideLayout" Target="../slideLayouts/slideLayout22.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7.wmf"/><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image" Target="../media/image38.wmf"/><Relationship Id="rId1" Type="http://schemas.openxmlformats.org/officeDocument/2006/relationships/vmlDrawing" Target="../drawings/vmlDrawing2.vml"/><Relationship Id="rId2"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1" Type="http://schemas.openxmlformats.org/officeDocument/2006/relationships/hyperlink" Target="http://advaopticalnews.tumblr.com/" TargetMode="External"/><Relationship Id="rId12" Type="http://schemas.openxmlformats.org/officeDocument/2006/relationships/image" Target="../media/image43.png"/><Relationship Id="rId13" Type="http://schemas.openxmlformats.org/officeDocument/2006/relationships/hyperlink" Target="http://www.slideshare.net/ADVAOpticalNetworking" TargetMode="External"/><Relationship Id="rId14" Type="http://schemas.openxmlformats.org/officeDocument/2006/relationships/image" Target="../media/image44.png"/><Relationship Id="rId1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linkedin.com/company/adva-optical-networking" TargetMode="External"/><Relationship Id="rId4" Type="http://schemas.openxmlformats.org/officeDocument/2006/relationships/image" Target="../media/image39.png"/><Relationship Id="rId5" Type="http://schemas.openxmlformats.org/officeDocument/2006/relationships/hyperlink" Target="http://twitter.com/ADVAOpticalNews" TargetMode="External"/><Relationship Id="rId6" Type="http://schemas.openxmlformats.org/officeDocument/2006/relationships/image" Target="../media/image40.png"/><Relationship Id="rId7" Type="http://schemas.openxmlformats.org/officeDocument/2006/relationships/hyperlink" Target="http://www.facebook.com/pages/ADVA-Optical-Networking/37630238931?ref=ts%23!/pages/ADVA-Optical-Networking/37630238931?v=wall" TargetMode="External"/><Relationship Id="rId8" Type="http://schemas.openxmlformats.org/officeDocument/2006/relationships/image" Target="../media/image41.png"/><Relationship Id="rId9" Type="http://schemas.openxmlformats.org/officeDocument/2006/relationships/hyperlink" Target="http://www.youtube.com/user/ADVAOptical" TargetMode="External"/><Relationship Id="rId10"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23.png"/><Relationship Id="rId5" Type="http://schemas.openxmlformats.org/officeDocument/2006/relationships/image" Target="../media/image46.png"/><Relationship Id="rId1" Type="http://schemas.openxmlformats.org/officeDocument/2006/relationships/slideLayout" Target="../slideLayouts/slideLayout2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emf"/><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2.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png"/><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png"/><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png"/><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png"/><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400" y="3619625"/>
            <a:ext cx="10061900" cy="1468800"/>
          </a:xfrm>
        </p:spPr>
        <p:txBody>
          <a:bodyPr>
            <a:normAutofit fontScale="90000"/>
          </a:bodyPr>
          <a:lstStyle/>
          <a:p>
            <a:r>
              <a:rPr lang="en-US" dirty="0" smtClean="0"/>
              <a:t>In Search of Low Cost Mobile Bandwidth to Provide Improved Connectivity to Underserved Areas</a:t>
            </a:r>
            <a:br>
              <a:rPr lang="en-US" dirty="0" smtClean="0"/>
            </a:br>
            <a:endParaRPr lang="en-US" sz="2800" dirty="0"/>
          </a:p>
        </p:txBody>
      </p:sp>
      <p:sp>
        <p:nvSpPr>
          <p:cNvPr id="3" name="Subtitle 2"/>
          <p:cNvSpPr>
            <a:spLocks noGrp="1"/>
          </p:cNvSpPr>
          <p:nvPr>
            <p:ph type="subTitle" idx="1"/>
          </p:nvPr>
        </p:nvSpPr>
        <p:spPr>
          <a:xfrm>
            <a:off x="974400" y="5805871"/>
            <a:ext cx="9830400" cy="499065"/>
          </a:xfrm>
        </p:spPr>
        <p:txBody>
          <a:bodyPr>
            <a:noAutofit/>
          </a:bodyPr>
          <a:lstStyle/>
          <a:p>
            <a:r>
              <a:rPr lang="en-US" sz="2800" dirty="0" smtClean="0"/>
              <a:t>Niall Robinson, 22.08.2017</a:t>
            </a:r>
            <a:endParaRPr lang="en-US" sz="2800" dirty="0"/>
          </a:p>
        </p:txBody>
      </p:sp>
    </p:spTree>
    <p:extLst>
      <p:ext uri="{BB962C8B-B14F-4D97-AF65-F5344CB8AC3E}">
        <p14:creationId xmlns:p14="http://schemas.microsoft.com/office/powerpoint/2010/main" val="19774943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316824" y="5566409"/>
          <a:ext cx="2234658" cy="254122"/>
        </p:xfrm>
        <a:graphic>
          <a:graphicData uri="http://schemas.openxmlformats.org/presentationml/2006/ole">
            <mc:AlternateContent xmlns:mc="http://schemas.openxmlformats.org/markup-compatibility/2006">
              <mc:Choice xmlns:v="urn:schemas-microsoft-com:vml" Requires="v">
                <p:oleObj spid="_x0000_s14430" r:id="rId3" imgW="8783102" imgH="1002760" progId="Visio.Drawing.11">
                  <p:embed/>
                </p:oleObj>
              </mc:Choice>
              <mc:Fallback>
                <p:oleObj r:id="rId3" imgW="8783102" imgH="10027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824" y="5566409"/>
                        <a:ext cx="2234658" cy="254122"/>
                      </a:xfrm>
                      <a:prstGeom prst="rect">
                        <a:avLst/>
                      </a:prstGeom>
                      <a:noFill/>
                    </p:spPr>
                  </p:pic>
                </p:oleObj>
              </mc:Fallback>
            </mc:AlternateContent>
          </a:graphicData>
        </a:graphic>
      </p:graphicFrame>
      <p:sp>
        <p:nvSpPr>
          <p:cNvPr id="5" name="Trapezoid 4"/>
          <p:cNvSpPr/>
          <p:nvPr/>
        </p:nvSpPr>
        <p:spPr bwMode="auto">
          <a:xfrm rot="5400000">
            <a:off x="4019901" y="4331502"/>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sp>
        <p:nvSpPr>
          <p:cNvPr id="6" name="Trapezoid 5"/>
          <p:cNvSpPr/>
          <p:nvPr/>
        </p:nvSpPr>
        <p:spPr bwMode="auto">
          <a:xfrm rot="5400000">
            <a:off x="4019901" y="5721104"/>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cxnSp>
        <p:nvCxnSpPr>
          <p:cNvPr id="14" name="Elbow Connector 13"/>
          <p:cNvCxnSpPr>
            <a:endCxn id="5" idx="2"/>
          </p:cNvCxnSpPr>
          <p:nvPr/>
        </p:nvCxnSpPr>
        <p:spPr>
          <a:xfrm flipV="1">
            <a:off x="3202782" y="4481833"/>
            <a:ext cx="1321659" cy="329213"/>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3287032" y="5216564"/>
            <a:ext cx="1231448" cy="699689"/>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0"/>
          </p:cNvCxnSpPr>
          <p:nvPr/>
        </p:nvCxnSpPr>
        <p:spPr>
          <a:xfrm>
            <a:off x="4825103" y="4481833"/>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19142" y="5921123"/>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9"/>
          <p:cNvPicPr>
            <a:picLocks noChangeAspect="1" noChangeArrowheads="1"/>
          </p:cNvPicPr>
          <p:nvPr/>
        </p:nvPicPr>
        <p:blipFill>
          <a:blip r:embed="rId5" cstate="print"/>
          <a:srcRect/>
          <a:stretch>
            <a:fillRect/>
          </a:stretch>
        </p:blipFill>
        <p:spPr bwMode="auto">
          <a:xfrm>
            <a:off x="2114764" y="4669886"/>
            <a:ext cx="1191995" cy="737426"/>
          </a:xfrm>
          <a:prstGeom prst="rect">
            <a:avLst/>
          </a:prstGeom>
          <a:noFill/>
          <a:ln w="9525" algn="ctr">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cxnSp>
        <p:nvCxnSpPr>
          <p:cNvPr id="23" name="Straight Arrow Connector 22"/>
          <p:cNvCxnSpPr/>
          <p:nvPr/>
        </p:nvCxnSpPr>
        <p:spPr>
          <a:xfrm>
            <a:off x="1655352" y="4797710"/>
            <a:ext cx="459412" cy="0"/>
          </a:xfrm>
          <a:prstGeom prst="straightConnector1">
            <a:avLst/>
          </a:prstGeom>
          <a:ln w="41275">
            <a:solidFill>
              <a:srgbClr val="00B050"/>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57609" y="5038599"/>
            <a:ext cx="459412" cy="0"/>
          </a:xfrm>
          <a:prstGeom prst="straightConnector1">
            <a:avLst/>
          </a:prstGeom>
          <a:ln w="41275">
            <a:solidFill>
              <a:srgbClr val="00B050"/>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73208" y="4369895"/>
            <a:ext cx="788101"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XG120</a:t>
            </a:r>
          </a:p>
        </p:txBody>
      </p:sp>
      <p:cxnSp>
        <p:nvCxnSpPr>
          <p:cNvPr id="58" name="Straight Connector 57"/>
          <p:cNvCxnSpPr/>
          <p:nvPr/>
        </p:nvCxnSpPr>
        <p:spPr>
          <a:xfrm flipH="1">
            <a:off x="6217920" y="261374"/>
            <a:ext cx="845" cy="610955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62890" y="3650006"/>
            <a:ext cx="11640423" cy="737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66" name="Trapezoid 65"/>
          <p:cNvSpPr/>
          <p:nvPr/>
        </p:nvSpPr>
        <p:spPr bwMode="auto">
          <a:xfrm rot="5400000">
            <a:off x="4204069" y="1438282"/>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sp>
        <p:nvSpPr>
          <p:cNvPr id="67" name="Trapezoid 66"/>
          <p:cNvSpPr/>
          <p:nvPr/>
        </p:nvSpPr>
        <p:spPr bwMode="auto">
          <a:xfrm rot="5400000">
            <a:off x="4204069" y="2827884"/>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cxnSp>
        <p:nvCxnSpPr>
          <p:cNvPr id="68" name="Elbow Connector 67"/>
          <p:cNvCxnSpPr>
            <a:endCxn id="66" idx="2"/>
          </p:cNvCxnSpPr>
          <p:nvPr/>
        </p:nvCxnSpPr>
        <p:spPr>
          <a:xfrm flipV="1">
            <a:off x="3386950" y="1588613"/>
            <a:ext cx="1321659" cy="329214"/>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a:off x="3414544" y="2302368"/>
            <a:ext cx="1288104" cy="720665"/>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0"/>
          </p:cNvCxnSpPr>
          <p:nvPr/>
        </p:nvCxnSpPr>
        <p:spPr>
          <a:xfrm>
            <a:off x="5009271" y="1588613"/>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003310" y="3027903"/>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bwMode="auto">
          <a:xfrm>
            <a:off x="3156436" y="1861901"/>
            <a:ext cx="169607" cy="548380"/>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cxnSp>
        <p:nvCxnSpPr>
          <p:cNvPr id="84" name="Gerade Verbindung mit Pfeil 26"/>
          <p:cNvCxnSpPr/>
          <p:nvPr/>
        </p:nvCxnSpPr>
        <p:spPr bwMode="auto">
          <a:xfrm flipH="1" flipV="1">
            <a:off x="2813838" y="1879919"/>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cxnSp>
        <p:nvCxnSpPr>
          <p:cNvPr id="85" name="Gerade Verbindung mit Pfeil 26"/>
          <p:cNvCxnSpPr/>
          <p:nvPr/>
        </p:nvCxnSpPr>
        <p:spPr bwMode="auto">
          <a:xfrm flipH="1" flipV="1">
            <a:off x="2805382" y="2295316"/>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sp>
        <p:nvSpPr>
          <p:cNvPr id="86" name="Textfeld 11"/>
          <p:cNvSpPr txBox="1"/>
          <p:nvPr/>
        </p:nvSpPr>
        <p:spPr>
          <a:xfrm>
            <a:off x="2740619" y="2414988"/>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87" name="Grafik 77"/>
          <p:cNvPicPr>
            <a:picLocks noChangeAspect="1"/>
          </p:cNvPicPr>
          <p:nvPr/>
        </p:nvPicPr>
        <p:blipFill>
          <a:blip r:embed="rId6"/>
          <a:stretch>
            <a:fillRect/>
          </a:stretch>
        </p:blipFill>
        <p:spPr>
          <a:xfrm>
            <a:off x="2140552" y="1434703"/>
            <a:ext cx="307777" cy="307777"/>
          </a:xfrm>
          <a:prstGeom prst="rect">
            <a:avLst/>
          </a:prstGeom>
        </p:spPr>
      </p:pic>
      <p:pic>
        <p:nvPicPr>
          <p:cNvPr id="88" name="Grafik 77"/>
          <p:cNvPicPr>
            <a:picLocks noChangeAspect="1"/>
          </p:cNvPicPr>
          <p:nvPr/>
        </p:nvPicPr>
        <p:blipFill>
          <a:blip r:embed="rId6"/>
          <a:stretch>
            <a:fillRect/>
          </a:stretch>
        </p:blipFill>
        <p:spPr>
          <a:xfrm>
            <a:off x="2233154" y="1535395"/>
            <a:ext cx="307777" cy="307777"/>
          </a:xfrm>
          <a:prstGeom prst="rect">
            <a:avLst/>
          </a:prstGeom>
        </p:spPr>
      </p:pic>
      <p:pic>
        <p:nvPicPr>
          <p:cNvPr id="89" name="Grafik 77"/>
          <p:cNvPicPr>
            <a:picLocks noChangeAspect="1"/>
          </p:cNvPicPr>
          <p:nvPr/>
        </p:nvPicPr>
        <p:blipFill>
          <a:blip r:embed="rId6"/>
          <a:stretch>
            <a:fillRect/>
          </a:stretch>
        </p:blipFill>
        <p:spPr>
          <a:xfrm>
            <a:off x="2303475" y="1638475"/>
            <a:ext cx="307777" cy="307777"/>
          </a:xfrm>
          <a:prstGeom prst="rect">
            <a:avLst/>
          </a:prstGeom>
        </p:spPr>
      </p:pic>
      <p:pic>
        <p:nvPicPr>
          <p:cNvPr id="90" name="Grafik 77"/>
          <p:cNvPicPr>
            <a:picLocks noChangeAspect="1"/>
          </p:cNvPicPr>
          <p:nvPr/>
        </p:nvPicPr>
        <p:blipFill>
          <a:blip r:embed="rId6"/>
          <a:stretch>
            <a:fillRect/>
          </a:stretch>
        </p:blipFill>
        <p:spPr>
          <a:xfrm>
            <a:off x="2376748" y="1728681"/>
            <a:ext cx="307777" cy="307777"/>
          </a:xfrm>
          <a:prstGeom prst="rect">
            <a:avLst/>
          </a:prstGeom>
        </p:spPr>
      </p:pic>
      <p:sp>
        <p:nvSpPr>
          <p:cNvPr id="91" name="Textfeld 11"/>
          <p:cNvSpPr txBox="1"/>
          <p:nvPr/>
        </p:nvSpPr>
        <p:spPr>
          <a:xfrm>
            <a:off x="2742380" y="1586380"/>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92" name="Grafik 77"/>
          <p:cNvPicPr>
            <a:picLocks noChangeAspect="1"/>
          </p:cNvPicPr>
          <p:nvPr/>
        </p:nvPicPr>
        <p:blipFill>
          <a:blip r:embed="rId6"/>
          <a:stretch>
            <a:fillRect/>
          </a:stretch>
        </p:blipFill>
        <p:spPr>
          <a:xfrm>
            <a:off x="2129738" y="2149436"/>
            <a:ext cx="307777" cy="307777"/>
          </a:xfrm>
          <a:prstGeom prst="rect">
            <a:avLst/>
          </a:prstGeom>
        </p:spPr>
      </p:pic>
      <p:pic>
        <p:nvPicPr>
          <p:cNvPr id="93" name="Grafik 77"/>
          <p:cNvPicPr>
            <a:picLocks noChangeAspect="1"/>
          </p:cNvPicPr>
          <p:nvPr/>
        </p:nvPicPr>
        <p:blipFill>
          <a:blip r:embed="rId6"/>
          <a:stretch>
            <a:fillRect/>
          </a:stretch>
        </p:blipFill>
        <p:spPr>
          <a:xfrm>
            <a:off x="2222340" y="2250128"/>
            <a:ext cx="307777" cy="307777"/>
          </a:xfrm>
          <a:prstGeom prst="rect">
            <a:avLst/>
          </a:prstGeom>
        </p:spPr>
      </p:pic>
      <p:pic>
        <p:nvPicPr>
          <p:cNvPr id="94" name="Grafik 77"/>
          <p:cNvPicPr>
            <a:picLocks noChangeAspect="1"/>
          </p:cNvPicPr>
          <p:nvPr/>
        </p:nvPicPr>
        <p:blipFill>
          <a:blip r:embed="rId6"/>
          <a:stretch>
            <a:fillRect/>
          </a:stretch>
        </p:blipFill>
        <p:spPr>
          <a:xfrm>
            <a:off x="2292661" y="2353208"/>
            <a:ext cx="307777" cy="307777"/>
          </a:xfrm>
          <a:prstGeom prst="rect">
            <a:avLst/>
          </a:prstGeom>
        </p:spPr>
      </p:pic>
      <p:pic>
        <p:nvPicPr>
          <p:cNvPr id="95" name="Grafik 77"/>
          <p:cNvPicPr>
            <a:picLocks noChangeAspect="1"/>
          </p:cNvPicPr>
          <p:nvPr/>
        </p:nvPicPr>
        <p:blipFill>
          <a:blip r:embed="rId6"/>
          <a:stretch>
            <a:fillRect/>
          </a:stretch>
        </p:blipFill>
        <p:spPr>
          <a:xfrm>
            <a:off x="2365934" y="2443414"/>
            <a:ext cx="307777" cy="307777"/>
          </a:xfrm>
          <a:prstGeom prst="rect">
            <a:avLst/>
          </a:prstGeom>
        </p:spPr>
      </p:pic>
      <p:sp>
        <p:nvSpPr>
          <p:cNvPr id="96" name="TextBox 95"/>
          <p:cNvSpPr txBox="1"/>
          <p:nvPr/>
        </p:nvSpPr>
        <p:spPr>
          <a:xfrm>
            <a:off x="2078659" y="1212489"/>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97" name="TextBox 96"/>
          <p:cNvSpPr txBox="1"/>
          <p:nvPr/>
        </p:nvSpPr>
        <p:spPr>
          <a:xfrm>
            <a:off x="2056859" y="1924837"/>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98" name="TextBox 97"/>
          <p:cNvSpPr txBox="1"/>
          <p:nvPr/>
        </p:nvSpPr>
        <p:spPr>
          <a:xfrm>
            <a:off x="923348" y="2842127"/>
            <a:ext cx="2226718" cy="430887"/>
          </a:xfrm>
          <a:prstGeom prst="rect">
            <a:avLst/>
          </a:prstGeom>
          <a:noFill/>
        </p:spPr>
        <p:txBody>
          <a:bodyPr wrap="square" rtlCol="0">
            <a:spAutoFit/>
          </a:bodyPr>
          <a:lstStyle/>
          <a:p>
            <a:pPr marL="0" indent="0">
              <a:buClr>
                <a:schemeClr val="accent1"/>
              </a:buClr>
              <a:buFont typeface="Arial" panose="020B0604020202020204" pitchFamily="34" charset="0"/>
              <a:buNone/>
            </a:pPr>
            <a:r>
              <a:rPr lang="en-ZA" sz="1100" dirty="0" smtClean="0"/>
              <a:t>CWDM Bidi directly plugged into aggregation device </a:t>
            </a:r>
          </a:p>
        </p:txBody>
      </p:sp>
      <p:sp>
        <p:nvSpPr>
          <p:cNvPr id="99" name="TextBox 98"/>
          <p:cNvSpPr txBox="1"/>
          <p:nvPr/>
        </p:nvSpPr>
        <p:spPr>
          <a:xfrm>
            <a:off x="960671" y="5875928"/>
            <a:ext cx="2831113" cy="600164"/>
          </a:xfrm>
          <a:prstGeom prst="rect">
            <a:avLst/>
          </a:prstGeom>
          <a:noFill/>
        </p:spPr>
        <p:txBody>
          <a:bodyPr wrap="square" rtlCol="0">
            <a:spAutoFit/>
          </a:bodyPr>
          <a:lstStyle/>
          <a:p>
            <a:pPr marL="0" indent="0">
              <a:buClr>
                <a:schemeClr val="accent1"/>
              </a:buClr>
              <a:buFont typeface="Arial" panose="020B0604020202020204" pitchFamily="34" charset="0"/>
              <a:buNone/>
            </a:pPr>
            <a:r>
              <a:rPr lang="en-ZA" sz="1100" dirty="0" smtClean="0"/>
              <a:t>Traffic terminated on FSP150 GE120 and aggregated into 1/2 x 10G interfaces</a:t>
            </a:r>
          </a:p>
        </p:txBody>
      </p:sp>
      <p:sp>
        <p:nvSpPr>
          <p:cNvPr id="127" name="TextBox 126"/>
          <p:cNvSpPr txBox="1"/>
          <p:nvPr/>
        </p:nvSpPr>
        <p:spPr>
          <a:xfrm>
            <a:off x="1167886" y="260858"/>
            <a:ext cx="4469725" cy="461665"/>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400" b="1" dirty="0" smtClean="0"/>
              <a:t>Hub Site Configuration</a:t>
            </a:r>
          </a:p>
        </p:txBody>
      </p:sp>
      <p:cxnSp>
        <p:nvCxnSpPr>
          <p:cNvPr id="128" name="Straight Connector 127"/>
          <p:cNvCxnSpPr/>
          <p:nvPr/>
        </p:nvCxnSpPr>
        <p:spPr>
          <a:xfrm flipV="1">
            <a:off x="262889" y="796557"/>
            <a:ext cx="11640423" cy="737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042867" y="282003"/>
            <a:ext cx="3983065" cy="461665"/>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400" b="1" dirty="0" smtClean="0"/>
              <a:t>eNodeB Configuration</a:t>
            </a:r>
          </a:p>
        </p:txBody>
      </p:sp>
      <p:cxnSp>
        <p:nvCxnSpPr>
          <p:cNvPr id="132" name="Straight Connector 131"/>
          <p:cNvCxnSpPr/>
          <p:nvPr/>
        </p:nvCxnSpPr>
        <p:spPr>
          <a:xfrm flipH="1">
            <a:off x="815672" y="280316"/>
            <a:ext cx="845" cy="610955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rot="16200000">
            <a:off x="-841732" y="2022667"/>
            <a:ext cx="2668048" cy="400110"/>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000" b="1" dirty="0" smtClean="0"/>
              <a:t>Passive solution</a:t>
            </a:r>
          </a:p>
        </p:txBody>
      </p:sp>
      <p:sp>
        <p:nvSpPr>
          <p:cNvPr id="134" name="TextBox 133"/>
          <p:cNvSpPr txBox="1"/>
          <p:nvPr/>
        </p:nvSpPr>
        <p:spPr>
          <a:xfrm rot="16200000">
            <a:off x="-826616" y="4936649"/>
            <a:ext cx="2668048" cy="400110"/>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000" b="1" dirty="0" smtClean="0"/>
              <a:t>Active solution</a:t>
            </a:r>
          </a:p>
        </p:txBody>
      </p:sp>
      <p:sp>
        <p:nvSpPr>
          <p:cNvPr id="110" name="Freihandform 63"/>
          <p:cNvSpPr/>
          <p:nvPr/>
        </p:nvSpPr>
        <p:spPr bwMode="auto">
          <a:xfrm>
            <a:off x="7998516" y="1971759"/>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111" name="Freihandform 65"/>
          <p:cNvSpPr/>
          <p:nvPr/>
        </p:nvSpPr>
        <p:spPr bwMode="auto">
          <a:xfrm flipH="1">
            <a:off x="9673046" y="1971758"/>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pic>
        <p:nvPicPr>
          <p:cNvPr id="112" name="Grafik 66"/>
          <p:cNvPicPr>
            <a:picLocks noChangeAspect="1"/>
          </p:cNvPicPr>
          <p:nvPr/>
        </p:nvPicPr>
        <p:blipFill>
          <a:blip r:embed="rId6"/>
          <a:stretch>
            <a:fillRect/>
          </a:stretch>
        </p:blipFill>
        <p:spPr>
          <a:xfrm rot="16200000">
            <a:off x="7806663" y="2600093"/>
            <a:ext cx="727519" cy="727519"/>
          </a:xfrm>
          <a:prstGeom prst="rect">
            <a:avLst/>
          </a:prstGeom>
        </p:spPr>
      </p:pic>
      <p:cxnSp>
        <p:nvCxnSpPr>
          <p:cNvPr id="114" name="Gerader Verbinder 68"/>
          <p:cNvCxnSpPr/>
          <p:nvPr/>
        </p:nvCxnSpPr>
        <p:spPr>
          <a:xfrm>
            <a:off x="7188723" y="1617925"/>
            <a:ext cx="3417570" cy="0"/>
          </a:xfrm>
          <a:prstGeom prst="line">
            <a:avLst/>
          </a:prstGeom>
          <a:ln w="381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124" name="Trapezoid 123"/>
          <p:cNvSpPr/>
          <p:nvPr/>
        </p:nvSpPr>
        <p:spPr bwMode="auto">
          <a:xfrm rot="16200000">
            <a:off x="7235998" y="1394253"/>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25" name="Trapezoid 124"/>
          <p:cNvSpPr/>
          <p:nvPr/>
        </p:nvSpPr>
        <p:spPr bwMode="auto">
          <a:xfrm rot="5400000" flipH="1">
            <a:off x="9533209" y="1394249"/>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pic>
        <p:nvPicPr>
          <p:cNvPr id="126" name="Grafik 211"/>
          <p:cNvPicPr>
            <a:picLocks noChangeAspect="1"/>
          </p:cNvPicPr>
          <p:nvPr/>
        </p:nvPicPr>
        <p:blipFill>
          <a:blip r:embed="rId6"/>
          <a:stretch>
            <a:fillRect/>
          </a:stretch>
        </p:blipFill>
        <p:spPr>
          <a:xfrm rot="16200000">
            <a:off x="9282717" y="2600306"/>
            <a:ext cx="727306" cy="727306"/>
          </a:xfrm>
          <a:prstGeom prst="rect">
            <a:avLst/>
          </a:prstGeom>
        </p:spPr>
      </p:pic>
      <p:sp>
        <p:nvSpPr>
          <p:cNvPr id="131" name="Textfeld 71"/>
          <p:cNvSpPr txBox="1"/>
          <p:nvPr/>
        </p:nvSpPr>
        <p:spPr>
          <a:xfrm>
            <a:off x="9969822" y="2719951"/>
            <a:ext cx="1689953" cy="523220"/>
          </a:xfrm>
          <a:prstGeom prst="rect">
            <a:avLst/>
          </a:prstGeom>
          <a:noFill/>
        </p:spPr>
        <p:txBody>
          <a:bodyPr wrap="square" rtlCol="0">
            <a:spAutoFit/>
          </a:bodyPr>
          <a:lstStyle/>
          <a:p>
            <a:pPr marL="0" indent="0" algn="ctr">
              <a:buClr>
                <a:schemeClr val="accent1"/>
              </a:buClr>
              <a:buFont typeface="Arial" panose="020B0604020202020204" pitchFamily="34" charset="0"/>
              <a:buNone/>
            </a:pPr>
            <a:r>
              <a:rPr lang="de-DE" sz="1400" dirty="0" smtClean="0"/>
              <a:t>Single interface BiDi CWDM SFP</a:t>
            </a:r>
          </a:p>
        </p:txBody>
      </p:sp>
      <p:sp>
        <p:nvSpPr>
          <p:cNvPr id="135" name="TextBox 134"/>
          <p:cNvSpPr txBox="1"/>
          <p:nvPr/>
        </p:nvSpPr>
        <p:spPr>
          <a:xfrm rot="16200000">
            <a:off x="9273648" y="2119803"/>
            <a:ext cx="569387"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East</a:t>
            </a:r>
          </a:p>
        </p:txBody>
      </p:sp>
      <p:sp>
        <p:nvSpPr>
          <p:cNvPr id="136" name="TextBox 135"/>
          <p:cNvSpPr txBox="1"/>
          <p:nvPr/>
        </p:nvSpPr>
        <p:spPr>
          <a:xfrm rot="16200000">
            <a:off x="8011950" y="2114121"/>
            <a:ext cx="624723"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West</a:t>
            </a:r>
          </a:p>
        </p:txBody>
      </p:sp>
      <p:sp>
        <p:nvSpPr>
          <p:cNvPr id="137" name="Oval 136"/>
          <p:cNvSpPr/>
          <p:nvPr/>
        </p:nvSpPr>
        <p:spPr bwMode="auto">
          <a:xfrm>
            <a:off x="7300677" y="1027360"/>
            <a:ext cx="973896" cy="1373126"/>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138" name="Oval 137"/>
          <p:cNvSpPr/>
          <p:nvPr/>
        </p:nvSpPr>
        <p:spPr bwMode="auto">
          <a:xfrm>
            <a:off x="9589023" y="973754"/>
            <a:ext cx="811543" cy="1417242"/>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139" name="TextBox 138"/>
          <p:cNvSpPr txBox="1"/>
          <p:nvPr/>
        </p:nvSpPr>
        <p:spPr>
          <a:xfrm>
            <a:off x="8380236" y="1149073"/>
            <a:ext cx="1066318" cy="26161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100" dirty="0" smtClean="0"/>
              <a:t>Y cable filter</a:t>
            </a:r>
          </a:p>
        </p:txBody>
      </p:sp>
      <p:cxnSp>
        <p:nvCxnSpPr>
          <p:cNvPr id="140" name="Straight Arrow Connector 139"/>
          <p:cNvCxnSpPr>
            <a:stCxn id="139" idx="1"/>
          </p:cNvCxnSpPr>
          <p:nvPr/>
        </p:nvCxnSpPr>
        <p:spPr>
          <a:xfrm flipH="1">
            <a:off x="8259179" y="1279878"/>
            <a:ext cx="121057" cy="12258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9420765" y="1307622"/>
            <a:ext cx="138548" cy="11069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pic>
        <p:nvPicPr>
          <p:cNvPr id="142" name="Picture 1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8382" y="5689460"/>
            <a:ext cx="1148281" cy="712497"/>
          </a:xfrm>
          <a:prstGeom prst="rect">
            <a:avLst/>
          </a:prstGeom>
        </p:spPr>
      </p:pic>
      <p:sp>
        <p:nvSpPr>
          <p:cNvPr id="143" name="Textfeld 71"/>
          <p:cNvSpPr txBox="1"/>
          <p:nvPr/>
        </p:nvSpPr>
        <p:spPr>
          <a:xfrm>
            <a:off x="10178109" y="5610767"/>
            <a:ext cx="1689953" cy="646331"/>
          </a:xfrm>
          <a:prstGeom prst="rect">
            <a:avLst/>
          </a:prstGeom>
          <a:noFill/>
        </p:spPr>
        <p:txBody>
          <a:bodyPr wrap="square" rtlCol="0">
            <a:spAutoFit/>
          </a:bodyPr>
          <a:lstStyle/>
          <a:p>
            <a:pPr marL="0" indent="0" algn="ctr">
              <a:buClr>
                <a:schemeClr val="accent1"/>
              </a:buClr>
              <a:buFont typeface="Arial" panose="020B0604020202020204" pitchFamily="34" charset="0"/>
              <a:buNone/>
            </a:pPr>
            <a:r>
              <a:rPr lang="de-DE" sz="1200" dirty="0" smtClean="0"/>
              <a:t>BiDi CWDM SFP plugged into FSP150</a:t>
            </a:r>
          </a:p>
        </p:txBody>
      </p:sp>
      <p:pic>
        <p:nvPicPr>
          <p:cNvPr id="144" name="Picture 9"/>
          <p:cNvPicPr>
            <a:picLocks noChangeAspect="1" noChangeArrowheads="1"/>
          </p:cNvPicPr>
          <p:nvPr/>
        </p:nvPicPr>
        <p:blipFill>
          <a:blip r:embed="rId5" cstate="print"/>
          <a:srcRect/>
          <a:stretch>
            <a:fillRect/>
          </a:stretch>
        </p:blipFill>
        <p:spPr bwMode="auto">
          <a:xfrm>
            <a:off x="7686227" y="5484202"/>
            <a:ext cx="1191995" cy="737426"/>
          </a:xfrm>
          <a:prstGeom prst="rect">
            <a:avLst/>
          </a:prstGeom>
          <a:noFill/>
          <a:ln w="9525" algn="ctr">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45" name="Grafik 210"/>
          <p:cNvPicPr>
            <a:picLocks noChangeAspect="1"/>
          </p:cNvPicPr>
          <p:nvPr/>
        </p:nvPicPr>
        <p:blipFill>
          <a:blip r:embed="rId6"/>
          <a:stretch>
            <a:fillRect/>
          </a:stretch>
        </p:blipFill>
        <p:spPr>
          <a:xfrm rot="16200000">
            <a:off x="8124080" y="5231988"/>
            <a:ext cx="331616" cy="331616"/>
          </a:xfrm>
          <a:prstGeom prst="rect">
            <a:avLst/>
          </a:prstGeom>
        </p:spPr>
      </p:pic>
      <p:sp>
        <p:nvSpPr>
          <p:cNvPr id="146" name="Freihandform 63"/>
          <p:cNvSpPr/>
          <p:nvPr/>
        </p:nvSpPr>
        <p:spPr bwMode="auto">
          <a:xfrm>
            <a:off x="8110318" y="4702609"/>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147" name="Freihandform 65"/>
          <p:cNvSpPr/>
          <p:nvPr/>
        </p:nvSpPr>
        <p:spPr bwMode="auto">
          <a:xfrm flipH="1">
            <a:off x="9784848" y="4702608"/>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cxnSp>
        <p:nvCxnSpPr>
          <p:cNvPr id="148" name="Gerader Verbinder 68"/>
          <p:cNvCxnSpPr/>
          <p:nvPr/>
        </p:nvCxnSpPr>
        <p:spPr>
          <a:xfrm>
            <a:off x="7300525" y="4348775"/>
            <a:ext cx="3417570" cy="0"/>
          </a:xfrm>
          <a:prstGeom prst="line">
            <a:avLst/>
          </a:prstGeom>
          <a:ln w="381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149" name="Trapezoid 148"/>
          <p:cNvSpPr/>
          <p:nvPr/>
        </p:nvSpPr>
        <p:spPr bwMode="auto">
          <a:xfrm rot="16200000">
            <a:off x="7347800" y="4125103"/>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50" name="Trapezoid 149"/>
          <p:cNvSpPr/>
          <p:nvPr/>
        </p:nvSpPr>
        <p:spPr bwMode="auto">
          <a:xfrm rot="5400000" flipH="1">
            <a:off x="9645011" y="4125099"/>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51" name="TextBox 150"/>
          <p:cNvSpPr txBox="1"/>
          <p:nvPr/>
        </p:nvSpPr>
        <p:spPr>
          <a:xfrm rot="16200000">
            <a:off x="9385450" y="4850653"/>
            <a:ext cx="569387"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East</a:t>
            </a:r>
          </a:p>
        </p:txBody>
      </p:sp>
      <p:sp>
        <p:nvSpPr>
          <p:cNvPr id="152" name="TextBox 151"/>
          <p:cNvSpPr txBox="1"/>
          <p:nvPr/>
        </p:nvSpPr>
        <p:spPr>
          <a:xfrm rot="16200000">
            <a:off x="8123752" y="4844971"/>
            <a:ext cx="624723"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West</a:t>
            </a:r>
          </a:p>
        </p:txBody>
      </p:sp>
      <p:sp>
        <p:nvSpPr>
          <p:cNvPr id="153" name="Oval 152"/>
          <p:cNvSpPr/>
          <p:nvPr/>
        </p:nvSpPr>
        <p:spPr bwMode="auto">
          <a:xfrm>
            <a:off x="7412479" y="3758210"/>
            <a:ext cx="973896" cy="1373126"/>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154" name="Oval 153"/>
          <p:cNvSpPr/>
          <p:nvPr/>
        </p:nvSpPr>
        <p:spPr bwMode="auto">
          <a:xfrm>
            <a:off x="9700825" y="3704604"/>
            <a:ext cx="811543" cy="1417242"/>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155" name="TextBox 154"/>
          <p:cNvSpPr txBox="1"/>
          <p:nvPr/>
        </p:nvSpPr>
        <p:spPr>
          <a:xfrm>
            <a:off x="8492038" y="3879923"/>
            <a:ext cx="1066318" cy="26161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100" dirty="0" smtClean="0"/>
              <a:t>Y cable filter</a:t>
            </a:r>
          </a:p>
        </p:txBody>
      </p:sp>
      <p:cxnSp>
        <p:nvCxnSpPr>
          <p:cNvPr id="156" name="Straight Arrow Connector 155"/>
          <p:cNvCxnSpPr>
            <a:stCxn id="155" idx="1"/>
          </p:cNvCxnSpPr>
          <p:nvPr/>
        </p:nvCxnSpPr>
        <p:spPr>
          <a:xfrm flipH="1">
            <a:off x="8370981" y="4010728"/>
            <a:ext cx="121057" cy="12258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9532567" y="4038472"/>
            <a:ext cx="138548" cy="11069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pic>
        <p:nvPicPr>
          <p:cNvPr id="158" name="Picture 9"/>
          <p:cNvPicPr>
            <a:picLocks noChangeAspect="1" noChangeArrowheads="1"/>
          </p:cNvPicPr>
          <p:nvPr/>
        </p:nvPicPr>
        <p:blipFill>
          <a:blip r:embed="rId5" cstate="print"/>
          <a:srcRect/>
          <a:stretch>
            <a:fillRect/>
          </a:stretch>
        </p:blipFill>
        <p:spPr bwMode="auto">
          <a:xfrm>
            <a:off x="9202275" y="5475678"/>
            <a:ext cx="1191995" cy="737426"/>
          </a:xfrm>
          <a:prstGeom prst="rect">
            <a:avLst/>
          </a:prstGeom>
          <a:noFill/>
          <a:ln w="9525" algn="ctr">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59" name="Grafik 210"/>
          <p:cNvPicPr>
            <a:picLocks noChangeAspect="1"/>
          </p:cNvPicPr>
          <p:nvPr/>
        </p:nvPicPr>
        <p:blipFill>
          <a:blip r:embed="rId6"/>
          <a:stretch>
            <a:fillRect/>
          </a:stretch>
        </p:blipFill>
        <p:spPr>
          <a:xfrm rot="16200000">
            <a:off x="9623517" y="5226496"/>
            <a:ext cx="331616" cy="331616"/>
          </a:xfrm>
          <a:prstGeom prst="rect">
            <a:avLst/>
          </a:prstGeom>
        </p:spPr>
      </p:pic>
    </p:spTree>
    <p:extLst>
      <p:ext uri="{BB962C8B-B14F-4D97-AF65-F5344CB8AC3E}">
        <p14:creationId xmlns:p14="http://schemas.microsoft.com/office/powerpoint/2010/main" val="411538727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124" y="38558"/>
            <a:ext cx="11155505" cy="1032000"/>
          </a:xfrm>
        </p:spPr>
        <p:txBody>
          <a:bodyPr>
            <a:normAutofit/>
          </a:bodyPr>
          <a:lstStyle/>
          <a:p>
            <a:r>
              <a:rPr lang="en-ZA" sz="3600" dirty="0" smtClean="0"/>
              <a:t>2 x 10GE SFW CWDM Bidi </a:t>
            </a:r>
            <a:r>
              <a:rPr lang="en-ZA" sz="2000" dirty="0"/>
              <a:t>U</a:t>
            </a:r>
            <a:r>
              <a:rPr lang="en-ZA" sz="2000" dirty="0" smtClean="0"/>
              <a:t>p to 8 access nodes on single fibre </a:t>
            </a:r>
            <a:endParaRPr lang="en-ZA" sz="2000" dirty="0"/>
          </a:p>
        </p:txBody>
      </p:sp>
      <p:grpSp>
        <p:nvGrpSpPr>
          <p:cNvPr id="5" name="Gruppieren 3"/>
          <p:cNvGrpSpPr/>
          <p:nvPr/>
        </p:nvGrpSpPr>
        <p:grpSpPr>
          <a:xfrm>
            <a:off x="9674523" y="4581109"/>
            <a:ext cx="435084" cy="435477"/>
            <a:chOff x="1962593" y="2862515"/>
            <a:chExt cx="435084" cy="435477"/>
          </a:xfrm>
        </p:grpSpPr>
        <p:sp>
          <p:nvSpPr>
            <p:cNvPr id="6" name="Trapezoid 5"/>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 name="Trapezoid 6"/>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9"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10" name="Oval 9"/>
          <p:cNvSpPr/>
          <p:nvPr/>
        </p:nvSpPr>
        <p:spPr bwMode="auto">
          <a:xfrm>
            <a:off x="1194955" y="1840190"/>
            <a:ext cx="9850581" cy="3552691"/>
          </a:xfrm>
          <a:prstGeom prst="ellipse">
            <a:avLst/>
          </a:prstGeom>
          <a:noFill/>
          <a:ln w="254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grpSp>
        <p:nvGrpSpPr>
          <p:cNvPr id="11" name="Gruppieren 3"/>
          <p:cNvGrpSpPr/>
          <p:nvPr/>
        </p:nvGrpSpPr>
        <p:grpSpPr>
          <a:xfrm>
            <a:off x="2696599" y="4778609"/>
            <a:ext cx="435084" cy="560135"/>
            <a:chOff x="1962593" y="2862515"/>
            <a:chExt cx="435084" cy="435477"/>
          </a:xfrm>
        </p:grpSpPr>
        <p:sp>
          <p:nvSpPr>
            <p:cNvPr id="12" name="Trapezoid 1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3" name="Trapezoid 1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1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21" name="Gruppieren 3"/>
          <p:cNvGrpSpPr/>
          <p:nvPr/>
        </p:nvGrpSpPr>
        <p:grpSpPr>
          <a:xfrm>
            <a:off x="7444148" y="5067457"/>
            <a:ext cx="435084" cy="560135"/>
            <a:chOff x="1962593" y="2862515"/>
            <a:chExt cx="435084" cy="435477"/>
          </a:xfrm>
        </p:grpSpPr>
        <p:sp>
          <p:nvSpPr>
            <p:cNvPr id="22" name="Trapezoid 2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3" name="Trapezoid 2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2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31" name="Gruppieren 3"/>
          <p:cNvGrpSpPr/>
          <p:nvPr/>
        </p:nvGrpSpPr>
        <p:grpSpPr>
          <a:xfrm>
            <a:off x="5047129" y="5185836"/>
            <a:ext cx="435084" cy="560135"/>
            <a:chOff x="1962593" y="2862515"/>
            <a:chExt cx="435084" cy="435477"/>
          </a:xfrm>
        </p:grpSpPr>
        <p:sp>
          <p:nvSpPr>
            <p:cNvPr id="32" name="Trapezoid 3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3" name="Trapezoid 3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3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57" name="Gruppieren 3"/>
          <p:cNvGrpSpPr/>
          <p:nvPr/>
        </p:nvGrpSpPr>
        <p:grpSpPr>
          <a:xfrm rot="10800000">
            <a:off x="7574877" y="1617920"/>
            <a:ext cx="435084" cy="435477"/>
            <a:chOff x="1962593" y="2862515"/>
            <a:chExt cx="435084" cy="435477"/>
          </a:xfrm>
        </p:grpSpPr>
        <p:sp>
          <p:nvSpPr>
            <p:cNvPr id="58" name="Trapezoid 5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59" name="Trapezoid 5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6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67" name="Gruppieren 3"/>
          <p:cNvGrpSpPr/>
          <p:nvPr/>
        </p:nvGrpSpPr>
        <p:grpSpPr>
          <a:xfrm rot="10800000">
            <a:off x="9651618" y="2159314"/>
            <a:ext cx="435084" cy="435477"/>
            <a:chOff x="1962593" y="2862515"/>
            <a:chExt cx="435084" cy="435477"/>
          </a:xfrm>
        </p:grpSpPr>
        <p:sp>
          <p:nvSpPr>
            <p:cNvPr id="68" name="Trapezoid 6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9" name="Trapezoid 6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7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77" name="Gruppieren 3"/>
          <p:cNvGrpSpPr/>
          <p:nvPr/>
        </p:nvGrpSpPr>
        <p:grpSpPr>
          <a:xfrm rot="10800000">
            <a:off x="5194028" y="1574708"/>
            <a:ext cx="435084" cy="435477"/>
            <a:chOff x="1962593" y="2862515"/>
            <a:chExt cx="435084" cy="435477"/>
          </a:xfrm>
        </p:grpSpPr>
        <p:sp>
          <p:nvSpPr>
            <p:cNvPr id="78" name="Trapezoid 7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9" name="Trapezoid 7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82" name="Gruppieren 3"/>
          <p:cNvGrpSpPr/>
          <p:nvPr/>
        </p:nvGrpSpPr>
        <p:grpSpPr>
          <a:xfrm rot="10800000">
            <a:off x="2697235" y="1941577"/>
            <a:ext cx="435084" cy="435477"/>
            <a:chOff x="1962593" y="2862515"/>
            <a:chExt cx="435084" cy="435477"/>
          </a:xfrm>
        </p:grpSpPr>
        <p:sp>
          <p:nvSpPr>
            <p:cNvPr id="83" name="Trapezoid 82"/>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4" name="Trapezoid 83"/>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5"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6"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88" name="Trapezoid 87"/>
          <p:cNvSpPr/>
          <p:nvPr/>
        </p:nvSpPr>
        <p:spPr bwMode="auto">
          <a:xfrm rot="8172861">
            <a:off x="849172" y="3918670"/>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grpSp>
        <p:nvGrpSpPr>
          <p:cNvPr id="97" name="Group 96"/>
          <p:cNvGrpSpPr/>
          <p:nvPr/>
        </p:nvGrpSpPr>
        <p:grpSpPr>
          <a:xfrm>
            <a:off x="4919296" y="5733694"/>
            <a:ext cx="715260" cy="623791"/>
            <a:chOff x="5169262" y="5920072"/>
            <a:chExt cx="715260" cy="484966"/>
          </a:xfrm>
        </p:grpSpPr>
        <p:pic>
          <p:nvPicPr>
            <p:cNvPr id="94"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95"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96" name="TextBox 95"/>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02" name="Group 101"/>
          <p:cNvGrpSpPr/>
          <p:nvPr/>
        </p:nvGrpSpPr>
        <p:grpSpPr>
          <a:xfrm>
            <a:off x="2566564" y="5291894"/>
            <a:ext cx="715260" cy="623791"/>
            <a:chOff x="5169262" y="5920072"/>
            <a:chExt cx="715260" cy="484966"/>
          </a:xfrm>
        </p:grpSpPr>
        <p:pic>
          <p:nvPicPr>
            <p:cNvPr id="103"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04"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05" name="TextBox 104"/>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0" name="Group 109"/>
          <p:cNvGrpSpPr/>
          <p:nvPr/>
        </p:nvGrpSpPr>
        <p:grpSpPr>
          <a:xfrm>
            <a:off x="7339878" y="5550460"/>
            <a:ext cx="715260" cy="623791"/>
            <a:chOff x="5169262" y="5920072"/>
            <a:chExt cx="715260" cy="484966"/>
          </a:xfrm>
        </p:grpSpPr>
        <p:pic>
          <p:nvPicPr>
            <p:cNvPr id="111"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12"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13" name="TextBox 112"/>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8" name="Group 117"/>
          <p:cNvGrpSpPr/>
          <p:nvPr/>
        </p:nvGrpSpPr>
        <p:grpSpPr>
          <a:xfrm>
            <a:off x="9571826" y="5034366"/>
            <a:ext cx="715260" cy="484966"/>
            <a:chOff x="5169262" y="5920072"/>
            <a:chExt cx="715260" cy="484966"/>
          </a:xfrm>
        </p:grpSpPr>
        <p:pic>
          <p:nvPicPr>
            <p:cNvPr id="119"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20"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21" name="TextBox 120"/>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26" name="Group 125"/>
          <p:cNvGrpSpPr/>
          <p:nvPr/>
        </p:nvGrpSpPr>
        <p:grpSpPr>
          <a:xfrm>
            <a:off x="9482188" y="1682611"/>
            <a:ext cx="715260" cy="484966"/>
            <a:chOff x="8745904" y="1341036"/>
            <a:chExt cx="715260" cy="484966"/>
          </a:xfrm>
        </p:grpSpPr>
        <p:pic>
          <p:nvPicPr>
            <p:cNvPr id="123"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24"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25" name="TextBox 124"/>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1" name="Group 130"/>
          <p:cNvGrpSpPr/>
          <p:nvPr/>
        </p:nvGrpSpPr>
        <p:grpSpPr>
          <a:xfrm>
            <a:off x="7441014" y="1126810"/>
            <a:ext cx="715260" cy="484966"/>
            <a:chOff x="8745904" y="1341036"/>
            <a:chExt cx="715260" cy="484966"/>
          </a:xfrm>
        </p:grpSpPr>
        <p:pic>
          <p:nvPicPr>
            <p:cNvPr id="132"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33"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34" name="TextBox 133"/>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9" name="Group 138"/>
          <p:cNvGrpSpPr/>
          <p:nvPr/>
        </p:nvGrpSpPr>
        <p:grpSpPr>
          <a:xfrm>
            <a:off x="5035233" y="1106562"/>
            <a:ext cx="715260" cy="484966"/>
            <a:chOff x="8745904" y="1341036"/>
            <a:chExt cx="715260" cy="484966"/>
          </a:xfrm>
        </p:grpSpPr>
        <p:pic>
          <p:nvPicPr>
            <p:cNvPr id="140"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1"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42" name="TextBox 141"/>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47" name="Group 146"/>
          <p:cNvGrpSpPr/>
          <p:nvPr/>
        </p:nvGrpSpPr>
        <p:grpSpPr>
          <a:xfrm>
            <a:off x="2537195" y="1451817"/>
            <a:ext cx="715260" cy="484966"/>
            <a:chOff x="8745904" y="1341036"/>
            <a:chExt cx="715260" cy="484966"/>
          </a:xfrm>
        </p:grpSpPr>
        <p:pic>
          <p:nvPicPr>
            <p:cNvPr id="148"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9"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50" name="TextBox 149"/>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sp>
        <p:nvSpPr>
          <p:cNvPr id="155" name="Trapezoid 154"/>
          <p:cNvSpPr/>
          <p:nvPr/>
        </p:nvSpPr>
        <p:spPr bwMode="auto">
          <a:xfrm rot="2476679">
            <a:off x="825063" y="3062527"/>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sp>
        <p:nvSpPr>
          <p:cNvPr id="188" name="Rectangle 187"/>
          <p:cNvSpPr/>
          <p:nvPr/>
        </p:nvSpPr>
        <p:spPr bwMode="auto">
          <a:xfrm>
            <a:off x="1084006" y="3377381"/>
            <a:ext cx="169607" cy="548380"/>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cxnSp>
        <p:nvCxnSpPr>
          <p:cNvPr id="181" name="Gerade Verbindung mit Pfeil 26"/>
          <p:cNvCxnSpPr/>
          <p:nvPr/>
        </p:nvCxnSpPr>
        <p:spPr bwMode="auto">
          <a:xfrm flipH="1" flipV="1">
            <a:off x="571433" y="3223360"/>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cxnSp>
        <p:nvCxnSpPr>
          <p:cNvPr id="190" name="Gerade Verbindung mit Pfeil 26"/>
          <p:cNvCxnSpPr/>
          <p:nvPr/>
        </p:nvCxnSpPr>
        <p:spPr bwMode="auto">
          <a:xfrm flipH="1" flipV="1">
            <a:off x="608264" y="4050711"/>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sp>
        <p:nvSpPr>
          <p:cNvPr id="191" name="Textfeld 11"/>
          <p:cNvSpPr txBox="1"/>
          <p:nvPr/>
        </p:nvSpPr>
        <p:spPr>
          <a:xfrm>
            <a:off x="470967" y="3791826"/>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193" name="Grafik 77"/>
          <p:cNvPicPr>
            <a:picLocks noChangeAspect="1"/>
          </p:cNvPicPr>
          <p:nvPr/>
        </p:nvPicPr>
        <p:blipFill>
          <a:blip r:embed="rId2"/>
          <a:stretch>
            <a:fillRect/>
          </a:stretch>
        </p:blipFill>
        <p:spPr>
          <a:xfrm>
            <a:off x="68122" y="2950183"/>
            <a:ext cx="307777" cy="307777"/>
          </a:xfrm>
          <a:prstGeom prst="rect">
            <a:avLst/>
          </a:prstGeom>
        </p:spPr>
      </p:pic>
      <p:pic>
        <p:nvPicPr>
          <p:cNvPr id="194" name="Grafik 77"/>
          <p:cNvPicPr>
            <a:picLocks noChangeAspect="1"/>
          </p:cNvPicPr>
          <p:nvPr/>
        </p:nvPicPr>
        <p:blipFill>
          <a:blip r:embed="rId2"/>
          <a:stretch>
            <a:fillRect/>
          </a:stretch>
        </p:blipFill>
        <p:spPr>
          <a:xfrm>
            <a:off x="160724" y="3050875"/>
            <a:ext cx="307777" cy="307777"/>
          </a:xfrm>
          <a:prstGeom prst="rect">
            <a:avLst/>
          </a:prstGeom>
        </p:spPr>
      </p:pic>
      <p:pic>
        <p:nvPicPr>
          <p:cNvPr id="195" name="Grafik 77"/>
          <p:cNvPicPr>
            <a:picLocks noChangeAspect="1"/>
          </p:cNvPicPr>
          <p:nvPr/>
        </p:nvPicPr>
        <p:blipFill>
          <a:blip r:embed="rId2"/>
          <a:stretch>
            <a:fillRect/>
          </a:stretch>
        </p:blipFill>
        <p:spPr>
          <a:xfrm>
            <a:off x="231045" y="3153955"/>
            <a:ext cx="307777" cy="307777"/>
          </a:xfrm>
          <a:prstGeom prst="rect">
            <a:avLst/>
          </a:prstGeom>
        </p:spPr>
      </p:pic>
      <p:pic>
        <p:nvPicPr>
          <p:cNvPr id="196" name="Grafik 77"/>
          <p:cNvPicPr>
            <a:picLocks noChangeAspect="1"/>
          </p:cNvPicPr>
          <p:nvPr/>
        </p:nvPicPr>
        <p:blipFill>
          <a:blip r:embed="rId2"/>
          <a:stretch>
            <a:fillRect/>
          </a:stretch>
        </p:blipFill>
        <p:spPr>
          <a:xfrm>
            <a:off x="304318" y="3244161"/>
            <a:ext cx="307777" cy="307777"/>
          </a:xfrm>
          <a:prstGeom prst="rect">
            <a:avLst/>
          </a:prstGeom>
        </p:spPr>
      </p:pic>
      <p:sp>
        <p:nvSpPr>
          <p:cNvPr id="156" name="Textfeld 11"/>
          <p:cNvSpPr txBox="1"/>
          <p:nvPr/>
        </p:nvSpPr>
        <p:spPr>
          <a:xfrm>
            <a:off x="547503" y="3296489"/>
            <a:ext cx="646331" cy="215444"/>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a:t>8</a:t>
            </a:r>
            <a:endParaRPr lang="en-US" sz="500" dirty="0" smtClean="0"/>
          </a:p>
        </p:txBody>
      </p:sp>
      <p:pic>
        <p:nvPicPr>
          <p:cNvPr id="197" name="Grafik 77"/>
          <p:cNvPicPr>
            <a:picLocks noChangeAspect="1"/>
          </p:cNvPicPr>
          <p:nvPr/>
        </p:nvPicPr>
        <p:blipFill>
          <a:blip r:embed="rId2"/>
          <a:stretch>
            <a:fillRect/>
          </a:stretch>
        </p:blipFill>
        <p:spPr>
          <a:xfrm>
            <a:off x="135843" y="3915395"/>
            <a:ext cx="307777" cy="307777"/>
          </a:xfrm>
          <a:prstGeom prst="rect">
            <a:avLst/>
          </a:prstGeom>
        </p:spPr>
      </p:pic>
      <p:pic>
        <p:nvPicPr>
          <p:cNvPr id="198" name="Grafik 77"/>
          <p:cNvPicPr>
            <a:picLocks noChangeAspect="1"/>
          </p:cNvPicPr>
          <p:nvPr/>
        </p:nvPicPr>
        <p:blipFill>
          <a:blip r:embed="rId2"/>
          <a:stretch>
            <a:fillRect/>
          </a:stretch>
        </p:blipFill>
        <p:spPr>
          <a:xfrm>
            <a:off x="228445" y="4016087"/>
            <a:ext cx="307777" cy="307777"/>
          </a:xfrm>
          <a:prstGeom prst="rect">
            <a:avLst/>
          </a:prstGeom>
        </p:spPr>
      </p:pic>
      <p:pic>
        <p:nvPicPr>
          <p:cNvPr id="199" name="Grafik 77"/>
          <p:cNvPicPr>
            <a:picLocks noChangeAspect="1"/>
          </p:cNvPicPr>
          <p:nvPr/>
        </p:nvPicPr>
        <p:blipFill>
          <a:blip r:embed="rId2"/>
          <a:stretch>
            <a:fillRect/>
          </a:stretch>
        </p:blipFill>
        <p:spPr>
          <a:xfrm>
            <a:off x="298766" y="4119167"/>
            <a:ext cx="307777" cy="307777"/>
          </a:xfrm>
          <a:prstGeom prst="rect">
            <a:avLst/>
          </a:prstGeom>
        </p:spPr>
      </p:pic>
      <p:pic>
        <p:nvPicPr>
          <p:cNvPr id="200" name="Grafik 77"/>
          <p:cNvPicPr>
            <a:picLocks noChangeAspect="1"/>
          </p:cNvPicPr>
          <p:nvPr/>
        </p:nvPicPr>
        <p:blipFill>
          <a:blip r:embed="rId2"/>
          <a:stretch>
            <a:fillRect/>
          </a:stretch>
        </p:blipFill>
        <p:spPr>
          <a:xfrm>
            <a:off x="372039" y="4209373"/>
            <a:ext cx="307777" cy="307777"/>
          </a:xfrm>
          <a:prstGeom prst="rect">
            <a:avLst/>
          </a:prstGeom>
        </p:spPr>
      </p:pic>
      <p:pic>
        <p:nvPicPr>
          <p:cNvPr id="16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0729" y="1021858"/>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0927" y="1530403"/>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78322" y="4810591"/>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0"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199" y="5338001"/>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2"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9761" y="5549080"/>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0513" y="5239037"/>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5292" y="1249314"/>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3403" y="889889"/>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sp>
        <p:nvSpPr>
          <p:cNvPr id="180" name="TextBox 179"/>
          <p:cNvSpPr txBox="1"/>
          <p:nvPr/>
        </p:nvSpPr>
        <p:spPr>
          <a:xfrm>
            <a:off x="6229" y="2727969"/>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2" name="TextBox 181"/>
          <p:cNvSpPr txBox="1"/>
          <p:nvPr/>
        </p:nvSpPr>
        <p:spPr>
          <a:xfrm>
            <a:off x="62964" y="3690796"/>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6" name="Rectangle 185"/>
          <p:cNvSpPr/>
          <p:nvPr/>
        </p:nvSpPr>
        <p:spPr bwMode="auto">
          <a:xfrm>
            <a:off x="2292867" y="3389640"/>
            <a:ext cx="193535" cy="424578"/>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sp>
        <p:nvSpPr>
          <p:cNvPr id="203" name="TextBox 202"/>
          <p:cNvSpPr txBox="1"/>
          <p:nvPr/>
        </p:nvSpPr>
        <p:spPr>
          <a:xfrm>
            <a:off x="4112875" y="2861567"/>
            <a:ext cx="3631122"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dir="13500000">
              <a:schemeClr val="accent3">
                <a:lumMod val="60000"/>
                <a:lumOff val="40000"/>
                <a:alpha val="50000"/>
              </a:schemeClr>
            </a:innerShdw>
          </a:effectLst>
        </p:spPr>
        <p:txBody>
          <a:bodyPr wrap="none" rtlCol="0">
            <a:spAutoFit/>
          </a:bodyPr>
          <a:lstStyle/>
          <a:p>
            <a:pPr marL="0" indent="0">
              <a:buClr>
                <a:schemeClr val="accent1"/>
              </a:buClr>
              <a:buFont typeface="Arial" panose="020B0604020202020204" pitchFamily="34" charset="0"/>
              <a:buNone/>
            </a:pPr>
            <a:r>
              <a:rPr lang="en-ZA" sz="2400" dirty="0" smtClean="0"/>
              <a:t>Up to 2 x 10G per site</a:t>
            </a:r>
          </a:p>
          <a:p>
            <a:pPr marL="0" indent="0">
              <a:buClr>
                <a:schemeClr val="accent1"/>
              </a:buClr>
              <a:buFont typeface="Arial" panose="020B0604020202020204" pitchFamily="34" charset="0"/>
              <a:buNone/>
            </a:pPr>
            <a:r>
              <a:rPr lang="en-ZA" sz="2400" dirty="0" smtClean="0"/>
              <a:t>East/West protection</a:t>
            </a:r>
          </a:p>
          <a:p>
            <a:pPr marL="0" indent="0">
              <a:buClr>
                <a:schemeClr val="accent1"/>
              </a:buClr>
              <a:buFont typeface="Arial" panose="020B0604020202020204" pitchFamily="34" charset="0"/>
              <a:buNone/>
            </a:pPr>
            <a:r>
              <a:rPr lang="en-ZA" sz="2400" dirty="0" smtClean="0"/>
              <a:t>Single fibre strand</a:t>
            </a:r>
          </a:p>
        </p:txBody>
      </p:sp>
    </p:spTree>
    <p:extLst>
      <p:ext uri="{BB962C8B-B14F-4D97-AF65-F5344CB8AC3E}">
        <p14:creationId xmlns:p14="http://schemas.microsoft.com/office/powerpoint/2010/main" val="249627531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flipH="1">
            <a:off x="6217920" y="261374"/>
            <a:ext cx="845" cy="610955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62888" y="5594942"/>
            <a:ext cx="11640423" cy="737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66" name="Trapezoid 65"/>
          <p:cNvSpPr/>
          <p:nvPr/>
        </p:nvSpPr>
        <p:spPr bwMode="auto">
          <a:xfrm rot="5400000">
            <a:off x="4204068" y="2422649"/>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sp>
        <p:nvSpPr>
          <p:cNvPr id="67" name="Trapezoid 66"/>
          <p:cNvSpPr/>
          <p:nvPr/>
        </p:nvSpPr>
        <p:spPr bwMode="auto">
          <a:xfrm rot="5400000">
            <a:off x="4204068" y="3812251"/>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cxnSp>
        <p:nvCxnSpPr>
          <p:cNvPr id="68" name="Elbow Connector 67"/>
          <p:cNvCxnSpPr>
            <a:endCxn id="66" idx="2"/>
          </p:cNvCxnSpPr>
          <p:nvPr/>
        </p:nvCxnSpPr>
        <p:spPr>
          <a:xfrm flipV="1">
            <a:off x="3386949" y="2572980"/>
            <a:ext cx="1321659" cy="329214"/>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a:off x="3414543" y="3286735"/>
            <a:ext cx="1288104" cy="720665"/>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0"/>
          </p:cNvCxnSpPr>
          <p:nvPr/>
        </p:nvCxnSpPr>
        <p:spPr>
          <a:xfrm>
            <a:off x="5009270" y="2572980"/>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003309" y="4012270"/>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bwMode="auto">
          <a:xfrm>
            <a:off x="3156435" y="2846268"/>
            <a:ext cx="169607" cy="548380"/>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cxnSp>
        <p:nvCxnSpPr>
          <p:cNvPr id="84" name="Gerade Verbindung mit Pfeil 26"/>
          <p:cNvCxnSpPr/>
          <p:nvPr/>
        </p:nvCxnSpPr>
        <p:spPr bwMode="auto">
          <a:xfrm flipH="1" flipV="1">
            <a:off x="2813837" y="2864286"/>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cxnSp>
        <p:nvCxnSpPr>
          <p:cNvPr id="85" name="Gerade Verbindung mit Pfeil 26"/>
          <p:cNvCxnSpPr/>
          <p:nvPr/>
        </p:nvCxnSpPr>
        <p:spPr bwMode="auto">
          <a:xfrm flipH="1" flipV="1">
            <a:off x="2805381" y="3279683"/>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sp>
        <p:nvSpPr>
          <p:cNvPr id="86" name="Textfeld 11"/>
          <p:cNvSpPr txBox="1"/>
          <p:nvPr/>
        </p:nvSpPr>
        <p:spPr>
          <a:xfrm>
            <a:off x="2740618" y="3399355"/>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87" name="Grafik 77"/>
          <p:cNvPicPr>
            <a:picLocks noChangeAspect="1"/>
          </p:cNvPicPr>
          <p:nvPr/>
        </p:nvPicPr>
        <p:blipFill>
          <a:blip r:embed="rId2"/>
          <a:stretch>
            <a:fillRect/>
          </a:stretch>
        </p:blipFill>
        <p:spPr>
          <a:xfrm>
            <a:off x="2140551" y="2419070"/>
            <a:ext cx="307777" cy="307777"/>
          </a:xfrm>
          <a:prstGeom prst="rect">
            <a:avLst/>
          </a:prstGeom>
        </p:spPr>
      </p:pic>
      <p:pic>
        <p:nvPicPr>
          <p:cNvPr id="88" name="Grafik 77"/>
          <p:cNvPicPr>
            <a:picLocks noChangeAspect="1"/>
          </p:cNvPicPr>
          <p:nvPr/>
        </p:nvPicPr>
        <p:blipFill>
          <a:blip r:embed="rId2"/>
          <a:stretch>
            <a:fillRect/>
          </a:stretch>
        </p:blipFill>
        <p:spPr>
          <a:xfrm>
            <a:off x="2233153" y="2519762"/>
            <a:ext cx="307777" cy="307777"/>
          </a:xfrm>
          <a:prstGeom prst="rect">
            <a:avLst/>
          </a:prstGeom>
        </p:spPr>
      </p:pic>
      <p:pic>
        <p:nvPicPr>
          <p:cNvPr id="89" name="Grafik 77"/>
          <p:cNvPicPr>
            <a:picLocks noChangeAspect="1"/>
          </p:cNvPicPr>
          <p:nvPr/>
        </p:nvPicPr>
        <p:blipFill>
          <a:blip r:embed="rId2"/>
          <a:stretch>
            <a:fillRect/>
          </a:stretch>
        </p:blipFill>
        <p:spPr>
          <a:xfrm>
            <a:off x="2303474" y="2622842"/>
            <a:ext cx="307777" cy="307777"/>
          </a:xfrm>
          <a:prstGeom prst="rect">
            <a:avLst/>
          </a:prstGeom>
        </p:spPr>
      </p:pic>
      <p:pic>
        <p:nvPicPr>
          <p:cNvPr id="90" name="Grafik 77"/>
          <p:cNvPicPr>
            <a:picLocks noChangeAspect="1"/>
          </p:cNvPicPr>
          <p:nvPr/>
        </p:nvPicPr>
        <p:blipFill>
          <a:blip r:embed="rId2"/>
          <a:stretch>
            <a:fillRect/>
          </a:stretch>
        </p:blipFill>
        <p:spPr>
          <a:xfrm>
            <a:off x="2376747" y="2713048"/>
            <a:ext cx="307777" cy="307777"/>
          </a:xfrm>
          <a:prstGeom prst="rect">
            <a:avLst/>
          </a:prstGeom>
        </p:spPr>
      </p:pic>
      <p:sp>
        <p:nvSpPr>
          <p:cNvPr id="91" name="Textfeld 11"/>
          <p:cNvSpPr txBox="1"/>
          <p:nvPr/>
        </p:nvSpPr>
        <p:spPr>
          <a:xfrm>
            <a:off x="2742379" y="2570747"/>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92" name="Grafik 77"/>
          <p:cNvPicPr>
            <a:picLocks noChangeAspect="1"/>
          </p:cNvPicPr>
          <p:nvPr/>
        </p:nvPicPr>
        <p:blipFill>
          <a:blip r:embed="rId2"/>
          <a:stretch>
            <a:fillRect/>
          </a:stretch>
        </p:blipFill>
        <p:spPr>
          <a:xfrm>
            <a:off x="2129737" y="3133803"/>
            <a:ext cx="307777" cy="307777"/>
          </a:xfrm>
          <a:prstGeom prst="rect">
            <a:avLst/>
          </a:prstGeom>
        </p:spPr>
      </p:pic>
      <p:pic>
        <p:nvPicPr>
          <p:cNvPr id="93" name="Grafik 77"/>
          <p:cNvPicPr>
            <a:picLocks noChangeAspect="1"/>
          </p:cNvPicPr>
          <p:nvPr/>
        </p:nvPicPr>
        <p:blipFill>
          <a:blip r:embed="rId2"/>
          <a:stretch>
            <a:fillRect/>
          </a:stretch>
        </p:blipFill>
        <p:spPr>
          <a:xfrm>
            <a:off x="2222339" y="3234495"/>
            <a:ext cx="307777" cy="307777"/>
          </a:xfrm>
          <a:prstGeom prst="rect">
            <a:avLst/>
          </a:prstGeom>
        </p:spPr>
      </p:pic>
      <p:pic>
        <p:nvPicPr>
          <p:cNvPr id="94" name="Grafik 77"/>
          <p:cNvPicPr>
            <a:picLocks noChangeAspect="1"/>
          </p:cNvPicPr>
          <p:nvPr/>
        </p:nvPicPr>
        <p:blipFill>
          <a:blip r:embed="rId2"/>
          <a:stretch>
            <a:fillRect/>
          </a:stretch>
        </p:blipFill>
        <p:spPr>
          <a:xfrm>
            <a:off x="2292660" y="3337575"/>
            <a:ext cx="307777" cy="307777"/>
          </a:xfrm>
          <a:prstGeom prst="rect">
            <a:avLst/>
          </a:prstGeom>
        </p:spPr>
      </p:pic>
      <p:pic>
        <p:nvPicPr>
          <p:cNvPr id="95" name="Grafik 77"/>
          <p:cNvPicPr>
            <a:picLocks noChangeAspect="1"/>
          </p:cNvPicPr>
          <p:nvPr/>
        </p:nvPicPr>
        <p:blipFill>
          <a:blip r:embed="rId2"/>
          <a:stretch>
            <a:fillRect/>
          </a:stretch>
        </p:blipFill>
        <p:spPr>
          <a:xfrm>
            <a:off x="2365933" y="3427781"/>
            <a:ext cx="307777" cy="307777"/>
          </a:xfrm>
          <a:prstGeom prst="rect">
            <a:avLst/>
          </a:prstGeom>
        </p:spPr>
      </p:pic>
      <p:sp>
        <p:nvSpPr>
          <p:cNvPr id="96" name="TextBox 95"/>
          <p:cNvSpPr txBox="1"/>
          <p:nvPr/>
        </p:nvSpPr>
        <p:spPr>
          <a:xfrm>
            <a:off x="2078658" y="2196856"/>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97" name="TextBox 96"/>
          <p:cNvSpPr txBox="1"/>
          <p:nvPr/>
        </p:nvSpPr>
        <p:spPr>
          <a:xfrm>
            <a:off x="2056858" y="2909204"/>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98" name="TextBox 97"/>
          <p:cNvSpPr txBox="1"/>
          <p:nvPr/>
        </p:nvSpPr>
        <p:spPr>
          <a:xfrm>
            <a:off x="923347" y="4076276"/>
            <a:ext cx="2317761" cy="461665"/>
          </a:xfrm>
          <a:prstGeom prst="rect">
            <a:avLst/>
          </a:prstGeom>
          <a:noFill/>
        </p:spPr>
        <p:txBody>
          <a:bodyPr wrap="square" rtlCol="0">
            <a:spAutoFit/>
          </a:bodyPr>
          <a:lstStyle/>
          <a:p>
            <a:pPr marL="0" indent="0">
              <a:buClr>
                <a:schemeClr val="accent1"/>
              </a:buClr>
              <a:buFont typeface="Arial" panose="020B0604020202020204" pitchFamily="34" charset="0"/>
              <a:buNone/>
            </a:pPr>
            <a:r>
              <a:rPr lang="en-ZA" sz="1200" dirty="0" smtClean="0"/>
              <a:t>CWDM Bidi directly plugged into aggregation device </a:t>
            </a:r>
          </a:p>
        </p:txBody>
      </p:sp>
      <p:sp>
        <p:nvSpPr>
          <p:cNvPr id="127" name="TextBox 126"/>
          <p:cNvSpPr txBox="1"/>
          <p:nvPr/>
        </p:nvSpPr>
        <p:spPr>
          <a:xfrm>
            <a:off x="1199306" y="1071530"/>
            <a:ext cx="4469725" cy="461665"/>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400" b="1" dirty="0" smtClean="0"/>
              <a:t>Hub Site Configuration</a:t>
            </a:r>
          </a:p>
        </p:txBody>
      </p:sp>
      <p:cxnSp>
        <p:nvCxnSpPr>
          <p:cNvPr id="128" name="Straight Connector 127"/>
          <p:cNvCxnSpPr/>
          <p:nvPr/>
        </p:nvCxnSpPr>
        <p:spPr>
          <a:xfrm flipV="1">
            <a:off x="262888" y="1780924"/>
            <a:ext cx="11640423" cy="737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069505" y="1067413"/>
            <a:ext cx="3983065" cy="461665"/>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400" b="1" dirty="0" smtClean="0"/>
              <a:t>eNodeB Configuration</a:t>
            </a:r>
          </a:p>
        </p:txBody>
      </p:sp>
      <p:cxnSp>
        <p:nvCxnSpPr>
          <p:cNvPr id="132" name="Straight Connector 131"/>
          <p:cNvCxnSpPr/>
          <p:nvPr/>
        </p:nvCxnSpPr>
        <p:spPr>
          <a:xfrm flipH="1">
            <a:off x="815672" y="280316"/>
            <a:ext cx="845" cy="610955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rot="16200000">
            <a:off x="-841733" y="3007034"/>
            <a:ext cx="2668048" cy="400110"/>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000" b="1" dirty="0" smtClean="0"/>
              <a:t>Passive solution</a:t>
            </a:r>
          </a:p>
        </p:txBody>
      </p:sp>
      <p:sp>
        <p:nvSpPr>
          <p:cNvPr id="110" name="Freihandform 63"/>
          <p:cNvSpPr/>
          <p:nvPr/>
        </p:nvSpPr>
        <p:spPr bwMode="auto">
          <a:xfrm>
            <a:off x="7998515" y="2956126"/>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111" name="Freihandform 65"/>
          <p:cNvSpPr/>
          <p:nvPr/>
        </p:nvSpPr>
        <p:spPr bwMode="auto">
          <a:xfrm flipH="1">
            <a:off x="9673045" y="2956125"/>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pic>
        <p:nvPicPr>
          <p:cNvPr id="112" name="Grafik 66"/>
          <p:cNvPicPr>
            <a:picLocks noChangeAspect="1"/>
          </p:cNvPicPr>
          <p:nvPr/>
        </p:nvPicPr>
        <p:blipFill>
          <a:blip r:embed="rId2"/>
          <a:stretch>
            <a:fillRect/>
          </a:stretch>
        </p:blipFill>
        <p:spPr>
          <a:xfrm rot="16200000">
            <a:off x="7806662" y="3584460"/>
            <a:ext cx="727519" cy="727519"/>
          </a:xfrm>
          <a:prstGeom prst="rect">
            <a:avLst/>
          </a:prstGeom>
        </p:spPr>
      </p:pic>
      <p:cxnSp>
        <p:nvCxnSpPr>
          <p:cNvPr id="114" name="Gerader Verbinder 68"/>
          <p:cNvCxnSpPr/>
          <p:nvPr/>
        </p:nvCxnSpPr>
        <p:spPr>
          <a:xfrm>
            <a:off x="7188722" y="2602292"/>
            <a:ext cx="3417570" cy="0"/>
          </a:xfrm>
          <a:prstGeom prst="line">
            <a:avLst/>
          </a:prstGeom>
          <a:ln w="381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124" name="Trapezoid 123"/>
          <p:cNvSpPr/>
          <p:nvPr/>
        </p:nvSpPr>
        <p:spPr bwMode="auto">
          <a:xfrm rot="16200000">
            <a:off x="7235997" y="2378620"/>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25" name="Trapezoid 124"/>
          <p:cNvSpPr/>
          <p:nvPr/>
        </p:nvSpPr>
        <p:spPr bwMode="auto">
          <a:xfrm rot="5400000" flipH="1">
            <a:off x="9533208" y="2378616"/>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pic>
        <p:nvPicPr>
          <p:cNvPr id="126" name="Grafik 211"/>
          <p:cNvPicPr>
            <a:picLocks noChangeAspect="1"/>
          </p:cNvPicPr>
          <p:nvPr/>
        </p:nvPicPr>
        <p:blipFill>
          <a:blip r:embed="rId2"/>
          <a:stretch>
            <a:fillRect/>
          </a:stretch>
        </p:blipFill>
        <p:spPr>
          <a:xfrm rot="16200000">
            <a:off x="9282716" y="3584673"/>
            <a:ext cx="727306" cy="727306"/>
          </a:xfrm>
          <a:prstGeom prst="rect">
            <a:avLst/>
          </a:prstGeom>
        </p:spPr>
      </p:pic>
      <p:sp>
        <p:nvSpPr>
          <p:cNvPr id="131" name="Textfeld 71"/>
          <p:cNvSpPr txBox="1"/>
          <p:nvPr/>
        </p:nvSpPr>
        <p:spPr>
          <a:xfrm>
            <a:off x="7686265" y="4318400"/>
            <a:ext cx="2454257" cy="738664"/>
          </a:xfrm>
          <a:prstGeom prst="rect">
            <a:avLst/>
          </a:prstGeom>
          <a:noFill/>
        </p:spPr>
        <p:txBody>
          <a:bodyPr wrap="square" rtlCol="0">
            <a:spAutoFit/>
          </a:bodyPr>
          <a:lstStyle/>
          <a:p>
            <a:pPr marL="0" indent="0" algn="ctr">
              <a:buClr>
                <a:schemeClr val="accent1"/>
              </a:buClr>
              <a:buFont typeface="Arial" panose="020B0604020202020204" pitchFamily="34" charset="0"/>
              <a:buNone/>
            </a:pPr>
            <a:r>
              <a:rPr lang="de-DE" sz="1400" dirty="0" smtClean="0"/>
              <a:t>Single interface BiDi CWDM SFP directly plugged into eNodeB</a:t>
            </a:r>
          </a:p>
        </p:txBody>
      </p:sp>
      <p:sp>
        <p:nvSpPr>
          <p:cNvPr id="135" name="TextBox 134"/>
          <p:cNvSpPr txBox="1"/>
          <p:nvPr/>
        </p:nvSpPr>
        <p:spPr>
          <a:xfrm rot="16200000">
            <a:off x="9273647" y="3104170"/>
            <a:ext cx="569387"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East</a:t>
            </a:r>
          </a:p>
        </p:txBody>
      </p:sp>
      <p:sp>
        <p:nvSpPr>
          <p:cNvPr id="136" name="TextBox 135"/>
          <p:cNvSpPr txBox="1"/>
          <p:nvPr/>
        </p:nvSpPr>
        <p:spPr>
          <a:xfrm rot="16200000">
            <a:off x="8011949" y="3098488"/>
            <a:ext cx="624723"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West</a:t>
            </a:r>
          </a:p>
        </p:txBody>
      </p:sp>
      <p:sp>
        <p:nvSpPr>
          <p:cNvPr id="137" name="Oval 136"/>
          <p:cNvSpPr/>
          <p:nvPr/>
        </p:nvSpPr>
        <p:spPr bwMode="auto">
          <a:xfrm>
            <a:off x="7300676" y="2011727"/>
            <a:ext cx="973896" cy="1373126"/>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138" name="Oval 137"/>
          <p:cNvSpPr/>
          <p:nvPr/>
        </p:nvSpPr>
        <p:spPr bwMode="auto">
          <a:xfrm>
            <a:off x="9589022" y="1958121"/>
            <a:ext cx="811543" cy="1417242"/>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139" name="TextBox 138"/>
          <p:cNvSpPr txBox="1"/>
          <p:nvPr/>
        </p:nvSpPr>
        <p:spPr>
          <a:xfrm>
            <a:off x="8380235" y="2133440"/>
            <a:ext cx="1066318" cy="26161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100" dirty="0" smtClean="0"/>
              <a:t>Y cable filter</a:t>
            </a:r>
          </a:p>
        </p:txBody>
      </p:sp>
      <p:cxnSp>
        <p:nvCxnSpPr>
          <p:cNvPr id="140" name="Straight Arrow Connector 139"/>
          <p:cNvCxnSpPr>
            <a:stCxn id="139" idx="1"/>
          </p:cNvCxnSpPr>
          <p:nvPr/>
        </p:nvCxnSpPr>
        <p:spPr>
          <a:xfrm flipH="1">
            <a:off x="8259178" y="2264245"/>
            <a:ext cx="121057" cy="12258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9420764" y="2291989"/>
            <a:ext cx="138548" cy="11069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6182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9639831" y="4805660"/>
            <a:ext cx="2460831" cy="326920"/>
            <a:chOff x="257452" y="2180276"/>
            <a:chExt cx="8629096" cy="782948"/>
          </a:xfrm>
        </p:grpSpPr>
        <p:pic>
          <p:nvPicPr>
            <p:cNvPr id="70" name="Picture 6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452" y="2180276"/>
              <a:ext cx="8629096" cy="782948"/>
            </a:xfrm>
            <a:prstGeom prst="rect">
              <a:avLst/>
            </a:prstGeom>
          </p:spPr>
        </p:pic>
        <p:pic>
          <p:nvPicPr>
            <p:cNvPr id="72" name="Picture 7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5729" y="2185876"/>
              <a:ext cx="1933206" cy="391111"/>
            </a:xfrm>
            <a:prstGeom prst="rect">
              <a:avLst/>
            </a:prstGeom>
          </p:spPr>
        </p:pic>
        <p:pic>
          <p:nvPicPr>
            <p:cNvPr id="74" name="Picture 7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0782" y="2542994"/>
              <a:ext cx="1933206" cy="385524"/>
            </a:xfrm>
            <a:prstGeom prst="rect">
              <a:avLst/>
            </a:prstGeom>
          </p:spPr>
        </p:pic>
        <p:pic>
          <p:nvPicPr>
            <p:cNvPr id="93" name="Picture 9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76684" y="2189100"/>
              <a:ext cx="3860825" cy="379936"/>
            </a:xfrm>
            <a:prstGeom prst="rect">
              <a:avLst/>
            </a:prstGeom>
          </p:spPr>
        </p:pic>
        <p:pic>
          <p:nvPicPr>
            <p:cNvPr id="94" name="Picture 9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75621" y="2543055"/>
              <a:ext cx="3860825" cy="379936"/>
            </a:xfrm>
            <a:prstGeom prst="rect">
              <a:avLst/>
            </a:prstGeom>
          </p:spPr>
        </p:pic>
      </p:grpSp>
      <p:pic>
        <p:nvPicPr>
          <p:cNvPr id="65" name="Grafik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6258" y="4679442"/>
            <a:ext cx="1878820" cy="518056"/>
          </a:xfrm>
          <a:prstGeom prst="rect">
            <a:avLst/>
          </a:prstGeom>
        </p:spPr>
      </p:pic>
      <p:sp>
        <p:nvSpPr>
          <p:cNvPr id="95" name="Rectangle 94"/>
          <p:cNvSpPr/>
          <p:nvPr/>
        </p:nvSpPr>
        <p:spPr bwMode="auto">
          <a:xfrm>
            <a:off x="7324876" y="4326909"/>
            <a:ext cx="3196662" cy="526512"/>
          </a:xfrm>
          <a:prstGeom prst="rect">
            <a:avLst/>
          </a:prstGeom>
          <a:solidFill>
            <a:schemeClr val="bg1">
              <a:lumMod val="85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ZA" sz="1400" dirty="0" smtClean="0">
                <a:ln w="12700">
                  <a:noFill/>
                </a:ln>
                <a:solidFill>
                  <a:schemeClr val="tx1"/>
                </a:solidFill>
              </a:rPr>
              <a:t>10GE Demarcation/ Transponders </a:t>
            </a:r>
          </a:p>
        </p:txBody>
      </p:sp>
      <p:sp>
        <p:nvSpPr>
          <p:cNvPr id="31" name="Rectangle 30"/>
          <p:cNvSpPr/>
          <p:nvPr/>
        </p:nvSpPr>
        <p:spPr bwMode="auto">
          <a:xfrm>
            <a:off x="1525032" y="1918109"/>
            <a:ext cx="813307" cy="2089291"/>
          </a:xfrm>
          <a:prstGeom prst="rect">
            <a:avLst/>
          </a:prstGeom>
          <a:solidFill>
            <a:schemeClr val="bg1">
              <a:lumMod val="85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3" name="Title 2"/>
          <p:cNvSpPr>
            <a:spLocks noGrp="1"/>
          </p:cNvSpPr>
          <p:nvPr>
            <p:ph type="title"/>
          </p:nvPr>
        </p:nvSpPr>
        <p:spPr/>
        <p:txBody>
          <a:bodyPr/>
          <a:lstStyle/>
          <a:p>
            <a:r>
              <a:rPr lang="en-US" dirty="0" smtClean="0"/>
              <a:t>2 </a:t>
            </a:r>
            <a:r>
              <a:rPr lang="en-US" dirty="0"/>
              <a:t>x10GE Active </a:t>
            </a:r>
            <a:r>
              <a:rPr lang="en-US" dirty="0" smtClean="0"/>
              <a:t>solution</a:t>
            </a:r>
            <a:endParaRPr lang="en-US" dirty="0"/>
          </a:p>
        </p:txBody>
      </p:sp>
      <p:cxnSp>
        <p:nvCxnSpPr>
          <p:cNvPr id="5" name="Straight Connector 4"/>
          <p:cNvCxnSpPr/>
          <p:nvPr/>
        </p:nvCxnSpPr>
        <p:spPr>
          <a:xfrm flipV="1">
            <a:off x="211518" y="6017023"/>
            <a:ext cx="11640423" cy="737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6" name="Trapezoid 5"/>
          <p:cNvSpPr/>
          <p:nvPr/>
        </p:nvSpPr>
        <p:spPr bwMode="auto">
          <a:xfrm rot="5400000">
            <a:off x="4204068" y="2422649"/>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sp>
        <p:nvSpPr>
          <p:cNvPr id="7" name="Trapezoid 6"/>
          <p:cNvSpPr/>
          <p:nvPr/>
        </p:nvSpPr>
        <p:spPr bwMode="auto">
          <a:xfrm rot="5400000">
            <a:off x="4204068" y="3812251"/>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cxnSp>
        <p:nvCxnSpPr>
          <p:cNvPr id="8" name="Elbow Connector 7"/>
          <p:cNvCxnSpPr>
            <a:endCxn id="6" idx="2"/>
          </p:cNvCxnSpPr>
          <p:nvPr/>
        </p:nvCxnSpPr>
        <p:spPr>
          <a:xfrm flipV="1">
            <a:off x="3386949" y="2572980"/>
            <a:ext cx="1321659" cy="329214"/>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3414543" y="3286735"/>
            <a:ext cx="1288104" cy="720665"/>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0"/>
          </p:cNvCxnSpPr>
          <p:nvPr/>
        </p:nvCxnSpPr>
        <p:spPr>
          <a:xfrm>
            <a:off x="5009270" y="2572980"/>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03309" y="4012270"/>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3156435" y="2846268"/>
            <a:ext cx="169607" cy="548380"/>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cxnSp>
        <p:nvCxnSpPr>
          <p:cNvPr id="13" name="Gerade Verbindung mit Pfeil 26"/>
          <p:cNvCxnSpPr/>
          <p:nvPr/>
        </p:nvCxnSpPr>
        <p:spPr bwMode="auto">
          <a:xfrm flipH="1" flipV="1">
            <a:off x="2813837" y="2864286"/>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cxnSp>
        <p:nvCxnSpPr>
          <p:cNvPr id="14" name="Gerade Verbindung mit Pfeil 26"/>
          <p:cNvCxnSpPr/>
          <p:nvPr/>
        </p:nvCxnSpPr>
        <p:spPr bwMode="auto">
          <a:xfrm flipH="1" flipV="1">
            <a:off x="2805381" y="3279683"/>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sp>
        <p:nvSpPr>
          <p:cNvPr id="15" name="Textfeld 11"/>
          <p:cNvSpPr txBox="1"/>
          <p:nvPr/>
        </p:nvSpPr>
        <p:spPr>
          <a:xfrm>
            <a:off x="2740618" y="3399355"/>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16" name="Grafik 77"/>
          <p:cNvPicPr>
            <a:picLocks noChangeAspect="1"/>
          </p:cNvPicPr>
          <p:nvPr/>
        </p:nvPicPr>
        <p:blipFill>
          <a:blip r:embed="rId7"/>
          <a:stretch>
            <a:fillRect/>
          </a:stretch>
        </p:blipFill>
        <p:spPr>
          <a:xfrm>
            <a:off x="2140551" y="2419070"/>
            <a:ext cx="307777" cy="307777"/>
          </a:xfrm>
          <a:prstGeom prst="rect">
            <a:avLst/>
          </a:prstGeom>
        </p:spPr>
      </p:pic>
      <p:pic>
        <p:nvPicPr>
          <p:cNvPr id="17" name="Grafik 77"/>
          <p:cNvPicPr>
            <a:picLocks noChangeAspect="1"/>
          </p:cNvPicPr>
          <p:nvPr/>
        </p:nvPicPr>
        <p:blipFill>
          <a:blip r:embed="rId7"/>
          <a:stretch>
            <a:fillRect/>
          </a:stretch>
        </p:blipFill>
        <p:spPr>
          <a:xfrm>
            <a:off x="2233153" y="2519762"/>
            <a:ext cx="307777" cy="307777"/>
          </a:xfrm>
          <a:prstGeom prst="rect">
            <a:avLst/>
          </a:prstGeom>
        </p:spPr>
      </p:pic>
      <p:pic>
        <p:nvPicPr>
          <p:cNvPr id="18" name="Grafik 77"/>
          <p:cNvPicPr>
            <a:picLocks noChangeAspect="1"/>
          </p:cNvPicPr>
          <p:nvPr/>
        </p:nvPicPr>
        <p:blipFill>
          <a:blip r:embed="rId7"/>
          <a:stretch>
            <a:fillRect/>
          </a:stretch>
        </p:blipFill>
        <p:spPr>
          <a:xfrm>
            <a:off x="2303474" y="2622842"/>
            <a:ext cx="307777" cy="307777"/>
          </a:xfrm>
          <a:prstGeom prst="rect">
            <a:avLst/>
          </a:prstGeom>
        </p:spPr>
      </p:pic>
      <p:pic>
        <p:nvPicPr>
          <p:cNvPr id="19" name="Grafik 77"/>
          <p:cNvPicPr>
            <a:picLocks noChangeAspect="1"/>
          </p:cNvPicPr>
          <p:nvPr/>
        </p:nvPicPr>
        <p:blipFill>
          <a:blip r:embed="rId7"/>
          <a:stretch>
            <a:fillRect/>
          </a:stretch>
        </p:blipFill>
        <p:spPr>
          <a:xfrm>
            <a:off x="2376747" y="2713048"/>
            <a:ext cx="307777" cy="307777"/>
          </a:xfrm>
          <a:prstGeom prst="rect">
            <a:avLst/>
          </a:prstGeom>
        </p:spPr>
      </p:pic>
      <p:sp>
        <p:nvSpPr>
          <p:cNvPr id="20" name="Textfeld 11"/>
          <p:cNvSpPr txBox="1"/>
          <p:nvPr/>
        </p:nvSpPr>
        <p:spPr>
          <a:xfrm>
            <a:off x="2742379" y="2570747"/>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21" name="Grafik 77"/>
          <p:cNvPicPr>
            <a:picLocks noChangeAspect="1"/>
          </p:cNvPicPr>
          <p:nvPr/>
        </p:nvPicPr>
        <p:blipFill>
          <a:blip r:embed="rId7"/>
          <a:stretch>
            <a:fillRect/>
          </a:stretch>
        </p:blipFill>
        <p:spPr>
          <a:xfrm>
            <a:off x="2129737" y="3133803"/>
            <a:ext cx="307777" cy="307777"/>
          </a:xfrm>
          <a:prstGeom prst="rect">
            <a:avLst/>
          </a:prstGeom>
        </p:spPr>
      </p:pic>
      <p:pic>
        <p:nvPicPr>
          <p:cNvPr id="22" name="Grafik 77"/>
          <p:cNvPicPr>
            <a:picLocks noChangeAspect="1"/>
          </p:cNvPicPr>
          <p:nvPr/>
        </p:nvPicPr>
        <p:blipFill>
          <a:blip r:embed="rId7"/>
          <a:stretch>
            <a:fillRect/>
          </a:stretch>
        </p:blipFill>
        <p:spPr>
          <a:xfrm>
            <a:off x="2222339" y="3234495"/>
            <a:ext cx="307777" cy="307777"/>
          </a:xfrm>
          <a:prstGeom prst="rect">
            <a:avLst/>
          </a:prstGeom>
        </p:spPr>
      </p:pic>
      <p:pic>
        <p:nvPicPr>
          <p:cNvPr id="23" name="Grafik 77"/>
          <p:cNvPicPr>
            <a:picLocks noChangeAspect="1"/>
          </p:cNvPicPr>
          <p:nvPr/>
        </p:nvPicPr>
        <p:blipFill>
          <a:blip r:embed="rId7"/>
          <a:stretch>
            <a:fillRect/>
          </a:stretch>
        </p:blipFill>
        <p:spPr>
          <a:xfrm>
            <a:off x="2292660" y="3337575"/>
            <a:ext cx="307777" cy="307777"/>
          </a:xfrm>
          <a:prstGeom prst="rect">
            <a:avLst/>
          </a:prstGeom>
        </p:spPr>
      </p:pic>
      <p:pic>
        <p:nvPicPr>
          <p:cNvPr id="24" name="Grafik 77"/>
          <p:cNvPicPr>
            <a:picLocks noChangeAspect="1"/>
          </p:cNvPicPr>
          <p:nvPr/>
        </p:nvPicPr>
        <p:blipFill>
          <a:blip r:embed="rId7"/>
          <a:stretch>
            <a:fillRect/>
          </a:stretch>
        </p:blipFill>
        <p:spPr>
          <a:xfrm>
            <a:off x="2365933" y="3427781"/>
            <a:ext cx="307777" cy="307777"/>
          </a:xfrm>
          <a:prstGeom prst="rect">
            <a:avLst/>
          </a:prstGeom>
        </p:spPr>
      </p:pic>
      <p:sp>
        <p:nvSpPr>
          <p:cNvPr id="25" name="TextBox 24"/>
          <p:cNvSpPr txBox="1"/>
          <p:nvPr/>
        </p:nvSpPr>
        <p:spPr>
          <a:xfrm>
            <a:off x="2078658" y="2196856"/>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26" name="TextBox 25"/>
          <p:cNvSpPr txBox="1"/>
          <p:nvPr/>
        </p:nvSpPr>
        <p:spPr>
          <a:xfrm>
            <a:off x="2056858" y="2909204"/>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27" name="TextBox 26"/>
          <p:cNvSpPr txBox="1"/>
          <p:nvPr/>
        </p:nvSpPr>
        <p:spPr>
          <a:xfrm>
            <a:off x="2386598" y="1766990"/>
            <a:ext cx="2226718" cy="430887"/>
          </a:xfrm>
          <a:prstGeom prst="rect">
            <a:avLst/>
          </a:prstGeom>
          <a:noFill/>
        </p:spPr>
        <p:txBody>
          <a:bodyPr wrap="square" rtlCol="0">
            <a:spAutoFit/>
          </a:bodyPr>
          <a:lstStyle/>
          <a:p>
            <a:pPr marL="0" indent="0">
              <a:buClr>
                <a:schemeClr val="accent1"/>
              </a:buClr>
              <a:buFont typeface="Arial" panose="020B0604020202020204" pitchFamily="34" charset="0"/>
              <a:buNone/>
            </a:pPr>
            <a:r>
              <a:rPr lang="en-ZA" sz="1100" dirty="0" smtClean="0"/>
              <a:t>CWDM Bidi directly plugged ADVA Transponders</a:t>
            </a:r>
          </a:p>
        </p:txBody>
      </p:sp>
      <p:sp>
        <p:nvSpPr>
          <p:cNvPr id="28" name="TextBox 27"/>
          <p:cNvSpPr txBox="1"/>
          <p:nvPr/>
        </p:nvSpPr>
        <p:spPr>
          <a:xfrm>
            <a:off x="1199306" y="1071530"/>
            <a:ext cx="4469725" cy="461665"/>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400" b="1" dirty="0" smtClean="0"/>
              <a:t>Hub Site Configuration</a:t>
            </a:r>
          </a:p>
        </p:txBody>
      </p:sp>
      <p:cxnSp>
        <p:nvCxnSpPr>
          <p:cNvPr id="29" name="Straight Connector 28"/>
          <p:cNvCxnSpPr/>
          <p:nvPr/>
        </p:nvCxnSpPr>
        <p:spPr>
          <a:xfrm>
            <a:off x="806824" y="945222"/>
            <a:ext cx="8849" cy="5444648"/>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6200000">
            <a:off x="-1408429" y="3139047"/>
            <a:ext cx="3801440" cy="400110"/>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000" b="1" dirty="0" smtClean="0"/>
              <a:t>Active 10GE solution</a:t>
            </a:r>
          </a:p>
        </p:txBody>
      </p:sp>
      <p:sp>
        <p:nvSpPr>
          <p:cNvPr id="32" name="TextBox 31"/>
          <p:cNvSpPr txBox="1"/>
          <p:nvPr/>
        </p:nvSpPr>
        <p:spPr>
          <a:xfrm rot="16200000">
            <a:off x="760127" y="2666164"/>
            <a:ext cx="2178423" cy="523220"/>
          </a:xfrm>
          <a:prstGeom prst="rect">
            <a:avLst/>
          </a:prstGeom>
          <a:noFill/>
        </p:spPr>
        <p:txBody>
          <a:bodyPr wrap="square" rtlCol="0">
            <a:spAutoFit/>
          </a:bodyPr>
          <a:lstStyle/>
          <a:p>
            <a:pPr marL="0" indent="0">
              <a:buClr>
                <a:schemeClr val="accent1"/>
              </a:buClr>
              <a:buFont typeface="Arial" panose="020B0604020202020204" pitchFamily="34" charset="0"/>
              <a:buNone/>
            </a:pPr>
            <a:r>
              <a:rPr lang="en-ZA" sz="1400" dirty="0" smtClean="0"/>
              <a:t>Media converter/1HU 5WCA transponders</a:t>
            </a:r>
          </a:p>
        </p:txBody>
      </p:sp>
      <p:cxnSp>
        <p:nvCxnSpPr>
          <p:cNvPr id="34" name="Elbow Connector 33"/>
          <p:cNvCxnSpPr/>
          <p:nvPr/>
        </p:nvCxnSpPr>
        <p:spPr>
          <a:xfrm rot="16200000" flipV="1">
            <a:off x="-107094" y="3249447"/>
            <a:ext cx="2806698" cy="701516"/>
          </a:xfrm>
          <a:prstGeom prst="bentConnector3">
            <a:avLst>
              <a:gd name="adj1" fmla="val 8269"/>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6200000" flipV="1">
            <a:off x="363150" y="3410452"/>
            <a:ext cx="2308478" cy="747557"/>
          </a:xfrm>
          <a:prstGeom prst="bentConnector3">
            <a:avLst>
              <a:gd name="adj1" fmla="val 12615"/>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16200000" flipV="1">
            <a:off x="693862" y="3647766"/>
            <a:ext cx="2023110" cy="822988"/>
          </a:xfrm>
          <a:prstGeom prst="bentConnector3">
            <a:avLst>
              <a:gd name="adj1" fmla="val 30702"/>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V="1">
            <a:off x="1096112" y="3794289"/>
            <a:ext cx="1620528" cy="961331"/>
          </a:xfrm>
          <a:prstGeom prst="bentConnector3">
            <a:avLst>
              <a:gd name="adj1" fmla="val 52536"/>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30414" y="5559877"/>
            <a:ext cx="2635658"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16 x 10GE handoff to backbone</a:t>
            </a:r>
          </a:p>
        </p:txBody>
      </p:sp>
      <p:cxnSp>
        <p:nvCxnSpPr>
          <p:cNvPr id="69" name="Straight Connector 68"/>
          <p:cNvCxnSpPr/>
          <p:nvPr/>
        </p:nvCxnSpPr>
        <p:spPr>
          <a:xfrm>
            <a:off x="967611" y="2196856"/>
            <a:ext cx="520942" cy="0"/>
          </a:xfrm>
          <a:prstGeom prst="line">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143610" y="2629991"/>
            <a:ext cx="373779" cy="0"/>
          </a:xfrm>
          <a:prstGeom prst="line">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93923" y="3047703"/>
            <a:ext cx="194630" cy="0"/>
          </a:xfrm>
          <a:prstGeom prst="line">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488553" y="3491463"/>
            <a:ext cx="28836" cy="0"/>
          </a:xfrm>
          <a:prstGeom prst="line">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69505" y="1067413"/>
            <a:ext cx="3983065" cy="461665"/>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400" b="1" dirty="0" smtClean="0"/>
              <a:t>eNodeB Configuration</a:t>
            </a:r>
          </a:p>
        </p:txBody>
      </p:sp>
      <p:sp>
        <p:nvSpPr>
          <p:cNvPr id="77" name="Freihandform 63"/>
          <p:cNvSpPr/>
          <p:nvPr/>
        </p:nvSpPr>
        <p:spPr bwMode="auto">
          <a:xfrm>
            <a:off x="7998515" y="2956126"/>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78" name="Freihandform 65"/>
          <p:cNvSpPr/>
          <p:nvPr/>
        </p:nvSpPr>
        <p:spPr bwMode="auto">
          <a:xfrm flipH="1">
            <a:off x="9673045" y="2956125"/>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pic>
        <p:nvPicPr>
          <p:cNvPr id="79" name="Grafik 66"/>
          <p:cNvPicPr>
            <a:picLocks noChangeAspect="1"/>
          </p:cNvPicPr>
          <p:nvPr/>
        </p:nvPicPr>
        <p:blipFill>
          <a:blip r:embed="rId7"/>
          <a:stretch>
            <a:fillRect/>
          </a:stretch>
        </p:blipFill>
        <p:spPr>
          <a:xfrm rot="16200000">
            <a:off x="7806662" y="3584460"/>
            <a:ext cx="727519" cy="727519"/>
          </a:xfrm>
          <a:prstGeom prst="rect">
            <a:avLst/>
          </a:prstGeom>
        </p:spPr>
      </p:pic>
      <p:cxnSp>
        <p:nvCxnSpPr>
          <p:cNvPr id="80" name="Gerader Verbinder 68"/>
          <p:cNvCxnSpPr/>
          <p:nvPr/>
        </p:nvCxnSpPr>
        <p:spPr>
          <a:xfrm>
            <a:off x="7188722" y="2602292"/>
            <a:ext cx="3417570" cy="0"/>
          </a:xfrm>
          <a:prstGeom prst="line">
            <a:avLst/>
          </a:prstGeom>
          <a:ln w="381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81" name="Trapezoid 80"/>
          <p:cNvSpPr/>
          <p:nvPr/>
        </p:nvSpPr>
        <p:spPr bwMode="auto">
          <a:xfrm rot="16200000">
            <a:off x="7235997" y="2378620"/>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2" name="Trapezoid 81"/>
          <p:cNvSpPr/>
          <p:nvPr/>
        </p:nvSpPr>
        <p:spPr bwMode="auto">
          <a:xfrm rot="5400000" flipH="1">
            <a:off x="9533208" y="2378616"/>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pic>
        <p:nvPicPr>
          <p:cNvPr id="83" name="Grafik 211"/>
          <p:cNvPicPr>
            <a:picLocks noChangeAspect="1"/>
          </p:cNvPicPr>
          <p:nvPr/>
        </p:nvPicPr>
        <p:blipFill>
          <a:blip r:embed="rId7"/>
          <a:stretch>
            <a:fillRect/>
          </a:stretch>
        </p:blipFill>
        <p:spPr>
          <a:xfrm rot="16200000">
            <a:off x="9282716" y="3584673"/>
            <a:ext cx="727306" cy="727306"/>
          </a:xfrm>
          <a:prstGeom prst="rect">
            <a:avLst/>
          </a:prstGeom>
        </p:spPr>
      </p:pic>
      <p:sp>
        <p:nvSpPr>
          <p:cNvPr id="84" name="Textfeld 71"/>
          <p:cNvSpPr txBox="1"/>
          <p:nvPr/>
        </p:nvSpPr>
        <p:spPr>
          <a:xfrm>
            <a:off x="10083881" y="3652558"/>
            <a:ext cx="1689953" cy="523220"/>
          </a:xfrm>
          <a:prstGeom prst="rect">
            <a:avLst/>
          </a:prstGeom>
          <a:noFill/>
        </p:spPr>
        <p:txBody>
          <a:bodyPr wrap="square" rtlCol="0">
            <a:spAutoFit/>
          </a:bodyPr>
          <a:lstStyle/>
          <a:p>
            <a:pPr marL="0" indent="0" algn="ctr">
              <a:buClr>
                <a:schemeClr val="accent1"/>
              </a:buClr>
              <a:buFont typeface="Arial" panose="020B0604020202020204" pitchFamily="34" charset="0"/>
              <a:buNone/>
            </a:pPr>
            <a:r>
              <a:rPr lang="de-DE" sz="1400" dirty="0" smtClean="0"/>
              <a:t>Single interface BiDi CWDM SFP</a:t>
            </a:r>
          </a:p>
        </p:txBody>
      </p:sp>
      <p:sp>
        <p:nvSpPr>
          <p:cNvPr id="85" name="TextBox 84"/>
          <p:cNvSpPr txBox="1"/>
          <p:nvPr/>
        </p:nvSpPr>
        <p:spPr>
          <a:xfrm rot="16200000">
            <a:off x="9273647" y="3104170"/>
            <a:ext cx="569387"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East</a:t>
            </a:r>
          </a:p>
        </p:txBody>
      </p:sp>
      <p:sp>
        <p:nvSpPr>
          <p:cNvPr id="86" name="TextBox 85"/>
          <p:cNvSpPr txBox="1"/>
          <p:nvPr/>
        </p:nvSpPr>
        <p:spPr>
          <a:xfrm rot="16200000">
            <a:off x="8011949" y="3098488"/>
            <a:ext cx="624723"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West</a:t>
            </a:r>
          </a:p>
        </p:txBody>
      </p:sp>
      <p:sp>
        <p:nvSpPr>
          <p:cNvPr id="87" name="Oval 86"/>
          <p:cNvSpPr/>
          <p:nvPr/>
        </p:nvSpPr>
        <p:spPr bwMode="auto">
          <a:xfrm>
            <a:off x="7300676" y="2011727"/>
            <a:ext cx="973896" cy="1373126"/>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88" name="Oval 87"/>
          <p:cNvSpPr/>
          <p:nvPr/>
        </p:nvSpPr>
        <p:spPr bwMode="auto">
          <a:xfrm>
            <a:off x="9589022" y="1958121"/>
            <a:ext cx="811543" cy="1417242"/>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89" name="TextBox 88"/>
          <p:cNvSpPr txBox="1"/>
          <p:nvPr/>
        </p:nvSpPr>
        <p:spPr>
          <a:xfrm>
            <a:off x="8380235" y="2133440"/>
            <a:ext cx="1066318" cy="26161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100" dirty="0" smtClean="0"/>
              <a:t>Y cable filter</a:t>
            </a:r>
          </a:p>
        </p:txBody>
      </p:sp>
      <p:cxnSp>
        <p:nvCxnSpPr>
          <p:cNvPr id="90" name="Straight Arrow Connector 89"/>
          <p:cNvCxnSpPr>
            <a:stCxn id="89" idx="1"/>
          </p:cNvCxnSpPr>
          <p:nvPr/>
        </p:nvCxnSpPr>
        <p:spPr>
          <a:xfrm flipH="1">
            <a:off x="8259178" y="2264245"/>
            <a:ext cx="121057" cy="12258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9420764" y="2291989"/>
            <a:ext cx="138548" cy="11069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087638" y="945222"/>
            <a:ext cx="39041" cy="5425706"/>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892833" y="5146434"/>
            <a:ext cx="2066591"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2 x 10GE 850nm MM</a:t>
            </a:r>
          </a:p>
        </p:txBody>
      </p:sp>
      <p:cxnSp>
        <p:nvCxnSpPr>
          <p:cNvPr id="98" name="Straight Arrow Connector 97"/>
          <p:cNvCxnSpPr/>
          <p:nvPr/>
        </p:nvCxnSpPr>
        <p:spPr>
          <a:xfrm>
            <a:off x="8380235" y="4909326"/>
            <a:ext cx="0" cy="188546"/>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9324673" y="4896920"/>
            <a:ext cx="0" cy="200952"/>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737855" y="5493784"/>
            <a:ext cx="4631653"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Standard “grey” multimode handover to </a:t>
            </a:r>
            <a:r>
              <a:rPr lang="en-ZA" sz="1400" dirty="0" err="1" smtClean="0"/>
              <a:t>eNodeB</a:t>
            </a:r>
            <a:endParaRPr lang="en-ZA" sz="1400" dirty="0" smtClean="0"/>
          </a:p>
        </p:txBody>
      </p:sp>
      <p:sp>
        <p:nvSpPr>
          <p:cNvPr id="66" name="Rectangle 65"/>
          <p:cNvSpPr/>
          <p:nvPr/>
        </p:nvSpPr>
        <p:spPr bwMode="auto">
          <a:xfrm>
            <a:off x="1086193" y="4919062"/>
            <a:ext cx="1852753" cy="634113"/>
          </a:xfrm>
          <a:prstGeom prst="rect">
            <a:avLst/>
          </a:prstGeom>
          <a:solidFill>
            <a:schemeClr val="bg1">
              <a:lumMod val="85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lgn="ctr" eaLnBrk="0" hangingPunct="0"/>
            <a:r>
              <a:rPr lang="de-DE" sz="1400" dirty="0">
                <a:latin typeface="Arial" panose="020B0604020202020204" pitchFamily="34" charset="0"/>
                <a:cs typeface="Arial" panose="020B0604020202020204" pitchFamily="34" charset="0"/>
              </a:rPr>
              <a:t>IP/MPLS/OTN Backbone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007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Voyager – Packet Optical Solution</a:t>
            </a:r>
            <a:endParaRPr lang="en-US" sz="2400" dirty="0"/>
          </a:p>
        </p:txBody>
      </p:sp>
      <p:sp>
        <p:nvSpPr>
          <p:cNvPr id="3" name="Content Placeholder 2"/>
          <p:cNvSpPr>
            <a:spLocks noGrp="1"/>
          </p:cNvSpPr>
          <p:nvPr>
            <p:ph idx="1"/>
          </p:nvPr>
        </p:nvSpPr>
        <p:spPr>
          <a:xfrm>
            <a:off x="691200" y="1348800"/>
            <a:ext cx="10828800" cy="4795200"/>
          </a:xfrm>
          <a:solidFill>
            <a:schemeClr val="bg1"/>
          </a:solidFill>
          <a:ln w="12700">
            <a:solidFill>
              <a:schemeClr val="bg1">
                <a:lumMod val="65000"/>
              </a:schemeClr>
            </a:solidFill>
          </a:ln>
          <a:effectLst>
            <a:outerShdw blurRad="50800" dist="38100" dir="2700000" algn="tl" rotWithShape="0">
              <a:prstClr val="black">
                <a:alpha val="40000"/>
              </a:prstClr>
            </a:outerShdw>
          </a:effectLst>
        </p:spPr>
        <p:txBody>
          <a:bodyPr vert="horz" wrap="square" lIns="240000" tIns="480000" rIns="240000" bIns="48000" numCol="1" rtlCol="0" anchor="t" anchorCtr="0" compatLnSpc="1">
            <a:prstTxWarp prst="textNoShape">
              <a:avLst/>
            </a:prstTxWarp>
            <a:normAutofit/>
          </a:bodyPr>
          <a:lstStyle/>
          <a:p>
            <a:endParaRPr lang="en-US" sz="2133" smtClean="0"/>
          </a:p>
          <a:p>
            <a:r>
              <a:rPr lang="en-US" sz="2133" smtClean="0"/>
              <a:t>Voyager is an Open Optical Packet Transport box </a:t>
            </a:r>
          </a:p>
          <a:p>
            <a:r>
              <a:rPr lang="en-US" sz="2133" smtClean="0"/>
              <a:t>The design for both hardware and software has been submitted to TIP, the Telecom Infra Project making this available to all</a:t>
            </a:r>
          </a:p>
          <a:p>
            <a:r>
              <a:rPr lang="en-US" sz="2133" smtClean="0"/>
              <a:t>Voyager is a 1RU pizza box packet-optical solution. </a:t>
            </a:r>
          </a:p>
          <a:p>
            <a:pPr lvl="1"/>
            <a:r>
              <a:rPr lang="en-US" sz="1867" smtClean="0"/>
              <a:t>It has Layer 2 Forwarding Engine and Layer 3 Routing capabilities</a:t>
            </a:r>
          </a:p>
          <a:p>
            <a:r>
              <a:rPr lang="en-US" sz="2133" smtClean="0"/>
              <a:t>ADVA supplies Voyager hardware and software – either:</a:t>
            </a:r>
          </a:p>
          <a:p>
            <a:pPr lvl="1"/>
            <a:r>
              <a:rPr lang="en-US" sz="1867" smtClean="0"/>
              <a:t>As a standalone entity for integration into disaggregated networks</a:t>
            </a:r>
          </a:p>
          <a:p>
            <a:pPr lvl="1"/>
            <a:r>
              <a:rPr lang="en-US" sz="1867" smtClean="0"/>
              <a:t>Integrated with ADVA Open Optical Layer and Management System</a:t>
            </a:r>
          </a:p>
          <a:p>
            <a:pPr lvl="1"/>
            <a:r>
              <a:rPr lang="en-US" sz="1867" smtClean="0"/>
              <a:t>Both options will be integrated into ADVA Commercial and Service offerings</a:t>
            </a:r>
          </a:p>
          <a:p>
            <a:endParaRPr lang="en-US" sz="2133" dirty="0"/>
          </a:p>
        </p:txBody>
      </p:sp>
      <p:sp>
        <p:nvSpPr>
          <p:cNvPr id="6" name="Rechteck 8"/>
          <p:cNvSpPr/>
          <p:nvPr/>
        </p:nvSpPr>
        <p:spPr bwMode="auto">
          <a:xfrm>
            <a:off x="691199" y="1348799"/>
            <a:ext cx="3477039" cy="705631"/>
          </a:xfrm>
          <a:prstGeom prst="rect">
            <a:avLst/>
          </a:prstGeom>
          <a:solidFill>
            <a:srgbClr val="3B5999"/>
          </a:solidFill>
          <a:ln w="12700" algn="ctr">
            <a:solidFill>
              <a:srgbClr val="3848A8"/>
            </a:solidFill>
            <a:round/>
            <a:headEnd/>
            <a:tailEn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buClr>
                <a:schemeClr val="accent1"/>
              </a:buClr>
            </a:pPr>
            <a:r>
              <a:rPr lang="en-US" sz="4000" dirty="0">
                <a:ln w="12700">
                  <a:noFill/>
                </a:ln>
                <a:solidFill>
                  <a:schemeClr val="bg1"/>
                </a:solidFill>
              </a:rPr>
              <a:t>Voyager</a:t>
            </a:r>
          </a:p>
        </p:txBody>
      </p:sp>
    </p:spTree>
    <p:extLst>
      <p:ext uri="{BB962C8B-B14F-4D97-AF65-F5344CB8AC3E}">
        <p14:creationId xmlns:p14="http://schemas.microsoft.com/office/powerpoint/2010/main" val="198514184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9638110" y="4851756"/>
            <a:ext cx="2460831" cy="326920"/>
            <a:chOff x="257452" y="2180276"/>
            <a:chExt cx="8629096" cy="782948"/>
          </a:xfrm>
        </p:grpSpPr>
        <p:pic>
          <p:nvPicPr>
            <p:cNvPr id="68" name="Picture 6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452" y="2180276"/>
              <a:ext cx="8629096" cy="782948"/>
            </a:xfrm>
            <a:prstGeom prst="rect">
              <a:avLst/>
            </a:prstGeom>
          </p:spPr>
        </p:pic>
        <p:pic>
          <p:nvPicPr>
            <p:cNvPr id="70" name="Picture 6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5729" y="2185876"/>
              <a:ext cx="1933206" cy="391111"/>
            </a:xfrm>
            <a:prstGeom prst="rect">
              <a:avLst/>
            </a:prstGeom>
          </p:spPr>
        </p:pic>
        <p:pic>
          <p:nvPicPr>
            <p:cNvPr id="72" name="Picture 7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0782" y="2542994"/>
              <a:ext cx="1933206" cy="385524"/>
            </a:xfrm>
            <a:prstGeom prst="rect">
              <a:avLst/>
            </a:prstGeom>
          </p:spPr>
        </p:pic>
        <p:pic>
          <p:nvPicPr>
            <p:cNvPr id="74" name="Picture 7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76684" y="2189100"/>
              <a:ext cx="3860825" cy="379936"/>
            </a:xfrm>
            <a:prstGeom prst="rect">
              <a:avLst/>
            </a:prstGeom>
          </p:spPr>
        </p:pic>
        <p:pic>
          <p:nvPicPr>
            <p:cNvPr id="93" name="Picture 9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75621" y="2543055"/>
              <a:ext cx="3860825" cy="379936"/>
            </a:xfrm>
            <a:prstGeom prst="rect">
              <a:avLst/>
            </a:prstGeom>
          </p:spPr>
        </p:pic>
      </p:grpSp>
      <p:pic>
        <p:nvPicPr>
          <p:cNvPr id="65" name="Grafik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7040" y="4714653"/>
            <a:ext cx="1878820" cy="518056"/>
          </a:xfrm>
          <a:prstGeom prst="rect">
            <a:avLst/>
          </a:prstGeom>
        </p:spPr>
      </p:pic>
      <p:sp>
        <p:nvSpPr>
          <p:cNvPr id="95" name="Rectangle 94"/>
          <p:cNvSpPr/>
          <p:nvPr/>
        </p:nvSpPr>
        <p:spPr bwMode="auto">
          <a:xfrm>
            <a:off x="7324876" y="4285060"/>
            <a:ext cx="3196662" cy="568361"/>
          </a:xfrm>
          <a:prstGeom prst="rect">
            <a:avLst/>
          </a:prstGeom>
          <a:solidFill>
            <a:schemeClr val="bg1">
              <a:lumMod val="85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ZA" sz="1400" dirty="0" smtClean="0">
                <a:ln w="12700">
                  <a:noFill/>
                </a:ln>
                <a:solidFill>
                  <a:schemeClr val="tx1"/>
                </a:solidFill>
              </a:rPr>
              <a:t>10GE Demarcation/ Transponders </a:t>
            </a:r>
          </a:p>
        </p:txBody>
      </p:sp>
      <p:sp>
        <p:nvSpPr>
          <p:cNvPr id="31" name="Rectangle 30"/>
          <p:cNvSpPr/>
          <p:nvPr/>
        </p:nvSpPr>
        <p:spPr bwMode="auto">
          <a:xfrm>
            <a:off x="1525032" y="1918109"/>
            <a:ext cx="813307" cy="2089291"/>
          </a:xfrm>
          <a:prstGeom prst="rect">
            <a:avLst/>
          </a:prstGeom>
          <a:solidFill>
            <a:schemeClr val="bg1">
              <a:lumMod val="85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3" name="Title 2"/>
          <p:cNvSpPr>
            <a:spLocks noGrp="1"/>
          </p:cNvSpPr>
          <p:nvPr>
            <p:ph type="title"/>
          </p:nvPr>
        </p:nvSpPr>
        <p:spPr/>
        <p:txBody>
          <a:bodyPr/>
          <a:lstStyle/>
          <a:p>
            <a:r>
              <a:rPr lang="en-US" dirty="0" smtClean="0"/>
              <a:t>2 </a:t>
            </a:r>
            <a:r>
              <a:rPr lang="en-US" dirty="0"/>
              <a:t>x10GE Active solution with Voyager</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017" y="4773745"/>
            <a:ext cx="3934292" cy="576093"/>
          </a:xfrm>
          <a:prstGeom prst="rect">
            <a:avLst/>
          </a:prstGeom>
        </p:spPr>
      </p:pic>
      <p:cxnSp>
        <p:nvCxnSpPr>
          <p:cNvPr id="5" name="Straight Connector 4"/>
          <p:cNvCxnSpPr/>
          <p:nvPr/>
        </p:nvCxnSpPr>
        <p:spPr>
          <a:xfrm flipV="1">
            <a:off x="133411" y="6160739"/>
            <a:ext cx="11640423" cy="7374"/>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6" name="Trapezoid 5"/>
          <p:cNvSpPr/>
          <p:nvPr/>
        </p:nvSpPr>
        <p:spPr bwMode="auto">
          <a:xfrm rot="5400000">
            <a:off x="4204068" y="2422649"/>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sp>
        <p:nvSpPr>
          <p:cNvPr id="7" name="Trapezoid 6"/>
          <p:cNvSpPr/>
          <p:nvPr/>
        </p:nvSpPr>
        <p:spPr bwMode="auto">
          <a:xfrm rot="5400000">
            <a:off x="4204068" y="3812251"/>
            <a:ext cx="1309742" cy="300662"/>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err="1">
                <a:solidFill>
                  <a:srgbClr val="000000"/>
                </a:solidFill>
              </a:rPr>
              <a:t>16CSM</a:t>
            </a:r>
            <a:r>
              <a:rPr lang="de-DE" sz="900" dirty="0">
                <a:solidFill>
                  <a:srgbClr val="000000"/>
                </a:solidFill>
              </a:rPr>
              <a:t>/P-</a:t>
            </a:r>
            <a:endParaRPr kumimoji="0" lang="en-US" sz="800" b="0" i="0" u="none" strike="noStrike" cap="none" normalizeH="0" baseline="0" dirty="0" smtClean="0">
              <a:ln>
                <a:noFill/>
              </a:ln>
              <a:solidFill>
                <a:srgbClr val="000000"/>
              </a:solidFill>
              <a:effectLst/>
            </a:endParaRPr>
          </a:p>
        </p:txBody>
      </p:sp>
      <p:cxnSp>
        <p:nvCxnSpPr>
          <p:cNvPr id="8" name="Elbow Connector 7"/>
          <p:cNvCxnSpPr>
            <a:endCxn id="6" idx="2"/>
          </p:cNvCxnSpPr>
          <p:nvPr/>
        </p:nvCxnSpPr>
        <p:spPr>
          <a:xfrm flipV="1">
            <a:off x="3386949" y="2572980"/>
            <a:ext cx="1321659" cy="329214"/>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3414543" y="3286735"/>
            <a:ext cx="1288104" cy="720665"/>
          </a:xfrm>
          <a:prstGeom prst="bentConnector3">
            <a:avLst/>
          </a:prstGeom>
          <a:ln w="276225" cmpd="tri">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0"/>
          </p:cNvCxnSpPr>
          <p:nvPr/>
        </p:nvCxnSpPr>
        <p:spPr>
          <a:xfrm>
            <a:off x="5009270" y="2572980"/>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03309" y="4012270"/>
            <a:ext cx="862679" cy="0"/>
          </a:xfrm>
          <a:prstGeom prst="straightConnector1">
            <a:avLst/>
          </a:prstGeom>
          <a:ln w="38100">
            <a:solidFill>
              <a:srgbClr val="1A59D4"/>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3156435" y="2846268"/>
            <a:ext cx="169607" cy="548380"/>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cxnSp>
        <p:nvCxnSpPr>
          <p:cNvPr id="13" name="Gerade Verbindung mit Pfeil 26"/>
          <p:cNvCxnSpPr/>
          <p:nvPr/>
        </p:nvCxnSpPr>
        <p:spPr bwMode="auto">
          <a:xfrm flipH="1" flipV="1">
            <a:off x="2813837" y="2864286"/>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cxnSp>
        <p:nvCxnSpPr>
          <p:cNvPr id="14" name="Gerade Verbindung mit Pfeil 26"/>
          <p:cNvCxnSpPr/>
          <p:nvPr/>
        </p:nvCxnSpPr>
        <p:spPr bwMode="auto">
          <a:xfrm flipH="1" flipV="1">
            <a:off x="2805381" y="3279683"/>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sp>
        <p:nvSpPr>
          <p:cNvPr id="15" name="Textfeld 11"/>
          <p:cNvSpPr txBox="1"/>
          <p:nvPr/>
        </p:nvSpPr>
        <p:spPr>
          <a:xfrm>
            <a:off x="2740618" y="3399355"/>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16" name="Grafik 77"/>
          <p:cNvPicPr>
            <a:picLocks noChangeAspect="1"/>
          </p:cNvPicPr>
          <p:nvPr/>
        </p:nvPicPr>
        <p:blipFill>
          <a:blip r:embed="rId8"/>
          <a:stretch>
            <a:fillRect/>
          </a:stretch>
        </p:blipFill>
        <p:spPr>
          <a:xfrm>
            <a:off x="2140551" y="2419070"/>
            <a:ext cx="307777" cy="307777"/>
          </a:xfrm>
          <a:prstGeom prst="rect">
            <a:avLst/>
          </a:prstGeom>
        </p:spPr>
      </p:pic>
      <p:pic>
        <p:nvPicPr>
          <p:cNvPr id="17" name="Grafik 77"/>
          <p:cNvPicPr>
            <a:picLocks noChangeAspect="1"/>
          </p:cNvPicPr>
          <p:nvPr/>
        </p:nvPicPr>
        <p:blipFill>
          <a:blip r:embed="rId8"/>
          <a:stretch>
            <a:fillRect/>
          </a:stretch>
        </p:blipFill>
        <p:spPr>
          <a:xfrm>
            <a:off x="2233153" y="2519762"/>
            <a:ext cx="307777" cy="307777"/>
          </a:xfrm>
          <a:prstGeom prst="rect">
            <a:avLst/>
          </a:prstGeom>
        </p:spPr>
      </p:pic>
      <p:pic>
        <p:nvPicPr>
          <p:cNvPr id="18" name="Grafik 77"/>
          <p:cNvPicPr>
            <a:picLocks noChangeAspect="1"/>
          </p:cNvPicPr>
          <p:nvPr/>
        </p:nvPicPr>
        <p:blipFill>
          <a:blip r:embed="rId8"/>
          <a:stretch>
            <a:fillRect/>
          </a:stretch>
        </p:blipFill>
        <p:spPr>
          <a:xfrm>
            <a:off x="2303474" y="2622842"/>
            <a:ext cx="307777" cy="307777"/>
          </a:xfrm>
          <a:prstGeom prst="rect">
            <a:avLst/>
          </a:prstGeom>
        </p:spPr>
      </p:pic>
      <p:pic>
        <p:nvPicPr>
          <p:cNvPr id="19" name="Grafik 77"/>
          <p:cNvPicPr>
            <a:picLocks noChangeAspect="1"/>
          </p:cNvPicPr>
          <p:nvPr/>
        </p:nvPicPr>
        <p:blipFill>
          <a:blip r:embed="rId8"/>
          <a:stretch>
            <a:fillRect/>
          </a:stretch>
        </p:blipFill>
        <p:spPr>
          <a:xfrm>
            <a:off x="2376747" y="2713048"/>
            <a:ext cx="307777" cy="307777"/>
          </a:xfrm>
          <a:prstGeom prst="rect">
            <a:avLst/>
          </a:prstGeom>
        </p:spPr>
      </p:pic>
      <p:sp>
        <p:nvSpPr>
          <p:cNvPr id="20" name="Textfeld 11"/>
          <p:cNvSpPr txBox="1"/>
          <p:nvPr/>
        </p:nvSpPr>
        <p:spPr>
          <a:xfrm>
            <a:off x="2742379" y="2570747"/>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21" name="Grafik 77"/>
          <p:cNvPicPr>
            <a:picLocks noChangeAspect="1"/>
          </p:cNvPicPr>
          <p:nvPr/>
        </p:nvPicPr>
        <p:blipFill>
          <a:blip r:embed="rId8"/>
          <a:stretch>
            <a:fillRect/>
          </a:stretch>
        </p:blipFill>
        <p:spPr>
          <a:xfrm>
            <a:off x="2129737" y="3133803"/>
            <a:ext cx="307777" cy="307777"/>
          </a:xfrm>
          <a:prstGeom prst="rect">
            <a:avLst/>
          </a:prstGeom>
        </p:spPr>
      </p:pic>
      <p:pic>
        <p:nvPicPr>
          <p:cNvPr id="22" name="Grafik 77"/>
          <p:cNvPicPr>
            <a:picLocks noChangeAspect="1"/>
          </p:cNvPicPr>
          <p:nvPr/>
        </p:nvPicPr>
        <p:blipFill>
          <a:blip r:embed="rId8"/>
          <a:stretch>
            <a:fillRect/>
          </a:stretch>
        </p:blipFill>
        <p:spPr>
          <a:xfrm>
            <a:off x="2222339" y="3234495"/>
            <a:ext cx="307777" cy="307777"/>
          </a:xfrm>
          <a:prstGeom prst="rect">
            <a:avLst/>
          </a:prstGeom>
        </p:spPr>
      </p:pic>
      <p:pic>
        <p:nvPicPr>
          <p:cNvPr id="23" name="Grafik 77"/>
          <p:cNvPicPr>
            <a:picLocks noChangeAspect="1"/>
          </p:cNvPicPr>
          <p:nvPr/>
        </p:nvPicPr>
        <p:blipFill>
          <a:blip r:embed="rId8"/>
          <a:stretch>
            <a:fillRect/>
          </a:stretch>
        </p:blipFill>
        <p:spPr>
          <a:xfrm>
            <a:off x="2292660" y="3337575"/>
            <a:ext cx="307777" cy="307777"/>
          </a:xfrm>
          <a:prstGeom prst="rect">
            <a:avLst/>
          </a:prstGeom>
        </p:spPr>
      </p:pic>
      <p:pic>
        <p:nvPicPr>
          <p:cNvPr id="24" name="Grafik 77"/>
          <p:cNvPicPr>
            <a:picLocks noChangeAspect="1"/>
          </p:cNvPicPr>
          <p:nvPr/>
        </p:nvPicPr>
        <p:blipFill>
          <a:blip r:embed="rId8"/>
          <a:stretch>
            <a:fillRect/>
          </a:stretch>
        </p:blipFill>
        <p:spPr>
          <a:xfrm>
            <a:off x="2365933" y="3427781"/>
            <a:ext cx="307777" cy="307777"/>
          </a:xfrm>
          <a:prstGeom prst="rect">
            <a:avLst/>
          </a:prstGeom>
        </p:spPr>
      </p:pic>
      <p:sp>
        <p:nvSpPr>
          <p:cNvPr id="25" name="TextBox 24"/>
          <p:cNvSpPr txBox="1"/>
          <p:nvPr/>
        </p:nvSpPr>
        <p:spPr>
          <a:xfrm>
            <a:off x="2078658" y="2196856"/>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26" name="TextBox 25"/>
          <p:cNvSpPr txBox="1"/>
          <p:nvPr/>
        </p:nvSpPr>
        <p:spPr>
          <a:xfrm>
            <a:off x="2056858" y="2909204"/>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27" name="TextBox 26"/>
          <p:cNvSpPr txBox="1"/>
          <p:nvPr/>
        </p:nvSpPr>
        <p:spPr>
          <a:xfrm>
            <a:off x="2328237" y="1778287"/>
            <a:ext cx="2226718" cy="430887"/>
          </a:xfrm>
          <a:prstGeom prst="rect">
            <a:avLst/>
          </a:prstGeom>
          <a:noFill/>
        </p:spPr>
        <p:txBody>
          <a:bodyPr wrap="square" rtlCol="0">
            <a:spAutoFit/>
          </a:bodyPr>
          <a:lstStyle/>
          <a:p>
            <a:pPr marL="0" indent="0">
              <a:buClr>
                <a:schemeClr val="accent1"/>
              </a:buClr>
              <a:buFont typeface="Arial" panose="020B0604020202020204" pitchFamily="34" charset="0"/>
              <a:buNone/>
            </a:pPr>
            <a:r>
              <a:rPr lang="en-ZA" sz="1100" dirty="0" smtClean="0"/>
              <a:t>CWDM Bidi directly plugged ADVA Transponders</a:t>
            </a:r>
          </a:p>
        </p:txBody>
      </p:sp>
      <p:sp>
        <p:nvSpPr>
          <p:cNvPr id="28" name="TextBox 27"/>
          <p:cNvSpPr txBox="1"/>
          <p:nvPr/>
        </p:nvSpPr>
        <p:spPr>
          <a:xfrm>
            <a:off x="1199306" y="1071530"/>
            <a:ext cx="4469725" cy="461665"/>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400" b="1" dirty="0" smtClean="0"/>
              <a:t>Hub Site Configuration</a:t>
            </a:r>
          </a:p>
        </p:txBody>
      </p:sp>
      <p:cxnSp>
        <p:nvCxnSpPr>
          <p:cNvPr id="29" name="Straight Connector 28"/>
          <p:cNvCxnSpPr/>
          <p:nvPr/>
        </p:nvCxnSpPr>
        <p:spPr>
          <a:xfrm>
            <a:off x="806824" y="945222"/>
            <a:ext cx="8849" cy="5444648"/>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6200000">
            <a:off x="-1408429" y="3139047"/>
            <a:ext cx="3801440" cy="400110"/>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000" b="1" dirty="0" smtClean="0"/>
              <a:t>Active 10GE solution</a:t>
            </a:r>
          </a:p>
        </p:txBody>
      </p:sp>
      <p:sp>
        <p:nvSpPr>
          <p:cNvPr id="32" name="TextBox 31"/>
          <p:cNvSpPr txBox="1"/>
          <p:nvPr/>
        </p:nvSpPr>
        <p:spPr>
          <a:xfrm rot="16200000">
            <a:off x="760127" y="2666164"/>
            <a:ext cx="2178423" cy="523220"/>
          </a:xfrm>
          <a:prstGeom prst="rect">
            <a:avLst/>
          </a:prstGeom>
          <a:noFill/>
        </p:spPr>
        <p:txBody>
          <a:bodyPr wrap="square" rtlCol="0">
            <a:spAutoFit/>
          </a:bodyPr>
          <a:lstStyle/>
          <a:p>
            <a:pPr marL="0" indent="0">
              <a:buClr>
                <a:schemeClr val="accent1"/>
              </a:buClr>
              <a:buFont typeface="Arial" panose="020B0604020202020204" pitchFamily="34" charset="0"/>
              <a:buNone/>
            </a:pPr>
            <a:r>
              <a:rPr lang="en-ZA" sz="1400" dirty="0" smtClean="0"/>
              <a:t>Media converter/1HU 5WCA transponders</a:t>
            </a:r>
          </a:p>
        </p:txBody>
      </p:sp>
      <p:cxnSp>
        <p:nvCxnSpPr>
          <p:cNvPr id="34" name="Elbow Connector 33"/>
          <p:cNvCxnSpPr/>
          <p:nvPr/>
        </p:nvCxnSpPr>
        <p:spPr>
          <a:xfrm rot="16200000" flipV="1">
            <a:off x="-107094" y="3249447"/>
            <a:ext cx="2806698" cy="701516"/>
          </a:xfrm>
          <a:prstGeom prst="bentConnector3">
            <a:avLst>
              <a:gd name="adj1" fmla="val 8269"/>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6200000" flipV="1">
            <a:off x="363150" y="3410452"/>
            <a:ext cx="2308478" cy="747557"/>
          </a:xfrm>
          <a:prstGeom prst="bentConnector3">
            <a:avLst>
              <a:gd name="adj1" fmla="val 12615"/>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16200000" flipV="1">
            <a:off x="693862" y="3647766"/>
            <a:ext cx="2023110" cy="822988"/>
          </a:xfrm>
          <a:prstGeom prst="bentConnector3">
            <a:avLst>
              <a:gd name="adj1" fmla="val 30702"/>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V="1">
            <a:off x="1096112" y="3794289"/>
            <a:ext cx="1620528" cy="961331"/>
          </a:xfrm>
          <a:prstGeom prst="bentConnector3">
            <a:avLst>
              <a:gd name="adj1" fmla="val 52536"/>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08368" y="4608365"/>
            <a:ext cx="2036135"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4 x 10GE per QSFP port</a:t>
            </a:r>
          </a:p>
        </p:txBody>
      </p:sp>
      <p:cxnSp>
        <p:nvCxnSpPr>
          <p:cNvPr id="69" name="Straight Connector 68"/>
          <p:cNvCxnSpPr/>
          <p:nvPr/>
        </p:nvCxnSpPr>
        <p:spPr>
          <a:xfrm>
            <a:off x="967611" y="2196856"/>
            <a:ext cx="520942" cy="0"/>
          </a:xfrm>
          <a:prstGeom prst="line">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143610" y="2629991"/>
            <a:ext cx="373779" cy="0"/>
          </a:xfrm>
          <a:prstGeom prst="line">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93923" y="3047703"/>
            <a:ext cx="194630" cy="0"/>
          </a:xfrm>
          <a:prstGeom prst="line">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488553" y="3491463"/>
            <a:ext cx="28836" cy="0"/>
          </a:xfrm>
          <a:prstGeom prst="line">
            <a:avLst/>
          </a:prstGeom>
          <a:ln w="85725" cmpd="tri">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69505" y="1067413"/>
            <a:ext cx="3983065" cy="461665"/>
          </a:xfrm>
          <a:prstGeom prst="rect">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indent="0" algn="ctr">
              <a:buClr>
                <a:schemeClr val="accent1"/>
              </a:buClr>
              <a:buFont typeface="Arial" panose="020B0604020202020204" pitchFamily="34" charset="0"/>
              <a:buNone/>
            </a:pPr>
            <a:r>
              <a:rPr lang="en-ZA" sz="2400" b="1" dirty="0" smtClean="0"/>
              <a:t>eNodeB Configuration</a:t>
            </a:r>
          </a:p>
        </p:txBody>
      </p:sp>
      <p:sp>
        <p:nvSpPr>
          <p:cNvPr id="77" name="Freihandform 63"/>
          <p:cNvSpPr/>
          <p:nvPr/>
        </p:nvSpPr>
        <p:spPr bwMode="auto">
          <a:xfrm>
            <a:off x="7998515" y="2956126"/>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78" name="Freihandform 65"/>
          <p:cNvSpPr/>
          <p:nvPr/>
        </p:nvSpPr>
        <p:spPr bwMode="auto">
          <a:xfrm flipH="1">
            <a:off x="9673045" y="2956125"/>
            <a:ext cx="160212" cy="60386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81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pic>
        <p:nvPicPr>
          <p:cNvPr id="79" name="Grafik 66"/>
          <p:cNvPicPr>
            <a:picLocks noChangeAspect="1"/>
          </p:cNvPicPr>
          <p:nvPr/>
        </p:nvPicPr>
        <p:blipFill>
          <a:blip r:embed="rId8"/>
          <a:stretch>
            <a:fillRect/>
          </a:stretch>
        </p:blipFill>
        <p:spPr>
          <a:xfrm rot="16200000">
            <a:off x="7806662" y="3584460"/>
            <a:ext cx="727519" cy="727519"/>
          </a:xfrm>
          <a:prstGeom prst="rect">
            <a:avLst/>
          </a:prstGeom>
        </p:spPr>
      </p:pic>
      <p:cxnSp>
        <p:nvCxnSpPr>
          <p:cNvPr id="80" name="Gerader Verbinder 68"/>
          <p:cNvCxnSpPr/>
          <p:nvPr/>
        </p:nvCxnSpPr>
        <p:spPr>
          <a:xfrm>
            <a:off x="7188722" y="2602292"/>
            <a:ext cx="3417570" cy="0"/>
          </a:xfrm>
          <a:prstGeom prst="line">
            <a:avLst/>
          </a:prstGeom>
          <a:ln w="38100">
            <a:solidFill>
              <a:srgbClr val="1A59D4"/>
            </a:solidFill>
            <a:round/>
          </a:ln>
        </p:spPr>
        <p:style>
          <a:lnRef idx="1">
            <a:schemeClr val="accent1"/>
          </a:lnRef>
          <a:fillRef idx="0">
            <a:schemeClr val="accent1"/>
          </a:fillRef>
          <a:effectRef idx="0">
            <a:schemeClr val="accent1"/>
          </a:effectRef>
          <a:fontRef idx="minor">
            <a:schemeClr val="tx1"/>
          </a:fontRef>
        </p:style>
      </p:cxnSp>
      <p:sp>
        <p:nvSpPr>
          <p:cNvPr id="81" name="Trapezoid 80"/>
          <p:cNvSpPr/>
          <p:nvPr/>
        </p:nvSpPr>
        <p:spPr bwMode="auto">
          <a:xfrm rot="16200000">
            <a:off x="7235997" y="2378620"/>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2" name="Trapezoid 81"/>
          <p:cNvSpPr/>
          <p:nvPr/>
        </p:nvSpPr>
        <p:spPr bwMode="auto">
          <a:xfrm rot="5400000" flipH="1">
            <a:off x="9533208" y="2378616"/>
            <a:ext cx="1041039" cy="457478"/>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pic>
        <p:nvPicPr>
          <p:cNvPr id="83" name="Grafik 211"/>
          <p:cNvPicPr>
            <a:picLocks noChangeAspect="1"/>
          </p:cNvPicPr>
          <p:nvPr/>
        </p:nvPicPr>
        <p:blipFill>
          <a:blip r:embed="rId8"/>
          <a:stretch>
            <a:fillRect/>
          </a:stretch>
        </p:blipFill>
        <p:spPr>
          <a:xfrm rot="16200000">
            <a:off x="9282716" y="3584673"/>
            <a:ext cx="727306" cy="727306"/>
          </a:xfrm>
          <a:prstGeom prst="rect">
            <a:avLst/>
          </a:prstGeom>
        </p:spPr>
      </p:pic>
      <p:sp>
        <p:nvSpPr>
          <p:cNvPr id="84" name="Textfeld 71"/>
          <p:cNvSpPr txBox="1"/>
          <p:nvPr/>
        </p:nvSpPr>
        <p:spPr>
          <a:xfrm>
            <a:off x="10083881" y="3652558"/>
            <a:ext cx="1689953" cy="523220"/>
          </a:xfrm>
          <a:prstGeom prst="rect">
            <a:avLst/>
          </a:prstGeom>
          <a:noFill/>
        </p:spPr>
        <p:txBody>
          <a:bodyPr wrap="square" rtlCol="0">
            <a:spAutoFit/>
          </a:bodyPr>
          <a:lstStyle/>
          <a:p>
            <a:pPr marL="0" indent="0" algn="ctr">
              <a:buClr>
                <a:schemeClr val="accent1"/>
              </a:buClr>
              <a:buFont typeface="Arial" panose="020B0604020202020204" pitchFamily="34" charset="0"/>
              <a:buNone/>
            </a:pPr>
            <a:r>
              <a:rPr lang="de-DE" sz="1400" dirty="0" smtClean="0"/>
              <a:t>Single interface BiDi CWDM SFP</a:t>
            </a:r>
          </a:p>
        </p:txBody>
      </p:sp>
      <p:sp>
        <p:nvSpPr>
          <p:cNvPr id="85" name="TextBox 84"/>
          <p:cNvSpPr txBox="1"/>
          <p:nvPr/>
        </p:nvSpPr>
        <p:spPr>
          <a:xfrm rot="16200000">
            <a:off x="9273647" y="3104170"/>
            <a:ext cx="569387"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East</a:t>
            </a:r>
          </a:p>
        </p:txBody>
      </p:sp>
      <p:sp>
        <p:nvSpPr>
          <p:cNvPr id="86" name="TextBox 85"/>
          <p:cNvSpPr txBox="1"/>
          <p:nvPr/>
        </p:nvSpPr>
        <p:spPr>
          <a:xfrm rot="16200000">
            <a:off x="8011949" y="3098488"/>
            <a:ext cx="624723"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West</a:t>
            </a:r>
          </a:p>
        </p:txBody>
      </p:sp>
      <p:sp>
        <p:nvSpPr>
          <p:cNvPr id="87" name="Oval 86"/>
          <p:cNvSpPr/>
          <p:nvPr/>
        </p:nvSpPr>
        <p:spPr bwMode="auto">
          <a:xfrm>
            <a:off x="7300676" y="2011727"/>
            <a:ext cx="973896" cy="1373126"/>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88" name="Oval 87"/>
          <p:cNvSpPr/>
          <p:nvPr/>
        </p:nvSpPr>
        <p:spPr bwMode="auto">
          <a:xfrm>
            <a:off x="9589022" y="1958121"/>
            <a:ext cx="811543" cy="1417242"/>
          </a:xfrm>
          <a:prstGeom prst="ellipse">
            <a:avLst/>
          </a:prstGeom>
          <a:noFill/>
          <a:ln w="12700" algn="ctr">
            <a:solidFill>
              <a:schemeClr val="accent3">
                <a:lumMod val="75000"/>
              </a:schemeClr>
            </a:solidFill>
            <a:prstDash val="sys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89" name="TextBox 88"/>
          <p:cNvSpPr txBox="1"/>
          <p:nvPr/>
        </p:nvSpPr>
        <p:spPr>
          <a:xfrm>
            <a:off x="8380235" y="2133440"/>
            <a:ext cx="1066318" cy="26161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100" dirty="0" smtClean="0"/>
              <a:t>Y cable filter</a:t>
            </a:r>
          </a:p>
        </p:txBody>
      </p:sp>
      <p:cxnSp>
        <p:nvCxnSpPr>
          <p:cNvPr id="90" name="Straight Arrow Connector 89"/>
          <p:cNvCxnSpPr>
            <a:stCxn id="89" idx="1"/>
          </p:cNvCxnSpPr>
          <p:nvPr/>
        </p:nvCxnSpPr>
        <p:spPr>
          <a:xfrm flipH="1">
            <a:off x="8259178" y="2264245"/>
            <a:ext cx="121057" cy="12258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9420764" y="2291989"/>
            <a:ext cx="138548" cy="110696"/>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027712" y="945222"/>
            <a:ext cx="39041" cy="5425706"/>
          </a:xfrm>
          <a:prstGeom prst="line">
            <a:avLst/>
          </a:prstGeom>
          <a:ln w="82550" cmpd="dbl">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880098" y="5253141"/>
            <a:ext cx="2066591"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2 x 10GE 850nm MM</a:t>
            </a:r>
          </a:p>
        </p:txBody>
      </p:sp>
      <p:cxnSp>
        <p:nvCxnSpPr>
          <p:cNvPr id="98" name="Straight Arrow Connector 97"/>
          <p:cNvCxnSpPr/>
          <p:nvPr/>
        </p:nvCxnSpPr>
        <p:spPr>
          <a:xfrm>
            <a:off x="8380235" y="4909326"/>
            <a:ext cx="0" cy="188546"/>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9324673" y="4896920"/>
            <a:ext cx="0" cy="200952"/>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745210" y="5635383"/>
            <a:ext cx="4631653"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Standard “grey” multimode handover to </a:t>
            </a:r>
            <a:r>
              <a:rPr lang="en-ZA" sz="1400" dirty="0" err="1" smtClean="0"/>
              <a:t>eNodeB</a:t>
            </a:r>
            <a:endParaRPr lang="en-ZA" sz="1400" dirty="0" smtClean="0"/>
          </a:p>
        </p:txBody>
      </p:sp>
      <p:sp>
        <p:nvSpPr>
          <p:cNvPr id="2" name="Down Arrow 1"/>
          <p:cNvSpPr/>
          <p:nvPr/>
        </p:nvSpPr>
        <p:spPr bwMode="auto">
          <a:xfrm>
            <a:off x="3814203" y="5239822"/>
            <a:ext cx="560890" cy="288449"/>
          </a:xfrm>
          <a:prstGeom prst="downArrow">
            <a:avLst>
              <a:gd name="adj1" fmla="val 50000"/>
              <a:gd name="adj2" fmla="val 58234"/>
            </a:avLst>
          </a:prstGeom>
          <a:solidFill>
            <a:schemeClr val="accent1">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33" name="TextBox 32"/>
          <p:cNvSpPr txBox="1"/>
          <p:nvPr/>
        </p:nvSpPr>
        <p:spPr>
          <a:xfrm>
            <a:off x="3466933" y="5552092"/>
            <a:ext cx="2395567" cy="461665"/>
          </a:xfrm>
          <a:prstGeom prst="rect">
            <a:avLst/>
          </a:prstGeom>
          <a:noFill/>
        </p:spPr>
        <p:txBody>
          <a:bodyPr wrap="square" rtlCol="0">
            <a:spAutoFit/>
          </a:bodyPr>
          <a:lstStyle/>
          <a:p>
            <a:pPr marL="0" indent="0" algn="ctr">
              <a:buClr>
                <a:schemeClr val="accent1"/>
              </a:buClr>
              <a:buFont typeface="Arial" panose="020B0604020202020204" pitchFamily="34" charset="0"/>
              <a:buNone/>
            </a:pPr>
            <a:r>
              <a:rPr lang="en-ZA" sz="1200" dirty="0" smtClean="0"/>
              <a:t>4 x 200G Coherent DWDM connection to backbone</a:t>
            </a:r>
          </a:p>
        </p:txBody>
      </p:sp>
      <p:sp>
        <p:nvSpPr>
          <p:cNvPr id="35" name="Rectangle 34"/>
          <p:cNvSpPr/>
          <p:nvPr/>
        </p:nvSpPr>
        <p:spPr>
          <a:xfrm>
            <a:off x="951287" y="5433778"/>
            <a:ext cx="2597244" cy="646331"/>
          </a:xfrm>
          <a:prstGeom prst="rect">
            <a:avLst/>
          </a:prstGeom>
          <a:solidFill>
            <a:schemeClr val="bg1">
              <a:lumMod val="75000"/>
            </a:schemeClr>
          </a:solidFill>
          <a:ln>
            <a:solidFill>
              <a:schemeClr val="bg2">
                <a:lumMod val="60000"/>
                <a:lumOff val="40000"/>
              </a:schemeClr>
            </a:solidFill>
          </a:ln>
        </p:spPr>
        <p:txBody>
          <a:bodyPr wrap="square">
            <a:spAutoFit/>
          </a:bodyPr>
          <a:lstStyle/>
          <a:p>
            <a:r>
              <a:rPr lang="en-US" sz="1200" dirty="0" smtClean="0"/>
              <a:t>Voyager - Layer </a:t>
            </a:r>
            <a:r>
              <a:rPr lang="en-US" sz="1200" dirty="0"/>
              <a:t>2 Forwarding Engine and Layer 3 Routing capabilities</a:t>
            </a:r>
            <a:endParaRPr lang="en-ZA" sz="1200" dirty="0"/>
          </a:p>
        </p:txBody>
      </p:sp>
    </p:spTree>
    <p:extLst>
      <p:ext uri="{BB962C8B-B14F-4D97-AF65-F5344CB8AC3E}">
        <p14:creationId xmlns:p14="http://schemas.microsoft.com/office/powerpoint/2010/main" val="418714883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450609" y="1032000"/>
            <a:ext cx="6417666" cy="4134042"/>
          </a:xfrm>
          <a:prstGeom prst="rect">
            <a:avLst/>
          </a:prstGeom>
          <a:solidFill>
            <a:srgbClr val="CCECFF"/>
          </a:solidFill>
          <a:ln>
            <a:headEnd/>
            <a:tailEn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4" name="Content Placeholder 3"/>
          <p:cNvSpPr>
            <a:spLocks noGrp="1"/>
          </p:cNvSpPr>
          <p:nvPr>
            <p:ph idx="1"/>
          </p:nvPr>
        </p:nvSpPr>
        <p:spPr>
          <a:xfrm>
            <a:off x="8116803" y="2317264"/>
            <a:ext cx="3404215" cy="4088067"/>
          </a:xfrm>
        </p:spPr>
        <p:txBody>
          <a:bodyPr>
            <a:normAutofit/>
          </a:bodyPr>
          <a:lstStyle/>
          <a:p>
            <a:r>
              <a:rPr lang="en-US" sz="1800" dirty="0" smtClean="0"/>
              <a:t>10GE based solutions deliver lowest bandwidth cost and highest capacity</a:t>
            </a:r>
          </a:p>
          <a:p>
            <a:r>
              <a:rPr lang="en-US" sz="1800" dirty="0" smtClean="0"/>
              <a:t>Active solution slightly more expensive than passive but has easier deployment and management attributes</a:t>
            </a:r>
          </a:p>
          <a:p>
            <a:r>
              <a:rPr lang="en-US" sz="1800" dirty="0" smtClean="0"/>
              <a:t>Voyager can provide a cost effective multi-layer interface to IP/MPLS backbone</a:t>
            </a:r>
          </a:p>
          <a:p>
            <a:endParaRPr lang="en-US" sz="1800" dirty="0"/>
          </a:p>
        </p:txBody>
      </p:sp>
      <p:sp>
        <p:nvSpPr>
          <p:cNvPr id="3" name="Title 2"/>
          <p:cNvSpPr>
            <a:spLocks noGrp="1"/>
          </p:cNvSpPr>
          <p:nvPr>
            <p:ph type="title"/>
          </p:nvPr>
        </p:nvSpPr>
        <p:spPr/>
        <p:txBody>
          <a:bodyPr/>
          <a:lstStyle/>
          <a:p>
            <a:r>
              <a:rPr lang="en-ZA" smtClean="0"/>
              <a:t>Solution Comparison</a:t>
            </a:r>
            <a:endParaRPr lang="en-ZA" dirty="0"/>
          </a:p>
        </p:txBody>
      </p:sp>
      <p:cxnSp>
        <p:nvCxnSpPr>
          <p:cNvPr id="5" name="Straight Connector 4"/>
          <p:cNvCxnSpPr/>
          <p:nvPr/>
        </p:nvCxnSpPr>
        <p:spPr>
          <a:xfrm>
            <a:off x="1470009" y="1032000"/>
            <a:ext cx="16064" cy="4607824"/>
          </a:xfrm>
          <a:prstGeom prst="line">
            <a:avLst/>
          </a:prstGeom>
          <a:ln w="8572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52810" y="5145987"/>
            <a:ext cx="6915465" cy="30914"/>
          </a:xfrm>
          <a:prstGeom prst="line">
            <a:avLst/>
          </a:prstGeom>
          <a:ln w="8572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 name="Oval 7"/>
          <p:cNvSpPr/>
          <p:nvPr/>
        </p:nvSpPr>
        <p:spPr bwMode="auto">
          <a:xfrm>
            <a:off x="2245482" y="2432189"/>
            <a:ext cx="1511177" cy="570091"/>
          </a:xfrm>
          <a:prstGeom prst="ellipse">
            <a:avLst/>
          </a:prstGeom>
          <a:solidFill>
            <a:schemeClr val="accent5"/>
          </a:solidFill>
          <a:ln w="12700" algn="ctr">
            <a:solidFill>
              <a:schemeClr val="accent6">
                <a:lumMod val="40000"/>
                <a:lumOff val="60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ZA" dirty="0" smtClean="0">
                <a:ln w="12700">
                  <a:noFill/>
                </a:ln>
                <a:solidFill>
                  <a:schemeClr val="tx1"/>
                </a:solidFill>
              </a:rPr>
              <a:t>1GE</a:t>
            </a:r>
          </a:p>
          <a:p>
            <a:pPr marL="0" indent="0" algn="ctr">
              <a:buClr>
                <a:schemeClr val="accent1"/>
              </a:buClr>
              <a:buFont typeface="Arial" panose="020B0604020202020204" pitchFamily="34" charset="0"/>
              <a:buNone/>
            </a:pPr>
            <a:r>
              <a:rPr lang="en-ZA" dirty="0" smtClean="0">
                <a:ln w="12700">
                  <a:noFill/>
                </a:ln>
              </a:rPr>
              <a:t>Passive</a:t>
            </a:r>
            <a:endParaRPr lang="en-ZA" dirty="0" smtClean="0">
              <a:ln w="12700">
                <a:noFill/>
              </a:ln>
              <a:solidFill>
                <a:schemeClr val="tx1"/>
              </a:solidFill>
            </a:endParaRPr>
          </a:p>
        </p:txBody>
      </p:sp>
      <p:sp>
        <p:nvSpPr>
          <p:cNvPr id="9" name="Oval 8"/>
          <p:cNvSpPr/>
          <p:nvPr/>
        </p:nvSpPr>
        <p:spPr bwMode="auto">
          <a:xfrm>
            <a:off x="2245482" y="1652757"/>
            <a:ext cx="1425813" cy="549906"/>
          </a:xfrm>
          <a:prstGeom prst="ellipse">
            <a:avLst/>
          </a:prstGeom>
          <a:solidFill>
            <a:schemeClr val="accent6">
              <a:lumMod val="60000"/>
              <a:lumOff val="40000"/>
            </a:schemeClr>
          </a:solidFill>
          <a:ln w="12700" algn="ctr">
            <a:solidFill>
              <a:schemeClr val="accent4">
                <a:lumMod val="60000"/>
                <a:lumOff val="40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ZA" dirty="0" smtClean="0">
                <a:ln w="12700">
                  <a:noFill/>
                </a:ln>
                <a:solidFill>
                  <a:schemeClr val="tx1"/>
                </a:solidFill>
              </a:rPr>
              <a:t>1GE</a:t>
            </a:r>
          </a:p>
          <a:p>
            <a:pPr marL="0" indent="0" algn="ctr">
              <a:buClr>
                <a:schemeClr val="accent1"/>
              </a:buClr>
              <a:buFont typeface="Arial" panose="020B0604020202020204" pitchFamily="34" charset="0"/>
              <a:buNone/>
            </a:pPr>
            <a:r>
              <a:rPr lang="en-ZA" dirty="0" smtClean="0">
                <a:ln w="12700">
                  <a:noFill/>
                </a:ln>
              </a:rPr>
              <a:t>Active</a:t>
            </a:r>
            <a:endParaRPr lang="en-ZA" dirty="0" smtClean="0">
              <a:ln w="12700">
                <a:noFill/>
              </a:ln>
              <a:solidFill>
                <a:schemeClr val="tx1"/>
              </a:solidFill>
            </a:endParaRPr>
          </a:p>
        </p:txBody>
      </p:sp>
      <p:sp>
        <p:nvSpPr>
          <p:cNvPr id="10" name="Oval 9"/>
          <p:cNvSpPr/>
          <p:nvPr/>
        </p:nvSpPr>
        <p:spPr bwMode="auto">
          <a:xfrm>
            <a:off x="4648200" y="4223754"/>
            <a:ext cx="1518845" cy="615152"/>
          </a:xfrm>
          <a:prstGeom prst="ellipse">
            <a:avLst/>
          </a:prstGeom>
          <a:solidFill>
            <a:schemeClr val="accent5"/>
          </a:solidFill>
          <a:ln w="12700" algn="ctr">
            <a:solidFill>
              <a:schemeClr val="accent6">
                <a:lumMod val="40000"/>
                <a:lumOff val="60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ZA" dirty="0" smtClean="0">
                <a:ln w="12700">
                  <a:noFill/>
                </a:ln>
                <a:solidFill>
                  <a:schemeClr val="tx1"/>
                </a:solidFill>
              </a:rPr>
              <a:t>10GE</a:t>
            </a:r>
          </a:p>
          <a:p>
            <a:pPr marL="0" indent="0" algn="ctr">
              <a:buClr>
                <a:schemeClr val="accent1"/>
              </a:buClr>
              <a:buFont typeface="Arial" panose="020B0604020202020204" pitchFamily="34" charset="0"/>
              <a:buNone/>
            </a:pPr>
            <a:r>
              <a:rPr lang="en-ZA" dirty="0" smtClean="0">
                <a:ln w="12700">
                  <a:noFill/>
                </a:ln>
              </a:rPr>
              <a:t>Passive</a:t>
            </a:r>
            <a:endParaRPr lang="en-ZA" dirty="0" smtClean="0">
              <a:ln w="12700">
                <a:noFill/>
              </a:ln>
              <a:solidFill>
                <a:schemeClr val="tx1"/>
              </a:solidFill>
            </a:endParaRPr>
          </a:p>
        </p:txBody>
      </p:sp>
      <p:sp>
        <p:nvSpPr>
          <p:cNvPr id="11" name="Oval 10"/>
          <p:cNvSpPr/>
          <p:nvPr/>
        </p:nvSpPr>
        <p:spPr bwMode="auto">
          <a:xfrm>
            <a:off x="4648200" y="3368040"/>
            <a:ext cx="1518845" cy="604470"/>
          </a:xfrm>
          <a:prstGeom prst="ellipse">
            <a:avLst/>
          </a:prstGeom>
          <a:solidFill>
            <a:schemeClr val="accent6">
              <a:lumMod val="60000"/>
              <a:lumOff val="40000"/>
            </a:schemeClr>
          </a:solidFill>
          <a:ln w="12700" algn="ctr">
            <a:solidFill>
              <a:schemeClr val="accent4">
                <a:lumMod val="60000"/>
                <a:lumOff val="40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ZA" dirty="0" smtClean="0">
                <a:ln w="12700">
                  <a:noFill/>
                </a:ln>
                <a:solidFill>
                  <a:schemeClr val="tx1"/>
                </a:solidFill>
              </a:rPr>
              <a:t>10GE</a:t>
            </a:r>
          </a:p>
          <a:p>
            <a:pPr marL="0" indent="0" algn="ctr">
              <a:buClr>
                <a:schemeClr val="accent1"/>
              </a:buClr>
              <a:buFont typeface="Arial" panose="020B0604020202020204" pitchFamily="34" charset="0"/>
              <a:buNone/>
            </a:pPr>
            <a:r>
              <a:rPr lang="en-ZA" dirty="0" smtClean="0">
                <a:ln w="12700">
                  <a:noFill/>
                </a:ln>
              </a:rPr>
              <a:t>Active</a:t>
            </a:r>
          </a:p>
        </p:txBody>
      </p:sp>
      <p:sp>
        <p:nvSpPr>
          <p:cNvPr id="12" name="TextBox 11"/>
          <p:cNvSpPr txBox="1"/>
          <p:nvPr/>
        </p:nvSpPr>
        <p:spPr>
          <a:xfrm rot="16200000">
            <a:off x="-221916" y="2969605"/>
            <a:ext cx="2520242" cy="52322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2800" b="1" dirty="0" smtClean="0">
                <a:solidFill>
                  <a:srgbClr val="C00000"/>
                </a:solidFill>
              </a:rPr>
              <a:t>Cost</a:t>
            </a:r>
            <a:r>
              <a:rPr lang="en-ZA" sz="2800" b="1" dirty="0" smtClean="0">
                <a:solidFill>
                  <a:srgbClr val="4AB3F4"/>
                </a:solidFill>
              </a:rPr>
              <a:t> </a:t>
            </a:r>
            <a:r>
              <a:rPr lang="en-ZA" sz="2800" b="1" dirty="0" smtClean="0">
                <a:solidFill>
                  <a:srgbClr val="C00000"/>
                </a:solidFill>
              </a:rPr>
              <a:t>per</a:t>
            </a:r>
            <a:r>
              <a:rPr lang="en-ZA" sz="2800" b="1" dirty="0" smtClean="0">
                <a:solidFill>
                  <a:srgbClr val="4AB3F4"/>
                </a:solidFill>
              </a:rPr>
              <a:t> </a:t>
            </a:r>
            <a:r>
              <a:rPr lang="en-ZA" sz="2800" b="1" dirty="0" smtClean="0">
                <a:solidFill>
                  <a:srgbClr val="C00000"/>
                </a:solidFill>
              </a:rPr>
              <a:t>GE</a:t>
            </a:r>
          </a:p>
        </p:txBody>
      </p:sp>
      <p:sp>
        <p:nvSpPr>
          <p:cNvPr id="13" name="TextBox 12"/>
          <p:cNvSpPr txBox="1"/>
          <p:nvPr/>
        </p:nvSpPr>
        <p:spPr>
          <a:xfrm>
            <a:off x="8592419" y="1582656"/>
            <a:ext cx="1960793" cy="52322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Easy deployment</a:t>
            </a:r>
          </a:p>
          <a:p>
            <a:pPr marL="0" indent="0">
              <a:buClr>
                <a:schemeClr val="accent1"/>
              </a:buClr>
              <a:buFont typeface="Arial" panose="020B0604020202020204" pitchFamily="34" charset="0"/>
              <a:buNone/>
            </a:pPr>
            <a:r>
              <a:rPr lang="en-ZA" sz="1400" dirty="0" smtClean="0"/>
              <a:t>Active Management</a:t>
            </a:r>
          </a:p>
        </p:txBody>
      </p:sp>
      <p:sp>
        <p:nvSpPr>
          <p:cNvPr id="14" name="TextBox 13"/>
          <p:cNvSpPr txBox="1"/>
          <p:nvPr/>
        </p:nvSpPr>
        <p:spPr>
          <a:xfrm>
            <a:off x="1812150" y="5406427"/>
            <a:ext cx="5944256" cy="52322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2800" b="1" dirty="0" smtClean="0">
                <a:solidFill>
                  <a:srgbClr val="C00000"/>
                </a:solidFill>
              </a:rPr>
              <a:t>Total bandwidth per </a:t>
            </a:r>
            <a:r>
              <a:rPr lang="en-ZA" sz="2800" b="1" dirty="0" err="1" smtClean="0">
                <a:solidFill>
                  <a:srgbClr val="C00000"/>
                </a:solidFill>
              </a:rPr>
              <a:t>eNodeB</a:t>
            </a:r>
            <a:endParaRPr lang="en-ZA" sz="2800" b="1" dirty="0" smtClean="0">
              <a:solidFill>
                <a:srgbClr val="C00000"/>
              </a:solidFill>
            </a:endParaRPr>
          </a:p>
        </p:txBody>
      </p:sp>
      <p:sp>
        <p:nvSpPr>
          <p:cNvPr id="19" name="Oval 18"/>
          <p:cNvSpPr/>
          <p:nvPr/>
        </p:nvSpPr>
        <p:spPr bwMode="auto">
          <a:xfrm>
            <a:off x="8054533" y="986674"/>
            <a:ext cx="573743" cy="344738"/>
          </a:xfrm>
          <a:prstGeom prst="ellipse">
            <a:avLst/>
          </a:prstGeom>
          <a:solidFill>
            <a:schemeClr val="accent4">
              <a:lumMod val="60000"/>
              <a:lumOff val="40000"/>
            </a:schemeClr>
          </a:solidFill>
          <a:ln w="12700" algn="ctr">
            <a:solidFill>
              <a:schemeClr val="accent4">
                <a:lumMod val="60000"/>
                <a:lumOff val="40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endParaRPr>
          </a:p>
        </p:txBody>
      </p:sp>
      <p:sp>
        <p:nvSpPr>
          <p:cNvPr id="20" name="Oval 19"/>
          <p:cNvSpPr/>
          <p:nvPr/>
        </p:nvSpPr>
        <p:spPr bwMode="auto">
          <a:xfrm>
            <a:off x="8054532" y="1656128"/>
            <a:ext cx="573744" cy="336420"/>
          </a:xfrm>
          <a:prstGeom prst="ellipse">
            <a:avLst/>
          </a:prstGeom>
          <a:solidFill>
            <a:schemeClr val="accent6">
              <a:lumMod val="40000"/>
              <a:lumOff val="60000"/>
            </a:schemeClr>
          </a:solidFill>
          <a:ln w="12700" algn="ctr">
            <a:solidFill>
              <a:schemeClr val="accent6">
                <a:lumMod val="40000"/>
                <a:lumOff val="60000"/>
              </a:schemeClr>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23" name="TextBox 22"/>
          <p:cNvSpPr txBox="1"/>
          <p:nvPr/>
        </p:nvSpPr>
        <p:spPr>
          <a:xfrm>
            <a:off x="2464303" y="5222201"/>
            <a:ext cx="582211"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b="1" dirty="0" smtClean="0"/>
              <a:t>2GE</a:t>
            </a:r>
          </a:p>
        </p:txBody>
      </p:sp>
      <p:sp>
        <p:nvSpPr>
          <p:cNvPr id="24" name="TextBox 23"/>
          <p:cNvSpPr txBox="1"/>
          <p:nvPr/>
        </p:nvSpPr>
        <p:spPr>
          <a:xfrm>
            <a:off x="5226433" y="5176901"/>
            <a:ext cx="710451"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b="1" dirty="0" smtClean="0"/>
              <a:t>20GE</a:t>
            </a:r>
          </a:p>
        </p:txBody>
      </p:sp>
      <p:sp>
        <p:nvSpPr>
          <p:cNvPr id="25" name="Rectangle 24"/>
          <p:cNvSpPr/>
          <p:nvPr/>
        </p:nvSpPr>
        <p:spPr bwMode="auto">
          <a:xfrm>
            <a:off x="2693687" y="4986778"/>
            <a:ext cx="45719" cy="104011"/>
          </a:xfrm>
          <a:prstGeom prst="rect">
            <a:avLst/>
          </a:prstGeom>
          <a:solidFill>
            <a:schemeClr val="tx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26" name="Rectangle 25"/>
          <p:cNvSpPr/>
          <p:nvPr/>
        </p:nvSpPr>
        <p:spPr bwMode="auto">
          <a:xfrm>
            <a:off x="5553662" y="4996677"/>
            <a:ext cx="45719" cy="104011"/>
          </a:xfrm>
          <a:prstGeom prst="rect">
            <a:avLst/>
          </a:prstGeom>
          <a:solidFill>
            <a:schemeClr val="tx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29" name="TextBox 28"/>
          <p:cNvSpPr txBox="1"/>
          <p:nvPr/>
        </p:nvSpPr>
        <p:spPr>
          <a:xfrm>
            <a:off x="8628276" y="933000"/>
            <a:ext cx="2337756" cy="52322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Deployment restrictions</a:t>
            </a:r>
          </a:p>
          <a:p>
            <a:pPr marL="0" indent="0">
              <a:buClr>
                <a:schemeClr val="accent1"/>
              </a:buClr>
              <a:buFont typeface="Arial" panose="020B0604020202020204" pitchFamily="34" charset="0"/>
              <a:buNone/>
            </a:pPr>
            <a:r>
              <a:rPr lang="en-ZA" sz="1400" dirty="0" smtClean="0"/>
              <a:t>Limited Management</a:t>
            </a:r>
          </a:p>
        </p:txBody>
      </p:sp>
    </p:spTree>
    <p:extLst>
      <p:ext uri="{BB962C8B-B14F-4D97-AF65-F5344CB8AC3E}">
        <p14:creationId xmlns:p14="http://schemas.microsoft.com/office/powerpoint/2010/main" val="371500466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2"/>
          <p:cNvSpPr>
            <a:spLocks noGrp="1"/>
          </p:cNvSpPr>
          <p:nvPr>
            <p:ph idx="1"/>
          </p:nvPr>
        </p:nvSpPr>
        <p:spPr/>
        <p:txBody>
          <a:bodyPr>
            <a:normAutofit/>
          </a:bodyPr>
          <a:lstStyle/>
          <a:p>
            <a:r>
              <a:rPr lang="en-US" sz="2000" dirty="0" smtClean="0"/>
              <a:t>The integrity of the access fiber is monitored by measuring the reflection of a laser at 1650nm that is co-propagated with the traffic signal(s)</a:t>
            </a:r>
          </a:p>
          <a:p>
            <a:endParaRPr lang="en-US" sz="2000" dirty="0"/>
          </a:p>
        </p:txBody>
      </p:sp>
      <p:sp>
        <p:nvSpPr>
          <p:cNvPr id="2" name="Titel 1"/>
          <p:cNvSpPr>
            <a:spLocks noGrp="1"/>
          </p:cNvSpPr>
          <p:nvPr>
            <p:ph type="title"/>
          </p:nvPr>
        </p:nvSpPr>
        <p:spPr/>
        <p:txBody>
          <a:bodyPr>
            <a:normAutofit/>
          </a:bodyPr>
          <a:lstStyle/>
          <a:p>
            <a:r>
              <a:rPr lang="de-DE" dirty="0" smtClean="0"/>
              <a:t>Solution Expansion:</a:t>
            </a:r>
            <a:br>
              <a:rPr lang="de-DE" dirty="0" smtClean="0"/>
            </a:br>
            <a:r>
              <a:rPr lang="de-DE" sz="2800" dirty="0" err="1" smtClean="0"/>
              <a:t>Active</a:t>
            </a:r>
            <a:r>
              <a:rPr lang="de-DE" sz="2800" dirty="0" smtClean="0"/>
              <a:t> </a:t>
            </a:r>
            <a:r>
              <a:rPr lang="de-DE" sz="2800" dirty="0" err="1" smtClean="0"/>
              <a:t>monitoring</a:t>
            </a:r>
            <a:r>
              <a:rPr lang="de-DE" sz="2800" dirty="0" smtClean="0"/>
              <a:t> of Fiber Plant</a:t>
            </a:r>
            <a:endParaRPr lang="en-US" dirty="0"/>
          </a:p>
        </p:txBody>
      </p:sp>
      <p:sp>
        <p:nvSpPr>
          <p:cNvPr id="4" name="Abgerundetes Rechteck 102"/>
          <p:cNvSpPr/>
          <p:nvPr/>
        </p:nvSpPr>
        <p:spPr bwMode="auto">
          <a:xfrm flipH="1">
            <a:off x="687593" y="2206528"/>
            <a:ext cx="5280000" cy="3888000"/>
          </a:xfrm>
          <a:prstGeom prst="roundRect">
            <a:avLst>
              <a:gd name="adj" fmla="val 4804"/>
            </a:avLst>
          </a:prstGeom>
          <a:gradFill flip="none" rotWithShape="1">
            <a:gsLst>
              <a:gs pos="0">
                <a:schemeClr val="dk1">
                  <a:tint val="50000"/>
                  <a:satMod val="300000"/>
                </a:schemeClr>
              </a:gs>
              <a:gs pos="0">
                <a:schemeClr val="bg1">
                  <a:lumMod val="85000"/>
                </a:schemeClr>
              </a:gs>
              <a:gs pos="48000">
                <a:schemeClr val="bg1"/>
              </a:gs>
            </a:gsLst>
            <a:lin ang="174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none" lIns="144000" tIns="576000" rIns="90000" bIns="46800" numCol="1" spcCol="0" rtlCol="0" fromWordArt="0" anchor="t" anchorCtr="0" forceAA="0" compatLnSpc="1">
            <a:prstTxWarp prst="textNoShape">
              <a:avLst/>
            </a:prstTxWarp>
            <a:noAutofit/>
          </a:bodyPr>
          <a:lstStyle/>
          <a:p>
            <a:pPr>
              <a:spcBef>
                <a:spcPts val="1600"/>
              </a:spcBef>
            </a:pPr>
            <a:endParaRPr lang="en-US" sz="1867" dirty="0">
              <a:solidFill>
                <a:prstClr val="black"/>
              </a:solidFill>
              <a:latin typeface="Verdana"/>
            </a:endParaRPr>
          </a:p>
        </p:txBody>
      </p:sp>
      <p:sp>
        <p:nvSpPr>
          <p:cNvPr id="5" name="Eine Ecke des Rechtecks abrunden 4"/>
          <p:cNvSpPr/>
          <p:nvPr/>
        </p:nvSpPr>
        <p:spPr bwMode="auto">
          <a:xfrm rot="16200000">
            <a:off x="2103599" y="790528"/>
            <a:ext cx="432000" cy="3264000"/>
          </a:xfrm>
          <a:prstGeom prst="round1Rect">
            <a:avLst>
              <a:gd name="adj" fmla="val 31682"/>
            </a:avLst>
          </a:prstGeom>
          <a:solidFill>
            <a:srgbClr val="00CC00"/>
          </a:soli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l">
              <a:spcBef>
                <a:spcPct val="20000"/>
              </a:spcBef>
              <a:buClr>
                <a:srgbClr val="182677"/>
              </a:buClr>
            </a:pPr>
            <a:endParaRPr lang="en-US" sz="1051" dirty="0"/>
          </a:p>
        </p:txBody>
      </p:sp>
      <p:sp>
        <p:nvSpPr>
          <p:cNvPr id="6" name="TextBox 196"/>
          <p:cNvSpPr txBox="1"/>
          <p:nvPr/>
        </p:nvSpPr>
        <p:spPr>
          <a:xfrm>
            <a:off x="702560" y="2212247"/>
            <a:ext cx="3154077" cy="420564"/>
          </a:xfrm>
          <a:prstGeom prst="rect">
            <a:avLst/>
          </a:prstGeom>
          <a:noFill/>
        </p:spPr>
        <p:txBody>
          <a:bodyPr wrap="square" rtlCol="0" anchor="ctr" anchorCtr="0">
            <a:spAutoFit/>
          </a:bodyPr>
          <a:lstStyle/>
          <a:p>
            <a:pPr>
              <a:buClr>
                <a:srgbClr val="002060"/>
              </a:buClr>
            </a:pPr>
            <a:r>
              <a:rPr lang="en-US" sz="2133" dirty="0">
                <a:solidFill>
                  <a:schemeClr val="bg1"/>
                </a:solidFill>
              </a:rPr>
              <a:t>Normal Operation</a:t>
            </a:r>
          </a:p>
        </p:txBody>
      </p:sp>
      <p:sp>
        <p:nvSpPr>
          <p:cNvPr id="9" name="Abgerundetes Rechteck 102"/>
          <p:cNvSpPr/>
          <p:nvPr/>
        </p:nvSpPr>
        <p:spPr bwMode="auto">
          <a:xfrm flipH="1">
            <a:off x="6245596" y="2206528"/>
            <a:ext cx="5280000" cy="3888000"/>
          </a:xfrm>
          <a:prstGeom prst="roundRect">
            <a:avLst>
              <a:gd name="adj" fmla="val 4804"/>
            </a:avLst>
          </a:prstGeom>
          <a:gradFill flip="none" rotWithShape="1">
            <a:gsLst>
              <a:gs pos="0">
                <a:schemeClr val="dk1">
                  <a:tint val="50000"/>
                  <a:satMod val="300000"/>
                </a:schemeClr>
              </a:gs>
              <a:gs pos="0">
                <a:schemeClr val="bg1">
                  <a:lumMod val="85000"/>
                </a:schemeClr>
              </a:gs>
              <a:gs pos="48000">
                <a:schemeClr val="bg1"/>
              </a:gs>
            </a:gsLst>
            <a:lin ang="17400000" scaled="0"/>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none" lIns="144000" tIns="576000" rIns="90000" bIns="46800" numCol="1" spcCol="0" rtlCol="0" fromWordArt="0" anchor="t" anchorCtr="0" forceAA="0" compatLnSpc="1">
            <a:prstTxWarp prst="textNoShape">
              <a:avLst/>
            </a:prstTxWarp>
            <a:noAutofit/>
          </a:bodyPr>
          <a:lstStyle/>
          <a:p>
            <a:pPr>
              <a:spcBef>
                <a:spcPts val="1600"/>
              </a:spcBef>
            </a:pPr>
            <a:endParaRPr lang="en-US" sz="1867" dirty="0">
              <a:solidFill>
                <a:prstClr val="black"/>
              </a:solidFill>
            </a:endParaRPr>
          </a:p>
        </p:txBody>
      </p:sp>
      <p:sp>
        <p:nvSpPr>
          <p:cNvPr id="16" name="Eine Ecke des Rechtecks abrunden 15"/>
          <p:cNvSpPr/>
          <p:nvPr/>
        </p:nvSpPr>
        <p:spPr bwMode="auto">
          <a:xfrm rot="16200000">
            <a:off x="7661596" y="790529"/>
            <a:ext cx="432000" cy="3264000"/>
          </a:xfrm>
          <a:prstGeom prst="round1Rect">
            <a:avLst>
              <a:gd name="adj" fmla="val 31682"/>
            </a:avLst>
          </a:prstGeom>
          <a:solidFill>
            <a:srgbClr val="FC1B1C"/>
          </a:soli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l">
              <a:spcBef>
                <a:spcPct val="20000"/>
              </a:spcBef>
              <a:buClr>
                <a:srgbClr val="182677"/>
              </a:buClr>
            </a:pPr>
            <a:endParaRPr lang="en-US" sz="1051" dirty="0"/>
          </a:p>
        </p:txBody>
      </p:sp>
      <p:sp>
        <p:nvSpPr>
          <p:cNvPr id="17" name="TextBox 196"/>
          <p:cNvSpPr txBox="1"/>
          <p:nvPr/>
        </p:nvSpPr>
        <p:spPr>
          <a:xfrm>
            <a:off x="6245596" y="2212548"/>
            <a:ext cx="3208813" cy="420564"/>
          </a:xfrm>
          <a:prstGeom prst="rect">
            <a:avLst/>
          </a:prstGeom>
          <a:noFill/>
        </p:spPr>
        <p:txBody>
          <a:bodyPr wrap="square" rtlCol="0" anchor="ctr" anchorCtr="0">
            <a:spAutoFit/>
          </a:bodyPr>
          <a:lstStyle/>
          <a:p>
            <a:pPr>
              <a:buClr>
                <a:srgbClr val="002060"/>
              </a:buClr>
            </a:pPr>
            <a:r>
              <a:rPr lang="en-US" sz="2133" dirty="0">
                <a:solidFill>
                  <a:schemeClr val="bg1"/>
                </a:solidFill>
              </a:rPr>
              <a:t>Fiber-cut detection</a:t>
            </a:r>
          </a:p>
        </p:txBody>
      </p:sp>
      <p:grpSp>
        <p:nvGrpSpPr>
          <p:cNvPr id="52" name="Gruppieren 51"/>
          <p:cNvGrpSpPr/>
          <p:nvPr/>
        </p:nvGrpSpPr>
        <p:grpSpPr>
          <a:xfrm>
            <a:off x="1729885" y="2871030"/>
            <a:ext cx="3189429" cy="1552906"/>
            <a:chOff x="570827" y="2055295"/>
            <a:chExt cx="2392072" cy="1164680"/>
          </a:xfrm>
        </p:grpSpPr>
        <p:cxnSp>
          <p:nvCxnSpPr>
            <p:cNvPr id="19" name="Straight Connector 4"/>
            <p:cNvCxnSpPr/>
            <p:nvPr/>
          </p:nvCxnSpPr>
          <p:spPr bwMode="auto">
            <a:xfrm>
              <a:off x="802599" y="2055295"/>
              <a:ext cx="0" cy="972135"/>
            </a:xfrm>
            <a:prstGeom prst="line">
              <a:avLst/>
            </a:prstGeom>
            <a:ln>
              <a:headEnd type="triangle" w="sm"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5"/>
            <p:cNvCxnSpPr/>
            <p:nvPr/>
          </p:nvCxnSpPr>
          <p:spPr bwMode="auto">
            <a:xfrm flipH="1">
              <a:off x="802599" y="3025127"/>
              <a:ext cx="2160300" cy="0"/>
            </a:xfrm>
            <a:prstGeom prst="line">
              <a:avLst/>
            </a:prstGeom>
            <a:ln>
              <a:headEnd type="triangle" w="sm" len="med"/>
              <a:tailEnd type="none" w="med" len="med"/>
            </a:ln>
          </p:spPr>
          <p:style>
            <a:lnRef idx="2">
              <a:schemeClr val="dk1"/>
            </a:lnRef>
            <a:fillRef idx="0">
              <a:schemeClr val="dk1"/>
            </a:fillRef>
            <a:effectRef idx="1">
              <a:schemeClr val="dk1"/>
            </a:effectRef>
            <a:fontRef idx="minor">
              <a:schemeClr val="tx1"/>
            </a:fontRef>
          </p:style>
        </p:cxnSp>
        <p:sp>
          <p:nvSpPr>
            <p:cNvPr id="22" name="TextBox 20"/>
            <p:cNvSpPr txBox="1"/>
            <p:nvPr/>
          </p:nvSpPr>
          <p:spPr>
            <a:xfrm rot="16200000">
              <a:off x="243791" y="2442097"/>
              <a:ext cx="877163" cy="223091"/>
            </a:xfrm>
            <a:prstGeom prst="rect">
              <a:avLst/>
            </a:prstGeom>
            <a:noFill/>
          </p:spPr>
          <p:txBody>
            <a:bodyPr wrap="none" rtlCol="0">
              <a:spAutoFit/>
            </a:bodyPr>
            <a:lstStyle/>
            <a:p>
              <a:pPr>
                <a:buClr>
                  <a:srgbClr val="002060"/>
                </a:buClr>
              </a:pPr>
              <a:r>
                <a:rPr lang="en-US" sz="1333" dirty="0"/>
                <a:t>Reflectance</a:t>
              </a:r>
            </a:p>
          </p:txBody>
        </p:sp>
        <p:graphicFrame>
          <p:nvGraphicFramePr>
            <p:cNvPr id="23" name="Objekt 106"/>
            <p:cNvGraphicFramePr>
              <a:graphicFrameLocks noChangeAspect="1"/>
            </p:cNvGraphicFramePr>
            <p:nvPr>
              <p:extLst/>
            </p:nvPr>
          </p:nvGraphicFramePr>
          <p:xfrm>
            <a:off x="1993619" y="3041583"/>
            <a:ext cx="165100" cy="171450"/>
          </p:xfrm>
          <a:graphic>
            <a:graphicData uri="http://schemas.openxmlformats.org/presentationml/2006/ole">
              <mc:AlternateContent xmlns:mc="http://schemas.openxmlformats.org/markup-compatibility/2006">
                <mc:Choice xmlns:v="urn:schemas-microsoft-com:vml" Requires="v">
                  <p:oleObj spid="_x0000_s15462" name="Equation" r:id="rId3" imgW="164880" imgH="228600" progId="Equation.3">
                    <p:embed/>
                  </p:oleObj>
                </mc:Choice>
                <mc:Fallback>
                  <p:oleObj name="Equation" r:id="rId3" imgW="164880" imgH="228600" progId="Equation.3">
                    <p:embed/>
                    <p:pic>
                      <p:nvPicPr>
                        <p:cNvPr id="0" name=""/>
                        <p:cNvPicPr/>
                        <p:nvPr/>
                      </p:nvPicPr>
                      <p:blipFill>
                        <a:blip r:embed="rId4"/>
                        <a:stretch>
                          <a:fillRect/>
                        </a:stretch>
                      </p:blipFill>
                      <p:spPr>
                        <a:xfrm>
                          <a:off x="1993619" y="3041583"/>
                          <a:ext cx="165100" cy="171450"/>
                        </a:xfrm>
                        <a:prstGeom prst="rect">
                          <a:avLst/>
                        </a:prstGeom>
                      </p:spPr>
                    </p:pic>
                  </p:oleObj>
                </mc:Fallback>
              </mc:AlternateContent>
            </a:graphicData>
          </a:graphic>
        </p:graphicFrame>
        <p:cxnSp>
          <p:nvCxnSpPr>
            <p:cNvPr id="27" name="Gerade Verbindung 121"/>
            <p:cNvCxnSpPr>
              <a:endCxn id="23" idx="0"/>
            </p:cNvCxnSpPr>
            <p:nvPr/>
          </p:nvCxnSpPr>
          <p:spPr bwMode="auto">
            <a:xfrm flipH="1">
              <a:off x="2076169" y="2432691"/>
              <a:ext cx="359" cy="608892"/>
            </a:xfrm>
            <a:prstGeom prst="line">
              <a:avLst/>
            </a:prstGeom>
            <a:solidFill>
              <a:srgbClr val="D9D9D9"/>
            </a:solidFill>
            <a:ln w="3175" cap="flat" cmpd="sng" algn="ctr">
              <a:solidFill>
                <a:srgbClr val="182677"/>
              </a:solidFill>
              <a:prstDash val="sysDash"/>
              <a:round/>
              <a:headEnd type="none" w="med" len="med"/>
              <a:tailEnd type="none" w="med" len="med"/>
            </a:ln>
            <a:effectLst/>
          </p:spPr>
        </p:cxnSp>
        <p:sp>
          <p:nvSpPr>
            <p:cNvPr id="30" name="TextBox 20"/>
            <p:cNvSpPr txBox="1"/>
            <p:nvPr/>
          </p:nvSpPr>
          <p:spPr>
            <a:xfrm>
              <a:off x="2215264" y="2996884"/>
              <a:ext cx="691535" cy="223091"/>
            </a:xfrm>
            <a:prstGeom prst="rect">
              <a:avLst/>
            </a:prstGeom>
            <a:noFill/>
          </p:spPr>
          <p:txBody>
            <a:bodyPr wrap="none" rtlCol="0">
              <a:spAutoFit/>
            </a:bodyPr>
            <a:lstStyle/>
            <a:p>
              <a:pPr algn="r">
                <a:buClr>
                  <a:srgbClr val="002060"/>
                </a:buClr>
              </a:pPr>
              <a:r>
                <a:rPr lang="en-US" sz="1333" dirty="0"/>
                <a:t>Distance</a:t>
              </a:r>
            </a:p>
          </p:txBody>
        </p:sp>
        <p:cxnSp>
          <p:nvCxnSpPr>
            <p:cNvPr id="31" name="Straight Connector 8"/>
            <p:cNvCxnSpPr/>
            <p:nvPr/>
          </p:nvCxnSpPr>
          <p:spPr bwMode="auto">
            <a:xfrm>
              <a:off x="805483" y="2353903"/>
              <a:ext cx="1228292" cy="348825"/>
            </a:xfrm>
            <a:prstGeom prst="line">
              <a:avLst/>
            </a:prstGeom>
            <a:solidFill>
              <a:srgbClr val="D9D9D9"/>
            </a:solidFill>
            <a:ln w="19050" cap="flat" cmpd="sng" algn="ctr">
              <a:solidFill>
                <a:srgbClr val="182677"/>
              </a:solidFill>
              <a:prstDash val="solid"/>
              <a:round/>
              <a:headEnd type="none" w="med" len="med"/>
              <a:tailEnd type="none" w="med" len="med"/>
            </a:ln>
            <a:effectLst/>
          </p:spPr>
        </p:cxnSp>
        <p:cxnSp>
          <p:nvCxnSpPr>
            <p:cNvPr id="32" name="Straight Connector 11"/>
            <p:cNvCxnSpPr/>
            <p:nvPr/>
          </p:nvCxnSpPr>
          <p:spPr bwMode="auto">
            <a:xfrm flipV="1">
              <a:off x="2033775" y="2432691"/>
              <a:ext cx="42753" cy="270038"/>
            </a:xfrm>
            <a:prstGeom prst="line">
              <a:avLst/>
            </a:prstGeom>
            <a:solidFill>
              <a:srgbClr val="D9D9D9"/>
            </a:solidFill>
            <a:ln w="19050" cap="flat" cmpd="sng" algn="ctr">
              <a:solidFill>
                <a:srgbClr val="182677"/>
              </a:solidFill>
              <a:prstDash val="solid"/>
              <a:round/>
              <a:headEnd type="none" w="med" len="med"/>
              <a:tailEnd type="none" w="med" len="med"/>
            </a:ln>
            <a:effectLst/>
          </p:spPr>
        </p:cxnSp>
        <p:cxnSp>
          <p:nvCxnSpPr>
            <p:cNvPr id="33" name="Straight Connector 15"/>
            <p:cNvCxnSpPr/>
            <p:nvPr/>
          </p:nvCxnSpPr>
          <p:spPr bwMode="auto">
            <a:xfrm flipH="1" flipV="1">
              <a:off x="2076528" y="2432691"/>
              <a:ext cx="52390" cy="591781"/>
            </a:xfrm>
            <a:prstGeom prst="line">
              <a:avLst/>
            </a:prstGeom>
            <a:solidFill>
              <a:srgbClr val="D9D9D9"/>
            </a:solidFill>
            <a:ln w="19050" cap="flat" cmpd="sng" algn="ctr">
              <a:solidFill>
                <a:srgbClr val="182677"/>
              </a:solidFill>
              <a:prstDash val="solid"/>
              <a:round/>
              <a:headEnd type="none" w="med" len="med"/>
              <a:tailEnd type="none" w="med" len="med"/>
            </a:ln>
            <a:effectLst/>
          </p:spPr>
        </p:cxnSp>
        <p:sp>
          <p:nvSpPr>
            <p:cNvPr id="39" name="TextBox 31"/>
            <p:cNvSpPr txBox="1"/>
            <p:nvPr/>
          </p:nvSpPr>
          <p:spPr>
            <a:xfrm>
              <a:off x="928241" y="2083284"/>
              <a:ext cx="648254" cy="315567"/>
            </a:xfrm>
            <a:prstGeom prst="rect">
              <a:avLst/>
            </a:prstGeom>
            <a:noFill/>
          </p:spPr>
          <p:txBody>
            <a:bodyPr wrap="none" rtlCol="0">
              <a:spAutoFit/>
            </a:bodyPr>
            <a:lstStyle/>
            <a:p>
              <a:pPr algn="ctr">
                <a:buClr>
                  <a:srgbClr val="002060"/>
                </a:buClr>
              </a:pPr>
              <a:r>
                <a:rPr lang="en-US" sz="1067" dirty="0"/>
                <a:t>Rayleigh </a:t>
              </a:r>
              <a:br>
                <a:rPr lang="en-US" sz="1067" dirty="0"/>
              </a:br>
              <a:r>
                <a:rPr lang="en-US" sz="1067" dirty="0"/>
                <a:t>scattering</a:t>
              </a:r>
            </a:p>
          </p:txBody>
        </p:sp>
        <p:sp>
          <p:nvSpPr>
            <p:cNvPr id="40" name="TextBox 32"/>
            <p:cNvSpPr txBox="1"/>
            <p:nvPr/>
          </p:nvSpPr>
          <p:spPr>
            <a:xfrm>
              <a:off x="1677733" y="2085695"/>
              <a:ext cx="793727" cy="315567"/>
            </a:xfrm>
            <a:prstGeom prst="rect">
              <a:avLst/>
            </a:prstGeom>
            <a:noFill/>
          </p:spPr>
          <p:txBody>
            <a:bodyPr wrap="none" rtlCol="0">
              <a:spAutoFit/>
            </a:bodyPr>
            <a:lstStyle/>
            <a:p>
              <a:pPr algn="ctr">
                <a:buClr>
                  <a:srgbClr val="002060"/>
                </a:buClr>
              </a:pPr>
              <a:r>
                <a:rPr lang="en-US" sz="1067" dirty="0"/>
                <a:t>Demarcation</a:t>
              </a:r>
              <a:br>
                <a:rPr lang="en-US" sz="1067" dirty="0"/>
              </a:br>
              <a:r>
                <a:rPr lang="en-US" sz="1067" dirty="0"/>
                <a:t>Reflector</a:t>
              </a:r>
            </a:p>
          </p:txBody>
        </p:sp>
      </p:grpSp>
      <p:sp>
        <p:nvSpPr>
          <p:cNvPr id="51" name="TextBox 43"/>
          <p:cNvSpPr txBox="1"/>
          <p:nvPr/>
        </p:nvSpPr>
        <p:spPr>
          <a:xfrm>
            <a:off x="687598" y="4455755"/>
            <a:ext cx="5279996" cy="1426031"/>
          </a:xfrm>
          <a:prstGeom prst="rect">
            <a:avLst/>
          </a:prstGeom>
          <a:noFill/>
        </p:spPr>
        <p:txBody>
          <a:bodyPr wrap="square" rtlCol="0">
            <a:spAutoFit/>
          </a:bodyPr>
          <a:lstStyle/>
          <a:p>
            <a:pPr marL="380990" indent="-380990" fontAlgn="base">
              <a:spcBef>
                <a:spcPts val="800"/>
              </a:spcBef>
              <a:spcAft>
                <a:spcPct val="0"/>
              </a:spcAft>
              <a:buClr>
                <a:srgbClr val="FC1B1C"/>
              </a:buClr>
              <a:buFont typeface="Arial" pitchFamily="34" charset="0"/>
              <a:buChar char="•"/>
            </a:pPr>
            <a:r>
              <a:rPr lang="en-US" sz="1600" dirty="0"/>
              <a:t>The optical power of the reflection from the CPE/Far-end demarcation is monitored</a:t>
            </a:r>
          </a:p>
          <a:p>
            <a:pPr marL="380990" indent="-380990" fontAlgn="base">
              <a:spcBef>
                <a:spcPts val="800"/>
              </a:spcBef>
              <a:spcAft>
                <a:spcPct val="0"/>
              </a:spcAft>
              <a:buClr>
                <a:srgbClr val="FC1B1C"/>
              </a:buClr>
              <a:buFont typeface="Arial" pitchFamily="34" charset="0"/>
              <a:buChar char="•"/>
            </a:pPr>
            <a:r>
              <a:rPr lang="en-US" sz="1600" kern="0" dirty="0">
                <a:solidFill>
                  <a:srgbClr val="000000"/>
                </a:solidFill>
              </a:rPr>
              <a:t>The intensity of the reflected demarcation peak provides an estimate of the insertion loss of the link</a:t>
            </a:r>
          </a:p>
        </p:txBody>
      </p:sp>
      <p:sp>
        <p:nvSpPr>
          <p:cNvPr id="53" name="TextBox 43"/>
          <p:cNvSpPr txBox="1"/>
          <p:nvPr/>
        </p:nvSpPr>
        <p:spPr>
          <a:xfrm>
            <a:off x="6245596" y="4454779"/>
            <a:ext cx="5280000" cy="1426031"/>
          </a:xfrm>
          <a:prstGeom prst="rect">
            <a:avLst/>
          </a:prstGeom>
          <a:noFill/>
        </p:spPr>
        <p:txBody>
          <a:bodyPr wrap="square" rtlCol="0">
            <a:spAutoFit/>
          </a:bodyPr>
          <a:lstStyle/>
          <a:p>
            <a:pPr marL="380990" indent="-380990" fontAlgn="base">
              <a:spcBef>
                <a:spcPts val="800"/>
              </a:spcBef>
              <a:spcAft>
                <a:spcPct val="0"/>
              </a:spcAft>
              <a:buClr>
                <a:srgbClr val="FC1B1C"/>
              </a:buClr>
              <a:buFont typeface="Arial" pitchFamily="34" charset="0"/>
              <a:buChar char="•"/>
            </a:pPr>
            <a:r>
              <a:rPr lang="en-US" sz="1600" dirty="0"/>
              <a:t>A fiber cut or increased insertion loss is detected as this reduces the demarcation reflection peak</a:t>
            </a:r>
          </a:p>
          <a:p>
            <a:pPr marL="380990" indent="-380990" fontAlgn="base">
              <a:spcBef>
                <a:spcPts val="800"/>
              </a:spcBef>
              <a:spcAft>
                <a:spcPct val="0"/>
              </a:spcAft>
              <a:buClr>
                <a:srgbClr val="FC1B1C"/>
              </a:buClr>
              <a:buFont typeface="Arial" pitchFamily="34" charset="0"/>
              <a:buChar char="•"/>
            </a:pPr>
            <a:r>
              <a:rPr lang="en-US" sz="1600" dirty="0"/>
              <a:t>By measuring the Rayleigh scattering power the location of the fiber-cut can be detected</a:t>
            </a:r>
          </a:p>
        </p:txBody>
      </p:sp>
      <p:cxnSp>
        <p:nvCxnSpPr>
          <p:cNvPr id="55" name="Straight Connector 4"/>
          <p:cNvCxnSpPr/>
          <p:nvPr/>
        </p:nvCxnSpPr>
        <p:spPr bwMode="auto">
          <a:xfrm>
            <a:off x="7608387" y="2871033"/>
            <a:ext cx="0" cy="1296180"/>
          </a:xfrm>
          <a:prstGeom prst="line">
            <a:avLst/>
          </a:prstGeom>
          <a:ln>
            <a:headEnd type="triangle" w="sm"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
          <p:cNvCxnSpPr/>
          <p:nvPr/>
        </p:nvCxnSpPr>
        <p:spPr bwMode="auto">
          <a:xfrm flipH="1">
            <a:off x="7608387" y="4164141"/>
            <a:ext cx="2880400" cy="0"/>
          </a:xfrm>
          <a:prstGeom prst="line">
            <a:avLst/>
          </a:prstGeom>
          <a:ln>
            <a:headEnd type="triangle" w="sm" len="med"/>
            <a:tailEnd type="none" w="med" len="med"/>
          </a:ln>
        </p:spPr>
        <p:style>
          <a:lnRef idx="2">
            <a:schemeClr val="dk1"/>
          </a:lnRef>
          <a:fillRef idx="0">
            <a:schemeClr val="dk1"/>
          </a:fillRef>
          <a:effectRef idx="1">
            <a:schemeClr val="dk1"/>
          </a:effectRef>
          <a:fontRef idx="minor">
            <a:schemeClr val="tx1"/>
          </a:fontRef>
        </p:style>
      </p:cxnSp>
      <p:sp>
        <p:nvSpPr>
          <p:cNvPr id="57" name="TextBox 20"/>
          <p:cNvSpPr txBox="1"/>
          <p:nvPr/>
        </p:nvSpPr>
        <p:spPr>
          <a:xfrm rot="16200000">
            <a:off x="6863310" y="3386767"/>
            <a:ext cx="1169551" cy="297454"/>
          </a:xfrm>
          <a:prstGeom prst="rect">
            <a:avLst/>
          </a:prstGeom>
          <a:noFill/>
        </p:spPr>
        <p:txBody>
          <a:bodyPr wrap="none" rtlCol="0">
            <a:spAutoFit/>
          </a:bodyPr>
          <a:lstStyle/>
          <a:p>
            <a:pPr>
              <a:buClr>
                <a:srgbClr val="002060"/>
              </a:buClr>
            </a:pPr>
            <a:r>
              <a:rPr lang="en-US" sz="1333" dirty="0"/>
              <a:t>Reflectance</a:t>
            </a:r>
          </a:p>
        </p:txBody>
      </p:sp>
      <p:graphicFrame>
        <p:nvGraphicFramePr>
          <p:cNvPr id="58" name="Objekt 106"/>
          <p:cNvGraphicFramePr>
            <a:graphicFrameLocks noChangeAspect="1"/>
          </p:cNvGraphicFramePr>
          <p:nvPr>
            <p:extLst/>
          </p:nvPr>
        </p:nvGraphicFramePr>
        <p:xfrm>
          <a:off x="9196414" y="4186083"/>
          <a:ext cx="220133" cy="228600"/>
        </p:xfrm>
        <a:graphic>
          <a:graphicData uri="http://schemas.openxmlformats.org/presentationml/2006/ole">
            <mc:AlternateContent xmlns:mc="http://schemas.openxmlformats.org/markup-compatibility/2006">
              <mc:Choice xmlns:v="urn:schemas-microsoft-com:vml" Requires="v">
                <p:oleObj spid="_x0000_s15463" name="Equation" r:id="rId5" imgW="164880" imgH="228600" progId="Equation.3">
                  <p:embed/>
                </p:oleObj>
              </mc:Choice>
              <mc:Fallback>
                <p:oleObj name="Equation" r:id="rId5" imgW="164880" imgH="228600" progId="Equation.3">
                  <p:embed/>
                  <p:pic>
                    <p:nvPicPr>
                      <p:cNvPr id="0" name=""/>
                      <p:cNvPicPr/>
                      <p:nvPr/>
                    </p:nvPicPr>
                    <p:blipFill>
                      <a:blip r:embed="rId4"/>
                      <a:stretch>
                        <a:fillRect/>
                      </a:stretch>
                    </p:blipFill>
                    <p:spPr>
                      <a:xfrm>
                        <a:off x="9196414" y="4186083"/>
                        <a:ext cx="220133" cy="228600"/>
                      </a:xfrm>
                      <a:prstGeom prst="rect">
                        <a:avLst/>
                      </a:prstGeom>
                    </p:spPr>
                  </p:pic>
                </p:oleObj>
              </mc:Fallback>
            </mc:AlternateContent>
          </a:graphicData>
        </a:graphic>
      </p:graphicFrame>
      <p:sp>
        <p:nvSpPr>
          <p:cNvPr id="60" name="TextBox 20"/>
          <p:cNvSpPr txBox="1"/>
          <p:nvPr/>
        </p:nvSpPr>
        <p:spPr>
          <a:xfrm>
            <a:off x="9491940" y="4126484"/>
            <a:ext cx="922047" cy="297454"/>
          </a:xfrm>
          <a:prstGeom prst="rect">
            <a:avLst/>
          </a:prstGeom>
          <a:noFill/>
        </p:spPr>
        <p:txBody>
          <a:bodyPr wrap="none" rtlCol="0">
            <a:spAutoFit/>
          </a:bodyPr>
          <a:lstStyle/>
          <a:p>
            <a:pPr algn="r">
              <a:buClr>
                <a:srgbClr val="002060"/>
              </a:buClr>
            </a:pPr>
            <a:r>
              <a:rPr lang="en-US" sz="1333" dirty="0"/>
              <a:t>Distance</a:t>
            </a:r>
          </a:p>
        </p:txBody>
      </p:sp>
      <p:cxnSp>
        <p:nvCxnSpPr>
          <p:cNvPr id="61" name="Straight Connector 8"/>
          <p:cNvCxnSpPr/>
          <p:nvPr/>
        </p:nvCxnSpPr>
        <p:spPr bwMode="auto">
          <a:xfrm>
            <a:off x="7612232" y="3269176"/>
            <a:ext cx="1243085" cy="354557"/>
          </a:xfrm>
          <a:prstGeom prst="line">
            <a:avLst/>
          </a:prstGeom>
          <a:solidFill>
            <a:srgbClr val="D9D9D9"/>
          </a:solidFill>
          <a:ln w="19050" cap="flat" cmpd="sng" algn="ctr">
            <a:solidFill>
              <a:srgbClr val="182677"/>
            </a:solidFill>
            <a:prstDash val="solid"/>
            <a:round/>
            <a:headEnd type="none" w="med" len="med"/>
            <a:tailEnd type="none" w="med" len="med"/>
          </a:ln>
          <a:effectLst/>
        </p:spPr>
      </p:cxnSp>
      <p:cxnSp>
        <p:nvCxnSpPr>
          <p:cNvPr id="63" name="Straight Connector 15"/>
          <p:cNvCxnSpPr/>
          <p:nvPr/>
        </p:nvCxnSpPr>
        <p:spPr bwMode="auto">
          <a:xfrm flipH="1" flipV="1">
            <a:off x="8855319" y="3623733"/>
            <a:ext cx="102415" cy="526795"/>
          </a:xfrm>
          <a:prstGeom prst="line">
            <a:avLst/>
          </a:prstGeom>
          <a:solidFill>
            <a:srgbClr val="D9D9D9"/>
          </a:solidFill>
          <a:ln w="19050" cap="flat" cmpd="sng" algn="ctr">
            <a:solidFill>
              <a:srgbClr val="182677"/>
            </a:solidFill>
            <a:prstDash val="solid"/>
            <a:round/>
            <a:headEnd type="none" w="med" len="med"/>
            <a:tailEnd type="none" w="med" len="med"/>
          </a:ln>
          <a:effectLst/>
        </p:spPr>
      </p:cxnSp>
      <p:sp>
        <p:nvSpPr>
          <p:cNvPr id="64" name="TextBox 31"/>
          <p:cNvSpPr txBox="1"/>
          <p:nvPr/>
        </p:nvSpPr>
        <p:spPr>
          <a:xfrm>
            <a:off x="7775909" y="2908351"/>
            <a:ext cx="864339" cy="420756"/>
          </a:xfrm>
          <a:prstGeom prst="rect">
            <a:avLst/>
          </a:prstGeom>
          <a:noFill/>
        </p:spPr>
        <p:txBody>
          <a:bodyPr wrap="none" rtlCol="0">
            <a:spAutoFit/>
          </a:bodyPr>
          <a:lstStyle/>
          <a:p>
            <a:pPr algn="ctr">
              <a:buClr>
                <a:srgbClr val="002060"/>
              </a:buClr>
            </a:pPr>
            <a:r>
              <a:rPr lang="en-US" sz="1067" dirty="0"/>
              <a:t>Rayleigh </a:t>
            </a:r>
            <a:br>
              <a:rPr lang="en-US" sz="1067" dirty="0"/>
            </a:br>
            <a:r>
              <a:rPr lang="en-US" sz="1067" dirty="0"/>
              <a:t>scattering</a:t>
            </a:r>
          </a:p>
        </p:txBody>
      </p:sp>
      <p:sp>
        <p:nvSpPr>
          <p:cNvPr id="65" name="TextBox 32"/>
          <p:cNvSpPr txBox="1"/>
          <p:nvPr/>
        </p:nvSpPr>
        <p:spPr>
          <a:xfrm>
            <a:off x="9071701" y="3081427"/>
            <a:ext cx="798617" cy="256545"/>
          </a:xfrm>
          <a:prstGeom prst="rect">
            <a:avLst/>
          </a:prstGeom>
          <a:noFill/>
        </p:spPr>
        <p:txBody>
          <a:bodyPr wrap="none" rtlCol="0">
            <a:spAutoFit/>
          </a:bodyPr>
          <a:lstStyle/>
          <a:p>
            <a:pPr algn="ctr">
              <a:buClr>
                <a:srgbClr val="002060"/>
              </a:buClr>
            </a:pPr>
            <a:r>
              <a:rPr lang="en-US" sz="1067" dirty="0"/>
              <a:t>Fiber-cut</a:t>
            </a:r>
          </a:p>
        </p:txBody>
      </p:sp>
      <p:graphicFrame>
        <p:nvGraphicFramePr>
          <p:cNvPr id="66" name="Objekt 106"/>
          <p:cNvGraphicFramePr>
            <a:graphicFrameLocks noChangeAspect="1"/>
          </p:cNvGraphicFramePr>
          <p:nvPr>
            <p:extLst/>
          </p:nvPr>
        </p:nvGraphicFramePr>
        <p:xfrm>
          <a:off x="8752417" y="4193118"/>
          <a:ext cx="203200" cy="215900"/>
        </p:xfrm>
        <a:graphic>
          <a:graphicData uri="http://schemas.openxmlformats.org/presentationml/2006/ole">
            <mc:AlternateContent xmlns:mc="http://schemas.openxmlformats.org/markup-compatibility/2006">
              <mc:Choice xmlns:v="urn:schemas-microsoft-com:vml" Requires="v">
                <p:oleObj spid="_x0000_s15464" name="Equation" r:id="rId6" imgW="152280" imgH="215640" progId="Equation.3">
                  <p:embed/>
                </p:oleObj>
              </mc:Choice>
              <mc:Fallback>
                <p:oleObj name="Equation" r:id="rId6" imgW="152280" imgH="215640" progId="Equation.3">
                  <p:embed/>
                  <p:pic>
                    <p:nvPicPr>
                      <p:cNvPr id="0" name=""/>
                      <p:cNvPicPr/>
                      <p:nvPr/>
                    </p:nvPicPr>
                    <p:blipFill>
                      <a:blip r:embed="rId7"/>
                      <a:stretch>
                        <a:fillRect/>
                      </a:stretch>
                    </p:blipFill>
                    <p:spPr>
                      <a:xfrm>
                        <a:off x="8752417" y="4193118"/>
                        <a:ext cx="203200" cy="215900"/>
                      </a:xfrm>
                      <a:prstGeom prst="rect">
                        <a:avLst/>
                      </a:prstGeom>
                    </p:spPr>
                  </p:pic>
                </p:oleObj>
              </mc:Fallback>
            </mc:AlternateContent>
          </a:graphicData>
        </a:graphic>
      </p:graphicFrame>
      <p:cxnSp>
        <p:nvCxnSpPr>
          <p:cNvPr id="67" name="Gerade Verbindung 121"/>
          <p:cNvCxnSpPr>
            <a:endCxn id="66" idx="0"/>
          </p:cNvCxnSpPr>
          <p:nvPr/>
        </p:nvCxnSpPr>
        <p:spPr bwMode="auto">
          <a:xfrm flipH="1">
            <a:off x="8854839" y="3374227"/>
            <a:ext cx="479" cy="811856"/>
          </a:xfrm>
          <a:prstGeom prst="line">
            <a:avLst/>
          </a:prstGeom>
          <a:solidFill>
            <a:srgbClr val="D9D9D9"/>
          </a:solidFill>
          <a:ln w="3175" cap="flat" cmpd="sng" algn="ctr">
            <a:solidFill>
              <a:srgbClr val="182677"/>
            </a:solidFill>
            <a:prstDash val="sysDash"/>
            <a:round/>
            <a:headEnd type="none" w="med" len="med"/>
            <a:tailEnd type="none" w="med" len="med"/>
          </a:ln>
          <a:effectLst/>
        </p:spPr>
      </p:cxnSp>
      <p:cxnSp>
        <p:nvCxnSpPr>
          <p:cNvPr id="72" name="Straight Connector 4"/>
          <p:cNvCxnSpPr/>
          <p:nvPr/>
        </p:nvCxnSpPr>
        <p:spPr bwMode="auto">
          <a:xfrm flipV="1">
            <a:off x="8886362" y="3326352"/>
            <a:ext cx="266105" cy="297381"/>
          </a:xfrm>
          <a:prstGeom prst="line">
            <a:avLst/>
          </a:prstGeom>
          <a:ln>
            <a:headEnd type="triangle" w="sm" len="med"/>
            <a:tailEnd type="none" w="med" len="med"/>
          </a:ln>
        </p:spPr>
        <p:style>
          <a:lnRef idx="2">
            <a:schemeClr val="dk1"/>
          </a:lnRef>
          <a:fillRef idx="0">
            <a:schemeClr val="dk1"/>
          </a:fillRef>
          <a:effectRef idx="1">
            <a:schemeClr val="dk1"/>
          </a:effectRef>
          <a:fontRef idx="minor">
            <a:schemeClr val="tx1"/>
          </a:fontRef>
        </p:style>
      </p:cxnSp>
      <p:cxnSp>
        <p:nvCxnSpPr>
          <p:cNvPr id="90" name="Gerade Verbindung 121"/>
          <p:cNvCxnSpPr/>
          <p:nvPr/>
        </p:nvCxnSpPr>
        <p:spPr bwMode="auto">
          <a:xfrm flipH="1">
            <a:off x="9294337" y="3382428"/>
            <a:ext cx="479" cy="811856"/>
          </a:xfrm>
          <a:prstGeom prst="line">
            <a:avLst/>
          </a:prstGeom>
          <a:solidFill>
            <a:srgbClr val="D9D9D9"/>
          </a:solidFill>
          <a:ln w="3175" cap="flat" cmpd="sng" algn="ctr">
            <a:solidFill>
              <a:srgbClr val="182677"/>
            </a:solidFill>
            <a:prstDash val="sysDash"/>
            <a:round/>
            <a:headEnd type="none" w="med" len="med"/>
            <a:tailEnd type="none" w="med" len="med"/>
          </a:ln>
          <a:effectLst/>
        </p:spPr>
      </p:cxnSp>
    </p:spTree>
    <p:extLst>
      <p:ext uri="{BB962C8B-B14F-4D97-AF65-F5344CB8AC3E}">
        <p14:creationId xmlns:p14="http://schemas.microsoft.com/office/powerpoint/2010/main" val="169917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dirty="0" smtClean="0"/>
              <a:t>Summary </a:t>
            </a:r>
            <a:endParaRPr lang="en-ZA" dirty="0"/>
          </a:p>
        </p:txBody>
      </p:sp>
      <p:sp>
        <p:nvSpPr>
          <p:cNvPr id="5" name="Content Placeholder 4"/>
          <p:cNvSpPr>
            <a:spLocks noGrp="1"/>
          </p:cNvSpPr>
          <p:nvPr>
            <p:ph idx="1"/>
          </p:nvPr>
        </p:nvSpPr>
        <p:spPr/>
        <p:txBody>
          <a:bodyPr>
            <a:normAutofit lnSpcReduction="10000"/>
          </a:bodyPr>
          <a:lstStyle/>
          <a:p>
            <a:r>
              <a:rPr lang="en-US" dirty="0" smtClean="0"/>
              <a:t>Very lost cost, low resource consumption backhaul network architectures are possible using a combination of:</a:t>
            </a:r>
          </a:p>
          <a:p>
            <a:pPr lvl="1"/>
            <a:r>
              <a:rPr lang="en-US" dirty="0" smtClean="0"/>
              <a:t>Pluggable optics</a:t>
            </a:r>
          </a:p>
          <a:p>
            <a:pPr lvl="1"/>
            <a:r>
              <a:rPr lang="en-US" dirty="0" smtClean="0"/>
              <a:t>Single fiber working (</a:t>
            </a:r>
            <a:r>
              <a:rPr lang="en-US" dirty="0" err="1" smtClean="0"/>
              <a:t>BiDi</a:t>
            </a:r>
            <a:r>
              <a:rPr lang="en-US" dirty="0" smtClean="0"/>
              <a:t>) architectures</a:t>
            </a:r>
          </a:p>
          <a:p>
            <a:pPr lvl="1"/>
            <a:r>
              <a:rPr lang="en-US" dirty="0" smtClean="0"/>
              <a:t>Open source packet optical platform Voyager</a:t>
            </a:r>
          </a:p>
          <a:p>
            <a:pPr lvl="1"/>
            <a:endParaRPr lang="en-US" dirty="0" smtClean="0"/>
          </a:p>
          <a:p>
            <a:r>
              <a:rPr lang="en-US" dirty="0" smtClean="0"/>
              <a:t>Solution extensions include:</a:t>
            </a:r>
          </a:p>
          <a:p>
            <a:pPr lvl="1"/>
            <a:r>
              <a:rPr lang="en-US" dirty="0" smtClean="0"/>
              <a:t>Protection capabilities for redundant path operation. Increases cost but also increases network resiliency</a:t>
            </a:r>
          </a:p>
          <a:p>
            <a:pPr lvl="1"/>
            <a:r>
              <a:rPr lang="en-US" dirty="0" smtClean="0"/>
              <a:t>Dual fiber working (if fibers are more readily available)</a:t>
            </a:r>
          </a:p>
          <a:p>
            <a:pPr lvl="1"/>
            <a:r>
              <a:rPr lang="en-US" dirty="0" smtClean="0"/>
              <a:t>Low cost fiber monitoring capabilities to continuously monitor fiber quality / link availability</a:t>
            </a:r>
          </a:p>
          <a:p>
            <a:pPr lvl="1"/>
            <a:endParaRPr lang="en-US" dirty="0"/>
          </a:p>
          <a:p>
            <a:r>
              <a:rPr lang="en-US" dirty="0" smtClean="0"/>
              <a:t>Further cost optimizations are under study</a:t>
            </a:r>
          </a:p>
          <a:p>
            <a:pPr lvl="1"/>
            <a:endParaRPr lang="en-US" dirty="0"/>
          </a:p>
          <a:p>
            <a:endParaRPr lang="en-US" dirty="0"/>
          </a:p>
        </p:txBody>
      </p:sp>
    </p:spTree>
    <p:extLst>
      <p:ext uri="{BB962C8B-B14F-4D97-AF65-F5344CB8AC3E}">
        <p14:creationId xmlns:p14="http://schemas.microsoft.com/office/powerpoint/2010/main" val="6393324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ctrTitle"/>
          </p:nvPr>
        </p:nvSpPr>
        <p:spPr>
          <a:xfrm>
            <a:off x="993827" y="2749054"/>
            <a:ext cx="9828268" cy="1470025"/>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dirty="0">
                <a:ea typeface="Verdana" pitchFamily="34" charset="0"/>
              </a:rPr>
              <a:t>Thank </a:t>
            </a:r>
            <a:r>
              <a:rPr lang="en-US" dirty="0" smtClean="0">
                <a:ea typeface="Verdana" pitchFamily="34" charset="0"/>
              </a:rPr>
              <a:t>You</a:t>
            </a:r>
            <a:r>
              <a:rPr lang="en-US" dirty="0">
                <a:ea typeface="Verdana" pitchFamily="34" charset="0"/>
              </a:rPr>
              <a:t/>
            </a:r>
            <a:br>
              <a:rPr lang="en-US" dirty="0">
                <a:ea typeface="Verdana" pitchFamily="34" charset="0"/>
              </a:rPr>
            </a:br>
            <a:endParaRPr lang="en-US" dirty="0">
              <a:ea typeface="Verdana" pitchFamily="34" charset="0"/>
            </a:endParaRPr>
          </a:p>
        </p:txBody>
      </p:sp>
      <p:sp>
        <p:nvSpPr>
          <p:cNvPr id="18436" name="Text Box 4"/>
          <p:cNvSpPr txBox="1">
            <a:spLocks noChangeArrowheads="1"/>
          </p:cNvSpPr>
          <p:nvPr/>
        </p:nvSpPr>
        <p:spPr bwMode="auto">
          <a:xfrm>
            <a:off x="993827" y="5091430"/>
            <a:ext cx="10545471" cy="142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1400">
                <a:solidFill>
                  <a:srgbClr val="000000"/>
                </a:solidFill>
                <a:latin typeface="Verdana" pitchFamily="34" charset="0"/>
              </a:defRPr>
            </a:lvl1pPr>
            <a:lvl2pPr marL="742950" indent="-285750" eaLnBrk="0" hangingPunct="0">
              <a:defRPr sz="1400">
                <a:solidFill>
                  <a:srgbClr val="000000"/>
                </a:solidFill>
                <a:latin typeface="Verdana" pitchFamily="34" charset="0"/>
              </a:defRPr>
            </a:lvl2pPr>
            <a:lvl3pPr marL="1143000" indent="-228600" eaLnBrk="0" hangingPunct="0">
              <a:defRPr sz="1400">
                <a:solidFill>
                  <a:srgbClr val="000000"/>
                </a:solidFill>
                <a:latin typeface="Verdana" pitchFamily="34" charset="0"/>
              </a:defRPr>
            </a:lvl3pPr>
            <a:lvl4pPr marL="1600200" indent="-228600" eaLnBrk="0" hangingPunct="0">
              <a:defRPr sz="1400">
                <a:solidFill>
                  <a:srgbClr val="000000"/>
                </a:solidFill>
                <a:latin typeface="Verdana" pitchFamily="34" charset="0"/>
              </a:defRPr>
            </a:lvl4pPr>
            <a:lvl5pPr marL="2057400" indent="-228600" eaLnBrk="0" hangingPunct="0">
              <a:defRPr sz="1400">
                <a:solidFill>
                  <a:srgbClr val="000000"/>
                </a:solidFill>
                <a:latin typeface="Verdana" pitchFamily="34" charset="0"/>
              </a:defRPr>
            </a:lvl5pPr>
            <a:lvl6pPr marL="25146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6pPr>
            <a:lvl7pPr marL="29718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7pPr>
            <a:lvl8pPr marL="34290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8pPr>
            <a:lvl9pPr marL="38862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9pPr>
          </a:lstStyle>
          <a:p>
            <a:pPr algn="l" eaLnBrk="1" hangingPunct="1">
              <a:spcBef>
                <a:spcPct val="100000"/>
              </a:spcBef>
            </a:pPr>
            <a:r>
              <a:rPr lang="en-US" sz="933" b="1" dirty="0">
                <a:solidFill>
                  <a:schemeClr val="tx1"/>
                </a:solidFill>
              </a:rPr>
              <a:t>IMPORTANT NOTICE</a:t>
            </a:r>
            <a:endParaRPr lang="en-US" sz="933" i="1" dirty="0">
              <a:solidFill>
                <a:schemeClr val="tx1"/>
              </a:solidFill>
            </a:endParaRPr>
          </a:p>
          <a:p>
            <a:pPr algn="l" eaLnBrk="1" hangingPunct="1">
              <a:lnSpc>
                <a:spcPct val="30000"/>
              </a:lnSpc>
              <a:spcBef>
                <a:spcPct val="0"/>
              </a:spcBef>
            </a:pPr>
            <a:endParaRPr lang="en-US" sz="933" dirty="0">
              <a:solidFill>
                <a:schemeClr val="tx1"/>
              </a:solidFill>
            </a:endParaRPr>
          </a:p>
          <a:p>
            <a:pPr algn="l" eaLnBrk="1" hangingPunct="1"/>
            <a:r>
              <a:rPr lang="en-US" sz="933" dirty="0">
                <a:solidFill>
                  <a:schemeClr val="tx1"/>
                </a:solidFill>
              </a:rPr>
              <a:t>The content of this presentation is strictly confidential. ADVA Optical Networking is the exclusive owner or licensee of the content, material, and information in this presentation. Any reproduction, publication or reprint, in whole or in part, is strictly prohibited. </a:t>
            </a:r>
          </a:p>
          <a:p>
            <a:pPr algn="l" eaLnBrk="1" hangingPunct="1">
              <a:spcBef>
                <a:spcPct val="100000"/>
              </a:spcBef>
            </a:pPr>
            <a:r>
              <a:rPr lang="en-US" sz="933" dirty="0">
                <a:solidFill>
                  <a:schemeClr val="tx1"/>
                </a:solidFill>
              </a:rPr>
              <a:t>The information in this presentation may not be accurate, complete or up to date, and is provided without warranties or representations of any kind, either express or implied. ADVA Optical Networking shall not be responsible for and disclaims any liability for any loss or damages, including without limitation, direct, indirect, incidental, consequential and special damages, alleged to have been caused by or in connection with using and/or relying on the information contained in this presentation.</a:t>
            </a:r>
          </a:p>
          <a:p>
            <a:pPr algn="l" eaLnBrk="1" hangingPunct="1">
              <a:spcBef>
                <a:spcPct val="100000"/>
              </a:spcBef>
            </a:pPr>
            <a:r>
              <a:rPr lang="en-US" sz="933" dirty="0">
                <a:solidFill>
                  <a:schemeClr val="tx1"/>
                </a:solidFill>
              </a:rPr>
              <a:t>Copyright © for the entire content of this presentation: ADVA Optical Networking.</a:t>
            </a:r>
          </a:p>
        </p:txBody>
      </p:sp>
      <p:pic>
        <p:nvPicPr>
          <p:cNvPr id="10" name="Picture 9" descr="Linked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08" y="4521616"/>
            <a:ext cx="480053" cy="4800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wit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655" y="4521616"/>
            <a:ext cx="480053" cy="480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acebook">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7708" y="4521616"/>
            <a:ext cx="480053" cy="4800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YouTub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7708" y="4521616"/>
            <a:ext cx="480053" cy="4800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adva-live.codehousegroup.com/~/media/Footer/Thumbnail/tumblr.ashx">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87708" y="4521616"/>
            <a:ext cx="480053" cy="4800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adva-live.codehousegroup.com/~/media/Footer/Thumbnail/slideshare.ashx">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47708" y="4521616"/>
            <a:ext cx="480053" cy="48005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6170713" y="2091765"/>
            <a:ext cx="4303278" cy="2231825"/>
            <a:chOff x="4882054" y="987972"/>
            <a:chExt cx="3384331" cy="1755228"/>
          </a:xfrm>
        </p:grpSpPr>
        <p:sp>
          <p:nvSpPr>
            <p:cNvPr id="17" name="Rectangle 16"/>
            <p:cNvSpPr/>
            <p:nvPr/>
          </p:nvSpPr>
          <p:spPr bwMode="auto">
            <a:xfrm>
              <a:off x="4882054" y="987972"/>
              <a:ext cx="3384331" cy="1755228"/>
            </a:xfrm>
            <a:prstGeom prst="rect">
              <a:avLst/>
            </a:prstGeom>
            <a:solidFill>
              <a:sysClr val="window" lastClr="FFFFFF"/>
            </a:solidFill>
            <a:ln w="3175" algn="ctr">
              <a:solidFill>
                <a:srgbClr val="182677"/>
              </a:solidFill>
              <a:round/>
              <a:headEnd/>
              <a:tailEnd/>
            </a:ln>
            <a:effectLst>
              <a:outerShdw blurRad="50800" dist="38100" dir="2700000" algn="tl"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endParaRPr kumimoji="0" lang="en-US" b="0" i="0" u="none" strike="noStrike" kern="0" cap="none" spc="0" normalizeH="0" baseline="0" noProof="0" dirty="0" smtClean="0">
                <a:ln w="12700">
                  <a:noFill/>
                </a:ln>
                <a:solidFill>
                  <a:prstClr val="black"/>
                </a:solidFill>
                <a:effectLst/>
                <a:uLnTx/>
                <a:uFillTx/>
                <a:latin typeface="Verdana"/>
              </a:endParaRPr>
            </a:p>
          </p:txBody>
        </p:sp>
        <p:sp>
          <p:nvSpPr>
            <p:cNvPr id="18" name="TextBox 17"/>
            <p:cNvSpPr txBox="1"/>
            <p:nvPr/>
          </p:nvSpPr>
          <p:spPr>
            <a:xfrm>
              <a:off x="4960883" y="1145627"/>
              <a:ext cx="924337" cy="205744"/>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1100" b="1" i="0" u="none" strike="noStrike" kern="0" cap="none" spc="0" normalizeH="0" baseline="0" noProof="0" dirty="0" smtClean="0">
                  <a:ln>
                    <a:noFill/>
                  </a:ln>
                  <a:solidFill>
                    <a:srgbClr val="182677"/>
                  </a:solidFill>
                  <a:effectLst/>
                  <a:uLnTx/>
                  <a:uFillTx/>
                  <a:latin typeface="Leelawadee" panose="020B0502040204020203" pitchFamily="34" charset="-34"/>
                  <a:cs typeface="Leelawadee" panose="020B0502040204020203" pitchFamily="34" charset="-34"/>
                </a:rPr>
                <a:t>Niall Robinson</a:t>
              </a:r>
            </a:p>
          </p:txBody>
        </p:sp>
        <p:pic>
          <p:nvPicPr>
            <p:cNvPr id="19"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821212" y="1319881"/>
              <a:ext cx="1141037" cy="3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a:off x="5071241" y="1471448"/>
              <a:ext cx="1545021" cy="0"/>
            </a:xfrm>
            <a:prstGeom prst="line">
              <a:avLst/>
            </a:prstGeom>
            <a:noFill/>
            <a:ln w="12700" cap="flat" cmpd="sng" algn="ctr">
              <a:gradFill flip="none" rotWithShape="1">
                <a:gsLst>
                  <a:gs pos="0">
                    <a:srgbClr val="FC1B1C">
                      <a:lumMod val="67000"/>
                    </a:srgbClr>
                  </a:gs>
                  <a:gs pos="100000">
                    <a:srgbClr val="FC1B1C">
                      <a:lumMod val="60000"/>
                      <a:lumOff val="40000"/>
                      <a:alpha val="24000"/>
                    </a:srgbClr>
                  </a:gs>
                </a:gsLst>
                <a:lin ang="0" scaled="1"/>
                <a:tileRect/>
              </a:gradFill>
              <a:prstDash val="solid"/>
              <a:round/>
            </a:ln>
            <a:effectLst/>
          </p:spPr>
        </p:cxnSp>
        <p:sp>
          <p:nvSpPr>
            <p:cNvPr id="21" name="TextBox 20"/>
            <p:cNvSpPr txBox="1"/>
            <p:nvPr/>
          </p:nvSpPr>
          <p:spPr>
            <a:xfrm>
              <a:off x="4960883" y="1525793"/>
              <a:ext cx="1426091" cy="29046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1" i="0" u="none" strike="noStrike" kern="0" cap="none" spc="0" normalizeH="0" baseline="0" noProof="0" dirty="0" smtClean="0">
                  <a:ln>
                    <a:noFill/>
                  </a:ln>
                  <a:solidFill>
                    <a:srgbClr val="182677"/>
                  </a:solidFill>
                  <a:effectLst/>
                  <a:uLnTx/>
                  <a:uFillTx/>
                  <a:latin typeface="Leelawadee" panose="020B0502040204020203" pitchFamily="34" charset="-34"/>
                  <a:cs typeface="Leelawadee" panose="020B0502040204020203" pitchFamily="34" charset="-34"/>
                </a:rPr>
                <a:t>Vice President</a:t>
              </a:r>
            </a:p>
            <a:p>
              <a:pPr marL="0" marR="0" lvl="0" indent="0" defTabSz="6858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1" i="0" u="none" strike="noStrike" kern="0" cap="none" spc="0" normalizeH="0" baseline="0" noProof="0" dirty="0" smtClean="0">
                  <a:ln>
                    <a:noFill/>
                  </a:ln>
                  <a:solidFill>
                    <a:srgbClr val="182677"/>
                  </a:solidFill>
                  <a:effectLst/>
                  <a:uLnTx/>
                  <a:uFillTx/>
                  <a:latin typeface="Leelawadee" panose="020B0502040204020203" pitchFamily="34" charset="-34"/>
                  <a:cs typeface="Leelawadee" panose="020B0502040204020203" pitchFamily="34" charset="-34"/>
                </a:rPr>
                <a:t>Global Business Development</a:t>
              </a:r>
            </a:p>
          </p:txBody>
        </p:sp>
        <p:sp>
          <p:nvSpPr>
            <p:cNvPr id="22" name="TextBox 21"/>
            <p:cNvSpPr txBox="1"/>
            <p:nvPr/>
          </p:nvSpPr>
          <p:spPr>
            <a:xfrm>
              <a:off x="4960883" y="1887914"/>
              <a:ext cx="1291197" cy="5083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Phone:	+1 972 759 1262</a:t>
              </a:r>
            </a:p>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Fax:	+1 972 759 1201</a:t>
              </a:r>
            </a:p>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Mobile:	+1 978 933 1081</a:t>
              </a:r>
            </a:p>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nrobinson@advaoptical.com</a:t>
              </a:r>
            </a:p>
          </p:txBody>
        </p:sp>
        <p:sp>
          <p:nvSpPr>
            <p:cNvPr id="23" name="TextBox 22"/>
            <p:cNvSpPr txBox="1"/>
            <p:nvPr/>
          </p:nvSpPr>
          <p:spPr>
            <a:xfrm>
              <a:off x="6653878" y="1887914"/>
              <a:ext cx="1519382" cy="72615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ADVA Optical Networking NA. Inc.</a:t>
              </a:r>
            </a:p>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2301 N. Greenville Avenue</a:t>
              </a:r>
            </a:p>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Suite 300</a:t>
              </a:r>
            </a:p>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Richardson, TX 75082</a:t>
              </a:r>
            </a:p>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USA</a:t>
              </a:r>
            </a:p>
            <a:p>
              <a:pPr marL="0" marR="0" lvl="0" indent="0" defTabSz="457200" eaLnBrk="1" fontAlgn="auto" latinLnBrk="0" hangingPunct="1">
                <a:lnSpc>
                  <a:spcPct val="100000"/>
                </a:lnSpc>
                <a:spcBef>
                  <a:spcPts val="0"/>
                </a:spcBef>
                <a:spcAft>
                  <a:spcPts val="0"/>
                </a:spcAft>
                <a:buClr>
                  <a:srgbClr val="182677"/>
                </a:buClr>
                <a:buSzTx/>
                <a:buFont typeface="Arial" panose="020B0604020202020204" pitchFamily="34" charset="0"/>
                <a:buNone/>
                <a:tabLst/>
                <a:defRPr/>
              </a:pPr>
              <a:r>
                <a:rPr kumimoji="0" lang="en-US" sz="900" b="0" i="0" u="none" strike="noStrike" kern="0" cap="none" spc="0" normalizeH="0" baseline="0" noProof="0" dirty="0" smtClean="0">
                  <a:ln>
                    <a:noFill/>
                  </a:ln>
                  <a:solidFill>
                    <a:prstClr val="black"/>
                  </a:solidFill>
                  <a:effectLst/>
                  <a:uLnTx/>
                  <a:uFillTx/>
                  <a:latin typeface="Leelawadee" panose="020B0502040204020203" pitchFamily="34" charset="-34"/>
                  <a:cs typeface="Leelawadee" panose="020B0502040204020203" pitchFamily="34" charset="-34"/>
                </a:rPr>
                <a:t>www.advaoptical.com</a:t>
              </a:r>
            </a:p>
          </p:txBody>
        </p:sp>
      </p:grpSp>
    </p:spTree>
    <p:extLst>
      <p:ext uri="{BB962C8B-B14F-4D97-AF65-F5344CB8AC3E}">
        <p14:creationId xmlns:p14="http://schemas.microsoft.com/office/powerpoint/2010/main" val="335671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Statement</a:t>
            </a:r>
            <a:endParaRPr lang="en-US" dirty="0"/>
          </a:p>
        </p:txBody>
      </p:sp>
      <p:sp>
        <p:nvSpPr>
          <p:cNvPr id="3" name="Content Placeholder 2"/>
          <p:cNvSpPr>
            <a:spLocks noGrp="1"/>
          </p:cNvSpPr>
          <p:nvPr>
            <p:ph idx="1"/>
          </p:nvPr>
        </p:nvSpPr>
        <p:spPr/>
        <p:txBody>
          <a:bodyPr/>
          <a:lstStyle/>
          <a:p>
            <a:r>
              <a:rPr lang="en-US" smtClean="0"/>
              <a:t>Internet not available with acceptable bandwidth in less densely populated areas in Africa</a:t>
            </a:r>
          </a:p>
          <a:p>
            <a:pPr lvl="1"/>
            <a:endParaRPr lang="en-US" smtClean="0"/>
          </a:p>
          <a:p>
            <a:r>
              <a:rPr lang="en-US" smtClean="0"/>
              <a:t>Hinders user social media experiences</a:t>
            </a:r>
          </a:p>
          <a:p>
            <a:pPr lvl="1"/>
            <a:endParaRPr lang="en-US" smtClean="0"/>
          </a:p>
          <a:p>
            <a:r>
              <a:rPr lang="en-US" smtClean="0"/>
              <a:t>Mobile is the best medium to deliver high speed internet connectivity in rural areas</a:t>
            </a:r>
          </a:p>
          <a:p>
            <a:pPr lvl="1"/>
            <a:endParaRPr lang="en-US" smtClean="0"/>
          </a:p>
          <a:p>
            <a:r>
              <a:rPr lang="en-US" smtClean="0"/>
              <a:t>What’s needed?</a:t>
            </a:r>
          </a:p>
          <a:p>
            <a:pPr lvl="1"/>
            <a:r>
              <a:rPr lang="en-US" smtClean="0"/>
              <a:t>Low cost solutions including optimized backhaul</a:t>
            </a:r>
          </a:p>
          <a:p>
            <a:pPr lvl="1"/>
            <a:r>
              <a:rPr lang="en-US" smtClean="0"/>
              <a:t>Small footprint</a:t>
            </a:r>
          </a:p>
          <a:p>
            <a:pPr lvl="1"/>
            <a:r>
              <a:rPr lang="en-US" smtClean="0"/>
              <a:t>Standardized and scalable solution for all nodes</a:t>
            </a:r>
          </a:p>
          <a:p>
            <a:endParaRPr lang="en-US" dirty="0"/>
          </a:p>
        </p:txBody>
      </p:sp>
    </p:spTree>
    <p:extLst>
      <p:ext uri="{BB962C8B-B14F-4D97-AF65-F5344CB8AC3E}">
        <p14:creationId xmlns:p14="http://schemas.microsoft.com/office/powerpoint/2010/main" val="7302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21560068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0"/>
          <p:cNvSpPr/>
          <p:nvPr/>
        </p:nvSpPr>
        <p:spPr bwMode="auto">
          <a:xfrm>
            <a:off x="541037" y="1039759"/>
            <a:ext cx="3559381" cy="5296394"/>
          </a:xfrm>
          <a:prstGeom prst="roundRect">
            <a:avLst>
              <a:gd name="adj" fmla="val 1768"/>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none" lIns="67500" tIns="35100" rIns="67500" bIns="35100" numCol="1" spcCol="0" rtlCol="0" fromWordArt="0" anchor="t" anchorCtr="0" forceAA="0" compatLnSpc="1">
            <a:prstTxWarp prst="textNoShape">
              <a:avLst/>
            </a:prstTxWarp>
            <a:noAutofit/>
          </a:bodyPr>
          <a:lstStyle/>
          <a:p>
            <a:endParaRPr lang="en-US" sz="788" dirty="0"/>
          </a:p>
        </p:txBody>
      </p:sp>
      <p:pic>
        <p:nvPicPr>
          <p:cNvPr id="9" name="Picture 23" descr="Base-st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8549" y="1576708"/>
            <a:ext cx="1896799" cy="2527223"/>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sp>
        <p:nvSpPr>
          <p:cNvPr id="41" name="Rectangle 40"/>
          <p:cNvSpPr/>
          <p:nvPr/>
        </p:nvSpPr>
        <p:spPr bwMode="auto">
          <a:xfrm>
            <a:off x="1063551" y="3680502"/>
            <a:ext cx="2487029" cy="648518"/>
          </a:xfrm>
          <a:prstGeom prst="rect">
            <a:avLst/>
          </a:prstGeom>
          <a:solidFill>
            <a:srgbClr val="FF9900"/>
          </a:solidFill>
          <a:ln w="12700" algn="ctr">
            <a:no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buClr>
                <a:srgbClr val="FF9900"/>
              </a:buClr>
            </a:pPr>
            <a:r>
              <a:rPr lang="en-US" sz="1200" dirty="0" err="1">
                <a:solidFill>
                  <a:schemeClr val="bg1"/>
                </a:solidFill>
              </a:rPr>
              <a:t>P</a:t>
            </a:r>
            <a:r>
              <a:rPr lang="en-US" sz="1200" dirty="0" err="1" smtClean="0">
                <a:solidFill>
                  <a:schemeClr val="bg1"/>
                </a:solidFill>
              </a:rPr>
              <a:t>luggables</a:t>
            </a:r>
            <a:r>
              <a:rPr lang="en-US" sz="1200" dirty="0" smtClean="0">
                <a:solidFill>
                  <a:schemeClr val="bg1"/>
                </a:solidFill>
              </a:rPr>
              <a:t>, directly </a:t>
            </a:r>
            <a:r>
              <a:rPr lang="en-US" sz="1200" dirty="0">
                <a:solidFill>
                  <a:schemeClr val="bg1"/>
                </a:solidFill>
              </a:rPr>
              <a:t>connected to radio </a:t>
            </a:r>
            <a:r>
              <a:rPr lang="en-US" sz="1200" dirty="0" smtClean="0">
                <a:solidFill>
                  <a:schemeClr val="bg1"/>
                </a:solidFill>
              </a:rPr>
              <a:t>equipment</a:t>
            </a:r>
          </a:p>
          <a:p>
            <a:pPr>
              <a:buClr>
                <a:srgbClr val="FF9900"/>
              </a:buClr>
            </a:pPr>
            <a:endParaRPr lang="en-US" sz="1200" dirty="0">
              <a:solidFill>
                <a:schemeClr val="bg1"/>
              </a:solidFill>
            </a:endParaRPr>
          </a:p>
        </p:txBody>
      </p:sp>
      <p:sp>
        <p:nvSpPr>
          <p:cNvPr id="32" name="Rectangle 31"/>
          <p:cNvSpPr/>
          <p:nvPr/>
        </p:nvSpPr>
        <p:spPr bwMode="auto">
          <a:xfrm>
            <a:off x="1301057" y="4917157"/>
            <a:ext cx="2161310" cy="1255144"/>
          </a:xfrm>
          <a:prstGeom prst="rect">
            <a:avLst/>
          </a:prstGeom>
          <a:noFill/>
          <a:ln w="12700" algn="ctr">
            <a:solidFill>
              <a:srgbClr val="1A59D4"/>
            </a:solidFill>
            <a:prstDash val="sysDot"/>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3" name="Title 2"/>
          <p:cNvSpPr>
            <a:spLocks noGrp="1"/>
          </p:cNvSpPr>
          <p:nvPr>
            <p:ph type="title"/>
          </p:nvPr>
        </p:nvSpPr>
        <p:spPr/>
        <p:txBody>
          <a:bodyPr/>
          <a:lstStyle/>
          <a:p>
            <a:r>
              <a:rPr lang="en-ZA" dirty="0" smtClean="0"/>
              <a:t>Passive vs Active</a:t>
            </a:r>
            <a:endParaRPr lang="en-ZA" dirty="0"/>
          </a:p>
        </p:txBody>
      </p:sp>
      <p:pic>
        <p:nvPicPr>
          <p:cNvPr id="4" name="Grafik 15"/>
          <p:cNvPicPr>
            <a:picLocks noChangeAspect="1"/>
          </p:cNvPicPr>
          <p:nvPr/>
        </p:nvPicPr>
        <p:blipFill>
          <a:blip r:embed="rId3"/>
          <a:stretch>
            <a:fillRect/>
          </a:stretch>
        </p:blipFill>
        <p:spPr>
          <a:xfrm>
            <a:off x="4499180" y="3933767"/>
            <a:ext cx="2958731" cy="2258155"/>
          </a:xfrm>
          <a:prstGeom prst="rect">
            <a:avLst/>
          </a:prstGeom>
        </p:spPr>
      </p:pic>
      <p:grpSp>
        <p:nvGrpSpPr>
          <p:cNvPr id="11" name="Gruppieren 3"/>
          <p:cNvGrpSpPr/>
          <p:nvPr/>
        </p:nvGrpSpPr>
        <p:grpSpPr>
          <a:xfrm rot="10800000">
            <a:off x="1919660" y="4713981"/>
            <a:ext cx="837016" cy="826526"/>
            <a:chOff x="1962593" y="2862515"/>
            <a:chExt cx="435084" cy="435477"/>
          </a:xfrm>
        </p:grpSpPr>
        <p:sp>
          <p:nvSpPr>
            <p:cNvPr id="12" name="Trapezoid 1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3" name="Trapezoid 1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4925" cmpd="sng"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1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4925" cmpd="sng"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16" name="Group 15"/>
          <p:cNvGrpSpPr/>
          <p:nvPr/>
        </p:nvGrpSpPr>
        <p:grpSpPr>
          <a:xfrm>
            <a:off x="1729196" y="4161749"/>
            <a:ext cx="1215396" cy="784598"/>
            <a:chOff x="8805695" y="1518224"/>
            <a:chExt cx="631767" cy="413386"/>
          </a:xfrm>
        </p:grpSpPr>
        <p:pic>
          <p:nvPicPr>
            <p:cNvPr id="17" name="Grafik 77"/>
            <p:cNvPicPr>
              <a:picLocks noChangeAspect="1"/>
            </p:cNvPicPr>
            <p:nvPr/>
          </p:nvPicPr>
          <p:blipFill>
            <a:blip r:embed="rId4"/>
            <a:stretch>
              <a:fillRect/>
            </a:stretch>
          </p:blipFill>
          <p:spPr>
            <a:xfrm rot="5400000">
              <a:off x="9120514" y="1518224"/>
              <a:ext cx="307777" cy="307777"/>
            </a:xfrm>
            <a:prstGeom prst="rect">
              <a:avLst/>
            </a:prstGeom>
          </p:spPr>
        </p:pic>
        <p:pic>
          <p:nvPicPr>
            <p:cNvPr id="18" name="Grafik 77"/>
            <p:cNvPicPr>
              <a:picLocks noChangeAspect="1"/>
            </p:cNvPicPr>
            <p:nvPr/>
          </p:nvPicPr>
          <p:blipFill>
            <a:blip r:embed="rId4"/>
            <a:stretch>
              <a:fillRect/>
            </a:stretch>
          </p:blipFill>
          <p:spPr>
            <a:xfrm rot="5400000">
              <a:off x="8812737" y="1518225"/>
              <a:ext cx="307777" cy="307777"/>
            </a:xfrm>
            <a:prstGeom prst="rect">
              <a:avLst/>
            </a:prstGeom>
          </p:spPr>
        </p:pic>
        <p:sp>
          <p:nvSpPr>
            <p:cNvPr id="19" name="TextBox 18"/>
            <p:cNvSpPr txBox="1"/>
            <p:nvPr/>
          </p:nvSpPr>
          <p:spPr>
            <a:xfrm>
              <a:off x="8805695" y="1797828"/>
              <a:ext cx="631767" cy="133782"/>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050" b="1" dirty="0" smtClean="0"/>
                <a:t>East       West</a:t>
              </a:r>
            </a:p>
          </p:txBody>
        </p:sp>
      </p:grpSp>
      <p:sp>
        <p:nvSpPr>
          <p:cNvPr id="36" name="Arc 35"/>
          <p:cNvSpPr/>
          <p:nvPr/>
        </p:nvSpPr>
        <p:spPr>
          <a:xfrm rot="5400000">
            <a:off x="2051850" y="5219282"/>
            <a:ext cx="517223" cy="546262"/>
          </a:xfrm>
          <a:prstGeom prst="arc">
            <a:avLst>
              <a:gd name="adj1" fmla="val 16200000"/>
              <a:gd name="adj2" fmla="val 5584089"/>
            </a:avLst>
          </a:prstGeom>
          <a:ln w="41275" cmpd="sng">
            <a:solidFill>
              <a:srgbClr val="1A59D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38" name="Straight Arrow Connector 37"/>
          <p:cNvCxnSpPr>
            <a:stCxn id="12" idx="0"/>
          </p:cNvCxnSpPr>
          <p:nvPr/>
        </p:nvCxnSpPr>
        <p:spPr>
          <a:xfrm>
            <a:off x="2756677" y="5248463"/>
            <a:ext cx="705690" cy="0"/>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0"/>
          </p:cNvCxnSpPr>
          <p:nvPr/>
        </p:nvCxnSpPr>
        <p:spPr>
          <a:xfrm flipH="1" flipV="1">
            <a:off x="1301058" y="5233801"/>
            <a:ext cx="618603" cy="14664"/>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12705" y="5023327"/>
            <a:ext cx="617477" cy="52322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Line </a:t>
            </a:r>
          </a:p>
          <a:p>
            <a:pPr marL="0" indent="0">
              <a:buClr>
                <a:schemeClr val="accent1"/>
              </a:buClr>
              <a:buFont typeface="Arial" panose="020B0604020202020204" pitchFamily="34" charset="0"/>
              <a:buNone/>
            </a:pPr>
            <a:r>
              <a:rPr lang="en-ZA" sz="1400" dirty="0" smtClean="0"/>
              <a:t>East</a:t>
            </a:r>
          </a:p>
        </p:txBody>
      </p:sp>
      <p:sp>
        <p:nvSpPr>
          <p:cNvPr id="43" name="TextBox 42"/>
          <p:cNvSpPr txBox="1"/>
          <p:nvPr/>
        </p:nvSpPr>
        <p:spPr>
          <a:xfrm>
            <a:off x="3475695" y="4986853"/>
            <a:ext cx="624723" cy="52322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Line </a:t>
            </a:r>
          </a:p>
          <a:p>
            <a:pPr marL="0" indent="0">
              <a:buClr>
                <a:schemeClr val="accent1"/>
              </a:buClr>
              <a:buFont typeface="Arial" panose="020B0604020202020204" pitchFamily="34" charset="0"/>
              <a:buNone/>
            </a:pPr>
            <a:r>
              <a:rPr lang="en-ZA" sz="1400" dirty="0" smtClean="0"/>
              <a:t>West</a:t>
            </a:r>
          </a:p>
        </p:txBody>
      </p:sp>
      <p:sp>
        <p:nvSpPr>
          <p:cNvPr id="44" name="TextBox 43"/>
          <p:cNvSpPr txBox="1"/>
          <p:nvPr/>
        </p:nvSpPr>
        <p:spPr>
          <a:xfrm>
            <a:off x="1245141" y="5858514"/>
            <a:ext cx="2305439"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Filter in cable assembly</a:t>
            </a:r>
          </a:p>
        </p:txBody>
      </p:sp>
      <p:sp>
        <p:nvSpPr>
          <p:cNvPr id="47" name="Auf der gleichen Seite des Rechtecks liegende Ecken abrunden 4"/>
          <p:cNvSpPr/>
          <p:nvPr/>
        </p:nvSpPr>
        <p:spPr bwMode="auto">
          <a:xfrm>
            <a:off x="541037" y="1097473"/>
            <a:ext cx="3559381" cy="356035"/>
          </a:xfrm>
          <a:prstGeom prst="round2SameRect">
            <a:avLst>
              <a:gd name="adj1" fmla="val 21498"/>
              <a:gd name="adj2" fmla="val 0"/>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a:r>
              <a:rPr lang="de-DE" dirty="0" err="1" smtClean="0">
                <a:solidFill>
                  <a:schemeClr val="bg1"/>
                </a:solidFill>
              </a:rPr>
              <a:t>Direct</a:t>
            </a:r>
            <a:r>
              <a:rPr lang="de-DE" dirty="0" smtClean="0">
                <a:solidFill>
                  <a:schemeClr val="bg1"/>
                </a:solidFill>
              </a:rPr>
              <a:t> </a:t>
            </a:r>
            <a:r>
              <a:rPr lang="de-DE" dirty="0" err="1" smtClean="0">
                <a:solidFill>
                  <a:schemeClr val="bg1"/>
                </a:solidFill>
              </a:rPr>
              <a:t>Optics</a:t>
            </a:r>
            <a:r>
              <a:rPr lang="de-DE" dirty="0" smtClean="0">
                <a:solidFill>
                  <a:schemeClr val="bg1"/>
                </a:solidFill>
              </a:rPr>
              <a:t> Radio </a:t>
            </a:r>
            <a:r>
              <a:rPr lang="de-DE" dirty="0" err="1" smtClean="0">
                <a:solidFill>
                  <a:schemeClr val="bg1"/>
                </a:solidFill>
              </a:rPr>
              <a:t>Vendor</a:t>
            </a:r>
            <a:endParaRPr lang="en-US" sz="1400" dirty="0">
              <a:solidFill>
                <a:schemeClr val="bg1"/>
              </a:solidFill>
            </a:endParaRPr>
          </a:p>
        </p:txBody>
      </p:sp>
      <p:sp>
        <p:nvSpPr>
          <p:cNvPr id="48" name="Rounded Rectangle 10"/>
          <p:cNvSpPr/>
          <p:nvPr/>
        </p:nvSpPr>
        <p:spPr bwMode="auto">
          <a:xfrm>
            <a:off x="7695211" y="982045"/>
            <a:ext cx="3735532" cy="5296394"/>
          </a:xfrm>
          <a:prstGeom prst="roundRect">
            <a:avLst>
              <a:gd name="adj" fmla="val 1768"/>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none" lIns="67500" tIns="35100" rIns="67500" bIns="35100" numCol="1" spcCol="0" rtlCol="0" fromWordArt="0" anchor="t" anchorCtr="0" forceAA="0" compatLnSpc="1">
            <a:prstTxWarp prst="textNoShape">
              <a:avLst/>
            </a:prstTxWarp>
            <a:noAutofit/>
          </a:bodyPr>
          <a:lstStyle/>
          <a:p>
            <a:endParaRPr lang="en-US" sz="788" dirty="0"/>
          </a:p>
        </p:txBody>
      </p:sp>
      <p:pic>
        <p:nvPicPr>
          <p:cNvPr id="49" name="Picture 23" descr="Base-st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08873" y="1442282"/>
            <a:ext cx="1896799" cy="2527223"/>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sp>
        <p:nvSpPr>
          <p:cNvPr id="50" name="Rectangle 49"/>
          <p:cNvSpPr/>
          <p:nvPr/>
        </p:nvSpPr>
        <p:spPr bwMode="auto">
          <a:xfrm>
            <a:off x="8383641" y="2947944"/>
            <a:ext cx="2563056" cy="459160"/>
          </a:xfrm>
          <a:prstGeom prst="rect">
            <a:avLst/>
          </a:prstGeom>
          <a:solidFill>
            <a:srgbClr val="FF9900"/>
          </a:solidFill>
          <a:ln w="12700" algn="ctr">
            <a:no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buClr>
                <a:srgbClr val="FF9900"/>
              </a:buClr>
            </a:pPr>
            <a:r>
              <a:rPr lang="en-US" sz="1200" dirty="0" smtClean="0">
                <a:solidFill>
                  <a:schemeClr val="bg1"/>
                </a:solidFill>
              </a:rPr>
              <a:t>Radio equipment independent of CWDM interfaces</a:t>
            </a:r>
            <a:endParaRPr lang="en-US" sz="1200" dirty="0">
              <a:solidFill>
                <a:schemeClr val="bg1"/>
              </a:solidFill>
            </a:endParaRPr>
          </a:p>
        </p:txBody>
      </p:sp>
      <p:sp>
        <p:nvSpPr>
          <p:cNvPr id="51" name="Rectangle 50"/>
          <p:cNvSpPr/>
          <p:nvPr/>
        </p:nvSpPr>
        <p:spPr bwMode="auto">
          <a:xfrm>
            <a:off x="8631381" y="4859443"/>
            <a:ext cx="2161310" cy="1255144"/>
          </a:xfrm>
          <a:prstGeom prst="rect">
            <a:avLst/>
          </a:prstGeom>
          <a:noFill/>
          <a:ln w="12700" algn="ctr">
            <a:solidFill>
              <a:srgbClr val="1A59D4"/>
            </a:solidFill>
            <a:prstDash val="sysDot"/>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grpSp>
        <p:nvGrpSpPr>
          <p:cNvPr id="52" name="Gruppieren 3"/>
          <p:cNvGrpSpPr/>
          <p:nvPr/>
        </p:nvGrpSpPr>
        <p:grpSpPr>
          <a:xfrm rot="10800000">
            <a:off x="9249984" y="4656267"/>
            <a:ext cx="837016" cy="826526"/>
            <a:chOff x="1962593" y="2862515"/>
            <a:chExt cx="435084" cy="435477"/>
          </a:xfrm>
        </p:grpSpPr>
        <p:sp>
          <p:nvSpPr>
            <p:cNvPr id="53" name="Trapezoid 52"/>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54" name="Trapezoid 53"/>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55"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4925" cmpd="sng"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56"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34925" cmpd="sng"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61" name="Arc 60"/>
          <p:cNvSpPr/>
          <p:nvPr/>
        </p:nvSpPr>
        <p:spPr>
          <a:xfrm rot="5400000">
            <a:off x="9382174" y="5161568"/>
            <a:ext cx="517223" cy="546262"/>
          </a:xfrm>
          <a:prstGeom prst="arc">
            <a:avLst>
              <a:gd name="adj1" fmla="val 16200000"/>
              <a:gd name="adj2" fmla="val 5584089"/>
            </a:avLst>
          </a:prstGeom>
          <a:ln w="41275" cmpd="sng">
            <a:solidFill>
              <a:srgbClr val="1A59D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62" name="Straight Arrow Connector 61"/>
          <p:cNvCxnSpPr>
            <a:stCxn id="53" idx="0"/>
          </p:cNvCxnSpPr>
          <p:nvPr/>
        </p:nvCxnSpPr>
        <p:spPr>
          <a:xfrm>
            <a:off x="10087001" y="5190749"/>
            <a:ext cx="705690" cy="0"/>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4" idx="0"/>
          </p:cNvCxnSpPr>
          <p:nvPr/>
        </p:nvCxnSpPr>
        <p:spPr>
          <a:xfrm flipH="1" flipV="1">
            <a:off x="8631382" y="5176087"/>
            <a:ext cx="618603" cy="14664"/>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043029" y="4965613"/>
            <a:ext cx="617477" cy="52322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Line </a:t>
            </a:r>
          </a:p>
          <a:p>
            <a:pPr marL="0" indent="0">
              <a:buClr>
                <a:schemeClr val="accent1"/>
              </a:buClr>
              <a:buFont typeface="Arial" panose="020B0604020202020204" pitchFamily="34" charset="0"/>
              <a:buNone/>
            </a:pPr>
            <a:r>
              <a:rPr lang="en-ZA" sz="1400" dirty="0" smtClean="0"/>
              <a:t>East</a:t>
            </a:r>
          </a:p>
        </p:txBody>
      </p:sp>
      <p:sp>
        <p:nvSpPr>
          <p:cNvPr id="65" name="TextBox 64"/>
          <p:cNvSpPr txBox="1"/>
          <p:nvPr/>
        </p:nvSpPr>
        <p:spPr>
          <a:xfrm>
            <a:off x="10806019" y="4929139"/>
            <a:ext cx="624723" cy="523220"/>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Line </a:t>
            </a:r>
          </a:p>
          <a:p>
            <a:pPr marL="0" indent="0">
              <a:buClr>
                <a:schemeClr val="accent1"/>
              </a:buClr>
              <a:buFont typeface="Arial" panose="020B0604020202020204" pitchFamily="34" charset="0"/>
              <a:buNone/>
            </a:pPr>
            <a:r>
              <a:rPr lang="en-ZA" sz="1400" dirty="0" smtClean="0"/>
              <a:t>West</a:t>
            </a:r>
          </a:p>
        </p:txBody>
      </p:sp>
      <p:sp>
        <p:nvSpPr>
          <p:cNvPr id="66" name="TextBox 65"/>
          <p:cNvSpPr txBox="1"/>
          <p:nvPr/>
        </p:nvSpPr>
        <p:spPr>
          <a:xfrm>
            <a:off x="8575465" y="5800800"/>
            <a:ext cx="2305439"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Filter in cable assembly</a:t>
            </a:r>
          </a:p>
        </p:txBody>
      </p:sp>
      <p:sp>
        <p:nvSpPr>
          <p:cNvPr id="67" name="Auf der gleichen Seite des Rechtecks liegende Ecken abrunden 4"/>
          <p:cNvSpPr/>
          <p:nvPr/>
        </p:nvSpPr>
        <p:spPr bwMode="auto">
          <a:xfrm>
            <a:off x="7695211" y="1039759"/>
            <a:ext cx="3735531" cy="356035"/>
          </a:xfrm>
          <a:prstGeom prst="round2SameRect">
            <a:avLst>
              <a:gd name="adj1" fmla="val 21498"/>
              <a:gd name="adj2" fmla="val 0"/>
            </a:avLst>
          </a:prstGeom>
          <a:solidFill>
            <a:schemeClr val="bg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a:r>
              <a:rPr lang="de-DE" dirty="0" smtClean="0">
                <a:solidFill>
                  <a:schemeClr val="bg1"/>
                </a:solidFill>
              </a:rPr>
              <a:t>Demarcation/transponer Based</a:t>
            </a:r>
            <a:endParaRPr lang="en-US" sz="1400" dirty="0">
              <a:solidFill>
                <a:schemeClr val="bg1"/>
              </a:solidFill>
            </a:endParaRPr>
          </a:p>
        </p:txBody>
      </p:sp>
      <p:sp>
        <p:nvSpPr>
          <p:cNvPr id="68" name="Rectangle 67"/>
          <p:cNvSpPr/>
          <p:nvPr/>
        </p:nvSpPr>
        <p:spPr bwMode="auto">
          <a:xfrm>
            <a:off x="8441411" y="3590323"/>
            <a:ext cx="2398747" cy="634113"/>
          </a:xfrm>
          <a:prstGeom prst="rect">
            <a:avLst/>
          </a:prstGeom>
          <a:solidFill>
            <a:schemeClr val="bg1">
              <a:lumMod val="85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en-ZA" sz="1400" dirty="0" smtClean="0">
                <a:ln w="12700">
                  <a:noFill/>
                </a:ln>
                <a:solidFill>
                  <a:schemeClr val="tx1"/>
                </a:solidFill>
              </a:rPr>
              <a:t>1GE/10GE demarcation / 10GE Transponders </a:t>
            </a:r>
          </a:p>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cxnSp>
        <p:nvCxnSpPr>
          <p:cNvPr id="72" name="Straight Arrow Connector 71"/>
          <p:cNvCxnSpPr/>
          <p:nvPr/>
        </p:nvCxnSpPr>
        <p:spPr>
          <a:xfrm>
            <a:off x="9140256" y="3460541"/>
            <a:ext cx="0" cy="188546"/>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0268409" y="3448659"/>
            <a:ext cx="0" cy="188546"/>
          </a:xfrm>
          <a:prstGeom prst="straightConnector1">
            <a:avLst/>
          </a:prstGeom>
          <a:ln w="85725" cmpd="tri">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9059520" y="4104035"/>
            <a:ext cx="1215396" cy="784598"/>
            <a:chOff x="8805695" y="1518224"/>
            <a:chExt cx="631767" cy="413386"/>
          </a:xfrm>
        </p:grpSpPr>
        <p:pic>
          <p:nvPicPr>
            <p:cNvPr id="58" name="Grafik 77"/>
            <p:cNvPicPr>
              <a:picLocks noChangeAspect="1"/>
            </p:cNvPicPr>
            <p:nvPr/>
          </p:nvPicPr>
          <p:blipFill>
            <a:blip r:embed="rId4"/>
            <a:stretch>
              <a:fillRect/>
            </a:stretch>
          </p:blipFill>
          <p:spPr>
            <a:xfrm rot="5400000">
              <a:off x="9120514" y="1518224"/>
              <a:ext cx="307777" cy="307777"/>
            </a:xfrm>
            <a:prstGeom prst="rect">
              <a:avLst/>
            </a:prstGeom>
          </p:spPr>
        </p:pic>
        <p:pic>
          <p:nvPicPr>
            <p:cNvPr id="59" name="Grafik 77"/>
            <p:cNvPicPr>
              <a:picLocks noChangeAspect="1"/>
            </p:cNvPicPr>
            <p:nvPr/>
          </p:nvPicPr>
          <p:blipFill>
            <a:blip r:embed="rId4"/>
            <a:stretch>
              <a:fillRect/>
            </a:stretch>
          </p:blipFill>
          <p:spPr>
            <a:xfrm rot="5400000">
              <a:off x="8812737" y="1518225"/>
              <a:ext cx="307777" cy="307777"/>
            </a:xfrm>
            <a:prstGeom prst="rect">
              <a:avLst/>
            </a:prstGeom>
          </p:spPr>
        </p:pic>
        <p:sp>
          <p:nvSpPr>
            <p:cNvPr id="60" name="TextBox 59"/>
            <p:cNvSpPr txBox="1"/>
            <p:nvPr/>
          </p:nvSpPr>
          <p:spPr>
            <a:xfrm>
              <a:off x="8805695" y="1797828"/>
              <a:ext cx="631767" cy="133782"/>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050" b="1" dirty="0" smtClean="0"/>
                <a:t>East       West</a:t>
              </a:r>
            </a:p>
          </p:txBody>
        </p:sp>
      </p:grpSp>
      <p:pic>
        <p:nvPicPr>
          <p:cNvPr id="74" name="Picture 73"/>
          <p:cNvPicPr>
            <a:picLocks noChangeAspect="1"/>
          </p:cNvPicPr>
          <p:nvPr/>
        </p:nvPicPr>
        <p:blipFill>
          <a:blip r:embed="rId5"/>
          <a:stretch>
            <a:fillRect/>
          </a:stretch>
        </p:blipFill>
        <p:spPr>
          <a:xfrm>
            <a:off x="4551455" y="1818975"/>
            <a:ext cx="2811707" cy="1641566"/>
          </a:xfrm>
          <a:prstGeom prst="rect">
            <a:avLst/>
          </a:prstGeom>
        </p:spPr>
      </p:pic>
      <p:sp>
        <p:nvSpPr>
          <p:cNvPr id="75" name="Rectangle 74"/>
          <p:cNvSpPr/>
          <p:nvPr/>
        </p:nvSpPr>
        <p:spPr bwMode="auto">
          <a:xfrm>
            <a:off x="5403272" y="2705893"/>
            <a:ext cx="139886" cy="308758"/>
          </a:xfrm>
          <a:prstGeom prst="rect">
            <a:avLst/>
          </a:prstGeom>
          <a:solidFill>
            <a:schemeClr val="bg1">
              <a:lumMod val="65000"/>
            </a:schemeClr>
          </a:solidFill>
          <a:ln w="12700" algn="ctr">
            <a:no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76" name="Rectangle 75"/>
          <p:cNvSpPr/>
          <p:nvPr/>
        </p:nvSpPr>
        <p:spPr bwMode="auto">
          <a:xfrm>
            <a:off x="6748494" y="2708756"/>
            <a:ext cx="139886" cy="308758"/>
          </a:xfrm>
          <a:prstGeom prst="rect">
            <a:avLst/>
          </a:prstGeom>
          <a:solidFill>
            <a:schemeClr val="bg1">
              <a:lumMod val="65000"/>
            </a:schemeClr>
          </a:solidFill>
          <a:ln w="12700" algn="ctr">
            <a:no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sp>
        <p:nvSpPr>
          <p:cNvPr id="77" name="TextBox 76"/>
          <p:cNvSpPr txBox="1"/>
          <p:nvPr/>
        </p:nvSpPr>
        <p:spPr>
          <a:xfrm>
            <a:off x="4803588" y="1469275"/>
            <a:ext cx="1303562" cy="523220"/>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ZA" sz="1400" b="1" dirty="0" smtClean="0"/>
              <a:t>10G XFP</a:t>
            </a:r>
          </a:p>
          <a:p>
            <a:pPr marL="0" indent="0" algn="ctr">
              <a:buClr>
                <a:schemeClr val="accent1"/>
              </a:buClr>
              <a:buFont typeface="Arial" panose="020B0604020202020204" pitchFamily="34" charset="0"/>
              <a:buNone/>
            </a:pPr>
            <a:r>
              <a:rPr lang="en-ZA" sz="1400" b="1" dirty="0" err="1" smtClean="0"/>
              <a:t>BiDi</a:t>
            </a:r>
            <a:r>
              <a:rPr lang="en-ZA" sz="1400" b="1" dirty="0" smtClean="0"/>
              <a:t> CWDM</a:t>
            </a:r>
          </a:p>
        </p:txBody>
      </p:sp>
      <p:sp>
        <p:nvSpPr>
          <p:cNvPr id="79" name="TextBox 78"/>
          <p:cNvSpPr txBox="1"/>
          <p:nvPr/>
        </p:nvSpPr>
        <p:spPr>
          <a:xfrm>
            <a:off x="6083375" y="1442282"/>
            <a:ext cx="1303562" cy="523220"/>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ZA" sz="1400" b="1" dirty="0" smtClean="0"/>
              <a:t>1G SFP</a:t>
            </a:r>
          </a:p>
          <a:p>
            <a:pPr marL="0" indent="0" algn="ctr">
              <a:buClr>
                <a:schemeClr val="accent1"/>
              </a:buClr>
              <a:buFont typeface="Arial" panose="020B0604020202020204" pitchFamily="34" charset="0"/>
              <a:buNone/>
            </a:pPr>
            <a:r>
              <a:rPr lang="en-ZA" sz="1400" b="1" dirty="0" err="1" smtClean="0"/>
              <a:t>BiDi</a:t>
            </a:r>
            <a:r>
              <a:rPr lang="en-ZA" sz="1400" b="1" dirty="0" smtClean="0"/>
              <a:t> CWDM</a:t>
            </a:r>
          </a:p>
        </p:txBody>
      </p:sp>
      <p:cxnSp>
        <p:nvCxnSpPr>
          <p:cNvPr id="81" name="Straight Arrow Connector 80"/>
          <p:cNvCxnSpPr/>
          <p:nvPr/>
        </p:nvCxnSpPr>
        <p:spPr>
          <a:xfrm flipV="1">
            <a:off x="3475695" y="5693311"/>
            <a:ext cx="1452565" cy="415266"/>
          </a:xfrm>
          <a:prstGeom prst="straightConnector1">
            <a:avLst/>
          </a:prstGeom>
          <a:ln w="50800" cmpd="tri">
            <a:solidFill>
              <a:schemeClr val="tx1"/>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6" idx="1"/>
          </p:cNvCxnSpPr>
          <p:nvPr/>
        </p:nvCxnSpPr>
        <p:spPr>
          <a:xfrm flipH="1" flipV="1">
            <a:off x="6888380" y="5693311"/>
            <a:ext cx="1687085" cy="261378"/>
          </a:xfrm>
          <a:prstGeom prst="straightConnector1">
            <a:avLst/>
          </a:prstGeom>
          <a:ln w="50800" cmpd="tri">
            <a:solidFill>
              <a:schemeClr val="tx1"/>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217362" y="3649087"/>
            <a:ext cx="1479892" cy="369332"/>
          </a:xfrm>
          <a:prstGeom prst="rect">
            <a:avLst/>
          </a:prstGeom>
        </p:spPr>
        <p:txBody>
          <a:bodyPr wrap="none">
            <a:spAutoFit/>
          </a:bodyPr>
          <a:lstStyle/>
          <a:p>
            <a:pPr fontAlgn="ctr"/>
            <a:r>
              <a:rPr lang="de-DE" dirty="0">
                <a:solidFill>
                  <a:srgbClr val="000000"/>
                </a:solidFill>
                <a:latin typeface="Calibri" panose="020F0502020204030204" pitchFamily="34" charset="0"/>
              </a:rPr>
              <a:t>1CSM+#Cxxxx</a:t>
            </a:r>
          </a:p>
        </p:txBody>
      </p:sp>
    </p:spTree>
    <p:extLst>
      <p:ext uri="{BB962C8B-B14F-4D97-AF65-F5344CB8AC3E}">
        <p14:creationId xmlns:p14="http://schemas.microsoft.com/office/powerpoint/2010/main" val="286417651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Key Features and Benefits</a:t>
            </a:r>
            <a:endParaRPr lang="en-US" dirty="0"/>
          </a:p>
        </p:txBody>
      </p:sp>
      <p:sp>
        <p:nvSpPr>
          <p:cNvPr id="2" name="Inhaltsplatzhalter 1"/>
          <p:cNvSpPr>
            <a:spLocks noGrp="1"/>
          </p:cNvSpPr>
          <p:nvPr>
            <p:ph idx="1"/>
          </p:nvPr>
        </p:nvSpPr>
        <p:spPr/>
        <p:txBody>
          <a:bodyPr/>
          <a:lstStyle/>
          <a:p>
            <a:r>
              <a:rPr lang="en-US" dirty="0" smtClean="0"/>
              <a:t>Service agnostic OTDR technology for 24x7 </a:t>
            </a:r>
            <a:br>
              <a:rPr lang="en-US" dirty="0" smtClean="0"/>
            </a:br>
            <a:r>
              <a:rPr lang="en-US" dirty="0" smtClean="0"/>
              <a:t>in-service fiber link monitoring</a:t>
            </a:r>
          </a:p>
          <a:p>
            <a:r>
              <a:rPr lang="en-US" dirty="0" smtClean="0"/>
              <a:t>Cost-optimized solution for real-time service </a:t>
            </a:r>
            <a:br>
              <a:rPr lang="en-US" dirty="0" smtClean="0"/>
            </a:br>
            <a:r>
              <a:rPr lang="en-US" dirty="0" smtClean="0"/>
              <a:t>assurance</a:t>
            </a:r>
          </a:p>
          <a:p>
            <a:r>
              <a:rPr lang="en-US" dirty="0" smtClean="0"/>
              <a:t>Automated fiber fault detection, localization</a:t>
            </a:r>
            <a:br>
              <a:rPr lang="en-US" dirty="0" smtClean="0"/>
            </a:br>
            <a:r>
              <a:rPr lang="en-US" dirty="0" smtClean="0"/>
              <a:t>and notification</a:t>
            </a:r>
          </a:p>
          <a:p>
            <a:r>
              <a:rPr lang="en-US" dirty="0" smtClean="0"/>
              <a:t>Ease of use featuring intuitive GUI, integrated with various GISs, open SNMP-based NBI, integrated into the ADVA Network Management System</a:t>
            </a:r>
          </a:p>
          <a:p>
            <a:r>
              <a:rPr lang="en-US" dirty="0" smtClean="0"/>
              <a:t>Proven technology, deployed with major fixed and mobile network operators</a:t>
            </a:r>
            <a:endParaRPr lang="de-DE" dirty="0"/>
          </a:p>
        </p:txBody>
      </p:sp>
      <p:sp>
        <p:nvSpPr>
          <p:cNvPr id="9" name="Textplatzhalter 8"/>
          <p:cNvSpPr>
            <a:spLocks noGrp="1"/>
          </p:cNvSpPr>
          <p:nvPr>
            <p:ph type="body" sz="quarter" idx="10"/>
          </p:nvPr>
        </p:nvSpPr>
        <p:spPr/>
        <p:txBody>
          <a:bodyPr anchor="ctr"/>
          <a:lstStyle/>
          <a:p>
            <a:r>
              <a:rPr lang="en-US" smtClean="0"/>
              <a:t>Unique in-service fiber monitoring: cost-efficient, fast and reliable</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67308" y="1520998"/>
            <a:ext cx="3779520" cy="1162931"/>
          </a:xfrm>
          <a:prstGeom prst="rect">
            <a:avLst/>
          </a:prstGeom>
          <a:effectLst>
            <a:outerShdw blurRad="50800" dist="38100" dir="2700000" algn="tl" rotWithShape="0">
              <a:prstClr val="black">
                <a:alpha val="40000"/>
              </a:prstClr>
            </a:outerShdw>
          </a:effectLst>
        </p:spPr>
      </p:pic>
      <p:pic>
        <p:nvPicPr>
          <p:cNvPr id="15" name="Picture 40"/>
          <p:cNvPicPr>
            <a:picLocks noChangeAspect="1"/>
          </p:cNvPicPr>
          <p:nvPr/>
        </p:nvPicPr>
        <p:blipFill>
          <a:blip r:embed="rId4"/>
          <a:stretch>
            <a:fillRect/>
          </a:stretch>
        </p:blipFill>
        <p:spPr>
          <a:xfrm>
            <a:off x="8664142" y="2888359"/>
            <a:ext cx="2117001" cy="564983"/>
          </a:xfrm>
          <a:prstGeom prst="rect">
            <a:avLst/>
          </a:prstGeom>
        </p:spPr>
      </p:pic>
    </p:spTree>
    <p:extLst>
      <p:ext uri="{BB962C8B-B14F-4D97-AF65-F5344CB8AC3E}">
        <p14:creationId xmlns:p14="http://schemas.microsoft.com/office/powerpoint/2010/main" val="225392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Reference Model</a:t>
            </a:r>
            <a:endParaRPr lang="en-US" dirty="0"/>
          </a:p>
        </p:txBody>
      </p:sp>
      <p:cxnSp>
        <p:nvCxnSpPr>
          <p:cNvPr id="77" name="Gerade Verbindung 4"/>
          <p:cNvCxnSpPr>
            <a:cxnSpLocks noChangeShapeType="1"/>
            <a:stCxn id="475" idx="2"/>
          </p:cNvCxnSpPr>
          <p:nvPr/>
        </p:nvCxnSpPr>
        <p:spPr bwMode="auto">
          <a:xfrm flipH="1">
            <a:off x="4222264" y="1412721"/>
            <a:ext cx="1" cy="4586635"/>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78" name="Abgerundetes Rechteck 680"/>
          <p:cNvSpPr>
            <a:spLocks noChangeArrowheads="1"/>
          </p:cNvSpPr>
          <p:nvPr/>
        </p:nvSpPr>
        <p:spPr bwMode="auto">
          <a:xfrm>
            <a:off x="10019521" y="2181429"/>
            <a:ext cx="1549240" cy="1056147"/>
          </a:xfrm>
          <a:prstGeom prst="roundRect">
            <a:avLst>
              <a:gd name="adj" fmla="val 11509"/>
            </a:avLst>
          </a:prstGeom>
          <a:solidFill>
            <a:srgbClr val="FFFFFF"/>
          </a:solidFill>
          <a:ln w="6350" algn="ctr">
            <a:solidFill>
              <a:srgbClr val="000000"/>
            </a:solidFill>
            <a:prstDash val="sysDash"/>
            <a:round/>
            <a:headEnd/>
            <a:tailEnd/>
          </a:ln>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79" name="Line 5"/>
          <p:cNvSpPr>
            <a:spLocks noChangeShapeType="1"/>
          </p:cNvSpPr>
          <p:nvPr/>
        </p:nvSpPr>
        <p:spPr bwMode="auto">
          <a:xfrm flipH="1">
            <a:off x="9456467" y="3045549"/>
            <a:ext cx="768107" cy="105614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80" name="Gerade Verbindung 360"/>
          <p:cNvCxnSpPr>
            <a:cxnSpLocks noChangeShapeType="1"/>
            <a:stCxn id="141" idx="2"/>
          </p:cNvCxnSpPr>
          <p:nvPr/>
        </p:nvCxnSpPr>
        <p:spPr bwMode="auto">
          <a:xfrm>
            <a:off x="2776407" y="1412720"/>
            <a:ext cx="0" cy="4586636"/>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100" name="Freeform 177"/>
          <p:cNvSpPr>
            <a:spLocks/>
          </p:cNvSpPr>
          <p:nvPr/>
        </p:nvSpPr>
        <p:spPr bwMode="auto">
          <a:xfrm rot="551545">
            <a:off x="1211342" y="2058974"/>
            <a:ext cx="1629833" cy="281517"/>
          </a:xfrm>
          <a:custGeom>
            <a:avLst/>
            <a:gdLst>
              <a:gd name="T0" fmla="*/ 2147483647 w 663"/>
              <a:gd name="T1" fmla="*/ 0 h 315"/>
              <a:gd name="T2" fmla="*/ 2147483647 w 663"/>
              <a:gd name="T3" fmla="*/ 2147483647 h 315"/>
              <a:gd name="T4" fmla="*/ 2147483647 w 663"/>
              <a:gd name="T5" fmla="*/ 2147483647 h 315"/>
              <a:gd name="T6" fmla="*/ 2147483647 w 663"/>
              <a:gd name="T7" fmla="*/ 2147483647 h 315"/>
              <a:gd name="T8" fmla="*/ 2147483647 w 663"/>
              <a:gd name="T9" fmla="*/ 2147483647 h 315"/>
              <a:gd name="T10" fmla="*/ 0 w 663"/>
              <a:gd name="T11" fmla="*/ 2147483647 h 315"/>
              <a:gd name="T12" fmla="*/ 2147483647 w 663"/>
              <a:gd name="T13" fmla="*/ 2147483647 h 315"/>
              <a:gd name="T14" fmla="*/ 2147483647 w 663"/>
              <a:gd name="T15" fmla="*/ 2147483647 h 315"/>
              <a:gd name="T16" fmla="*/ 2147483647 w 663"/>
              <a:gd name="T17" fmla="*/ 2147483647 h 315"/>
              <a:gd name="T18" fmla="*/ 2147483647 w 663"/>
              <a:gd name="T19" fmla="*/ 2147483647 h 315"/>
              <a:gd name="T20" fmla="*/ 2147483647 w 663"/>
              <a:gd name="T21" fmla="*/ 0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3" h="315">
                <a:moveTo>
                  <a:pt x="663" y="0"/>
                </a:moveTo>
                <a:lnTo>
                  <a:pt x="469" y="96"/>
                </a:lnTo>
                <a:lnTo>
                  <a:pt x="518" y="10"/>
                </a:lnTo>
                <a:lnTo>
                  <a:pt x="319" y="106"/>
                </a:lnTo>
                <a:lnTo>
                  <a:pt x="333" y="58"/>
                </a:lnTo>
                <a:lnTo>
                  <a:pt x="0" y="315"/>
                </a:lnTo>
                <a:lnTo>
                  <a:pt x="194" y="226"/>
                </a:lnTo>
                <a:lnTo>
                  <a:pt x="171" y="285"/>
                </a:lnTo>
                <a:lnTo>
                  <a:pt x="397" y="170"/>
                </a:lnTo>
                <a:lnTo>
                  <a:pt x="382" y="218"/>
                </a:lnTo>
                <a:lnTo>
                  <a:pt x="663" y="0"/>
                </a:lnTo>
                <a:close/>
              </a:path>
            </a:pathLst>
          </a:custGeom>
          <a:solidFill>
            <a:schemeClr val="bg1">
              <a:lumMod val="85000"/>
            </a:schemeClr>
          </a:solidFill>
          <a:ln w="3175">
            <a:solidFill>
              <a:schemeClr val="tx1"/>
            </a:solidFill>
          </a:ln>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130" name="Text Box 11"/>
          <p:cNvSpPr txBox="1">
            <a:spLocks noChangeArrowheads="1"/>
          </p:cNvSpPr>
          <p:nvPr/>
        </p:nvSpPr>
        <p:spPr bwMode="auto">
          <a:xfrm>
            <a:off x="5794077" y="4677778"/>
            <a:ext cx="639233" cy="288039"/>
          </a:xfrm>
          <a:prstGeom prst="rect">
            <a:avLst/>
          </a:prstGeom>
          <a:noFill/>
          <a:ln>
            <a:noFill/>
          </a:ln>
          <a:effectLst/>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defTabSz="1219170">
              <a:defRPr/>
            </a:pPr>
            <a:r>
              <a:rPr lang="en-GB" sz="1467" kern="0" dirty="0">
                <a:solidFill>
                  <a:sysClr val="windowText" lastClr="000000"/>
                </a:solidFill>
                <a:latin typeface="Arial" panose="020B0604020202020204" pitchFamily="34" charset="0"/>
              </a:rPr>
              <a:t>BNG</a:t>
            </a:r>
          </a:p>
        </p:txBody>
      </p:sp>
      <p:cxnSp>
        <p:nvCxnSpPr>
          <p:cNvPr id="143" name="Gerade Verbindung 38"/>
          <p:cNvCxnSpPr>
            <a:cxnSpLocks noChangeShapeType="1"/>
            <a:endCxn id="229" idx="3"/>
          </p:cNvCxnSpPr>
          <p:nvPr/>
        </p:nvCxnSpPr>
        <p:spPr bwMode="auto">
          <a:xfrm flipH="1">
            <a:off x="4170855" y="4293723"/>
            <a:ext cx="1906861" cy="1048731"/>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330" name="Line 5"/>
          <p:cNvSpPr>
            <a:spLocks noChangeShapeType="1"/>
          </p:cNvSpPr>
          <p:nvPr/>
        </p:nvSpPr>
        <p:spPr bwMode="auto">
          <a:xfrm>
            <a:off x="4160435" y="3813052"/>
            <a:ext cx="1743541" cy="48067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331" name="Gerade Verbindung 358"/>
          <p:cNvCxnSpPr>
            <a:cxnSpLocks noChangeShapeType="1"/>
            <a:endCxn id="353" idx="0"/>
          </p:cNvCxnSpPr>
          <p:nvPr/>
        </p:nvCxnSpPr>
        <p:spPr bwMode="auto">
          <a:xfrm>
            <a:off x="3498761" y="1412720"/>
            <a:ext cx="0" cy="288341"/>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332" name="Textfeld 422"/>
          <p:cNvSpPr txBox="1">
            <a:spLocks noChangeArrowheads="1"/>
          </p:cNvSpPr>
          <p:nvPr/>
        </p:nvSpPr>
        <p:spPr bwMode="auto">
          <a:xfrm>
            <a:off x="527227" y="1604747"/>
            <a:ext cx="480067" cy="38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defTabSz="1219170" eaLnBrk="1" hangingPunct="1">
              <a:defRPr/>
            </a:pPr>
            <a:r>
              <a:rPr lang="en-GB" sz="1467" kern="0" dirty="0">
                <a:solidFill>
                  <a:srgbClr val="000000"/>
                </a:solidFill>
                <a:latin typeface="Arial" panose="020B0604020202020204" pitchFamily="34" charset="0"/>
                <a:cs typeface="Arial" panose="020B0604020202020204" pitchFamily="34" charset="0"/>
              </a:rPr>
              <a:t>UE</a:t>
            </a:r>
          </a:p>
        </p:txBody>
      </p:sp>
      <p:cxnSp>
        <p:nvCxnSpPr>
          <p:cNvPr id="333" name="Gerade Verbindung 366"/>
          <p:cNvCxnSpPr>
            <a:cxnSpLocks noChangeShapeType="1"/>
            <a:stCxn id="479" idx="2"/>
            <a:endCxn id="154" idx="1"/>
          </p:cNvCxnSpPr>
          <p:nvPr/>
        </p:nvCxnSpPr>
        <p:spPr bwMode="auto">
          <a:xfrm flipH="1">
            <a:off x="6095992" y="1412320"/>
            <a:ext cx="8" cy="2593363"/>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cxnSp>
        <p:nvCxnSpPr>
          <p:cNvPr id="334" name="Gerade Verbindung 362"/>
          <p:cNvCxnSpPr>
            <a:cxnSpLocks noChangeShapeType="1"/>
            <a:endCxn id="78" idx="0"/>
          </p:cNvCxnSpPr>
          <p:nvPr/>
        </p:nvCxnSpPr>
        <p:spPr bwMode="auto">
          <a:xfrm flipH="1">
            <a:off x="10794141" y="1412720"/>
            <a:ext cx="6512" cy="768709"/>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338" name="Line 5"/>
          <p:cNvSpPr>
            <a:spLocks noChangeShapeType="1"/>
          </p:cNvSpPr>
          <p:nvPr/>
        </p:nvSpPr>
        <p:spPr bwMode="auto">
          <a:xfrm flipH="1">
            <a:off x="9648494" y="4101395"/>
            <a:ext cx="124817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339" name="Gerade Verbindung 38"/>
          <p:cNvCxnSpPr>
            <a:cxnSpLocks noChangeShapeType="1"/>
          </p:cNvCxnSpPr>
          <p:nvPr/>
        </p:nvCxnSpPr>
        <p:spPr bwMode="auto">
          <a:xfrm>
            <a:off x="9072414" y="4485750"/>
            <a:ext cx="960133" cy="86351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340" name="Line 5"/>
          <p:cNvSpPr>
            <a:spLocks noChangeShapeType="1"/>
          </p:cNvSpPr>
          <p:nvPr/>
        </p:nvSpPr>
        <p:spPr bwMode="auto">
          <a:xfrm flipV="1">
            <a:off x="11088693" y="2949535"/>
            <a:ext cx="0" cy="8641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41" name="Text Box 11"/>
          <p:cNvSpPr txBox="1">
            <a:spLocks noChangeArrowheads="1"/>
          </p:cNvSpPr>
          <p:nvPr/>
        </p:nvSpPr>
        <p:spPr bwMode="auto">
          <a:xfrm>
            <a:off x="10032547" y="5261979"/>
            <a:ext cx="1440200" cy="384053"/>
          </a:xfrm>
          <a:prstGeom prst="rect">
            <a:avLst/>
          </a:prstGeom>
          <a:solidFill>
            <a:srgbClr val="CCCCCC"/>
          </a:solidFill>
          <a:ln w="6350" algn="ctr">
            <a:solidFill>
              <a:srgbClr val="000000"/>
            </a:solidFill>
            <a:round/>
            <a:headEnd/>
            <a:tailEnd/>
          </a:ln>
        </p:spPr>
        <p:txBody>
          <a:bodyPr wrap="none" lIns="0" tIns="0" rIns="0" bIns="0" anchor="ctr" anchorCtr="0">
            <a:no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defRPr>
            </a:lvl1pPr>
          </a:lstStyle>
          <a:p>
            <a:r>
              <a:rPr lang="en-GB" sz="1467" dirty="0"/>
              <a:t>Control Platform</a:t>
            </a:r>
          </a:p>
        </p:txBody>
      </p:sp>
      <p:sp>
        <p:nvSpPr>
          <p:cNvPr id="343" name="Text Box 18"/>
          <p:cNvSpPr txBox="1">
            <a:spLocks noChangeArrowheads="1"/>
          </p:cNvSpPr>
          <p:nvPr/>
        </p:nvSpPr>
        <p:spPr bwMode="auto">
          <a:xfrm>
            <a:off x="10416600" y="4877927"/>
            <a:ext cx="576080" cy="288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algn="r" defTabSz="1219170">
              <a:defRPr/>
            </a:pPr>
            <a:r>
              <a:rPr lang="en-GB" sz="1467" kern="0" dirty="0">
                <a:solidFill>
                  <a:sysClr val="windowText" lastClr="000000"/>
                </a:solidFill>
                <a:latin typeface="Arial" panose="020B0604020202020204" pitchFamily="34" charset="0"/>
              </a:rPr>
              <a:t>Radius</a:t>
            </a:r>
            <a:br>
              <a:rPr lang="en-GB" sz="1467" kern="0" dirty="0">
                <a:solidFill>
                  <a:sysClr val="windowText" lastClr="000000"/>
                </a:solidFill>
                <a:latin typeface="Arial" panose="020B0604020202020204" pitchFamily="34" charset="0"/>
              </a:rPr>
            </a:br>
            <a:r>
              <a:rPr lang="en-GB" sz="1467" kern="0" dirty="0">
                <a:solidFill>
                  <a:sysClr val="windowText" lastClr="000000"/>
                </a:solidFill>
                <a:latin typeface="Arial" panose="020B0604020202020204" pitchFamily="34" charset="0"/>
              </a:rPr>
              <a:t>Server</a:t>
            </a:r>
          </a:p>
        </p:txBody>
      </p:sp>
      <p:grpSp>
        <p:nvGrpSpPr>
          <p:cNvPr id="345" name="Group 408"/>
          <p:cNvGrpSpPr>
            <a:grpSpLocks/>
          </p:cNvGrpSpPr>
          <p:nvPr/>
        </p:nvGrpSpPr>
        <p:grpSpPr bwMode="auto">
          <a:xfrm>
            <a:off x="10662432" y="3717643"/>
            <a:ext cx="863449" cy="768107"/>
            <a:chOff x="5619" y="1137"/>
            <a:chExt cx="1616" cy="1344"/>
          </a:xfrm>
        </p:grpSpPr>
        <p:sp>
          <p:nvSpPr>
            <p:cNvPr id="347" name="Oval 409"/>
            <p:cNvSpPr>
              <a:spLocks noChangeArrowheads="1"/>
            </p:cNvSpPr>
            <p:nvPr/>
          </p:nvSpPr>
          <p:spPr bwMode="auto">
            <a:xfrm>
              <a:off x="5760" y="1177"/>
              <a:ext cx="1278" cy="1278"/>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pic>
          <p:nvPicPr>
            <p:cNvPr id="348" name="Picture 410" descr="Internet"/>
            <p:cNvPicPr>
              <a:picLocks noChangeAspect="1" noChangeArrowheads="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619" y="1137"/>
              <a:ext cx="1616"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6" name="Text Box 411"/>
          <p:cNvSpPr txBox="1">
            <a:spLocks noChangeArrowheads="1"/>
          </p:cNvSpPr>
          <p:nvPr/>
        </p:nvSpPr>
        <p:spPr bwMode="auto">
          <a:xfrm>
            <a:off x="10687770" y="3920843"/>
            <a:ext cx="880991" cy="349251"/>
          </a:xfrm>
          <a:prstGeom prst="rect">
            <a:avLst/>
          </a:prstGeom>
          <a:noFill/>
          <a:ln>
            <a:noFill/>
          </a:ln>
          <a:effectLst/>
          <a:extLst>
            <a:ext uri="{909E8E84-426E-40dd-AFC4-6F175D3DCCD1}">
              <a14:hiddenFill xmlns:a14="http://schemas.microsoft.com/office/drawing/2010/main">
                <a:solidFill>
                  <a:srgbClr val="FCFDC6"/>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 uri="{53640926-AAD7-44d8-BBD7-CCE9431645EC}">
              <a14:shadowObscured xmlns:a14="http://schemas.microsoft.com/office/drawing/2010/main" val="1"/>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defTabSz="1219170">
              <a:spcBef>
                <a:spcPct val="50000"/>
              </a:spcBef>
              <a:defRPr/>
            </a:pPr>
            <a:r>
              <a:rPr lang="en-GB" sz="1467" b="1" kern="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a:t>
            </a:r>
          </a:p>
        </p:txBody>
      </p:sp>
      <p:sp>
        <p:nvSpPr>
          <p:cNvPr id="351" name="Text Box 100"/>
          <p:cNvSpPr txBox="1">
            <a:spLocks noChangeArrowheads="1"/>
          </p:cNvSpPr>
          <p:nvPr/>
        </p:nvSpPr>
        <p:spPr bwMode="auto">
          <a:xfrm>
            <a:off x="8016267" y="2043490"/>
            <a:ext cx="684807" cy="32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algn="r" eaLnBrk="1" hangingPunct="1">
              <a:lnSpc>
                <a:spcPct val="100000"/>
              </a:lnSpc>
              <a:spcBef>
                <a:spcPct val="15000"/>
              </a:spcBef>
            </a:pPr>
            <a:r>
              <a:rPr lang="en-GB" sz="1467" dirty="0">
                <a:latin typeface="Arial" panose="020B0604020202020204" pitchFamily="34" charset="0"/>
                <a:ea typeface="MS PGothic" pitchFamily="34" charset="-128"/>
                <a:cs typeface="Arial" panose="020B0604020202020204" pitchFamily="34" charset="0"/>
              </a:rPr>
              <a:t>Access</a:t>
            </a:r>
            <a:br>
              <a:rPr lang="en-GB" sz="1467" dirty="0">
                <a:latin typeface="Arial" panose="020B0604020202020204" pitchFamily="34" charset="0"/>
                <a:ea typeface="MS PGothic" pitchFamily="34" charset="-128"/>
                <a:cs typeface="Arial" panose="020B0604020202020204" pitchFamily="34" charset="0"/>
              </a:rPr>
            </a:br>
            <a:r>
              <a:rPr lang="en-GB" sz="1467" dirty="0">
                <a:latin typeface="Arial" panose="020B0604020202020204" pitchFamily="34" charset="0"/>
                <a:ea typeface="MS PGothic" pitchFamily="34" charset="-128"/>
                <a:cs typeface="Arial" panose="020B0604020202020204" pitchFamily="34" charset="0"/>
              </a:rPr>
              <a:t>Router</a:t>
            </a:r>
          </a:p>
        </p:txBody>
      </p:sp>
      <p:sp>
        <p:nvSpPr>
          <p:cNvPr id="353" name="Abgerundetes Rechteck 13"/>
          <p:cNvSpPr>
            <a:spLocks noChangeArrowheads="1"/>
          </p:cNvSpPr>
          <p:nvPr/>
        </p:nvSpPr>
        <p:spPr bwMode="auto">
          <a:xfrm>
            <a:off x="2826668" y="1701061"/>
            <a:ext cx="1344187" cy="959832"/>
          </a:xfrm>
          <a:prstGeom prst="roundRect">
            <a:avLst>
              <a:gd name="adj" fmla="val 12581"/>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354" name="Gerade Verbindung 38"/>
          <p:cNvCxnSpPr>
            <a:cxnSpLocks noChangeShapeType="1"/>
            <a:stCxn id="389" idx="3"/>
            <a:endCxn id="495" idx="1"/>
          </p:cNvCxnSpPr>
          <p:nvPr/>
        </p:nvCxnSpPr>
        <p:spPr bwMode="auto">
          <a:xfrm flipV="1">
            <a:off x="3402749" y="2262318"/>
            <a:ext cx="277620" cy="20654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55" name="Text Box 2021"/>
          <p:cNvSpPr txBox="1">
            <a:spLocks noChangeArrowheads="1"/>
          </p:cNvSpPr>
          <p:nvPr/>
        </p:nvSpPr>
        <p:spPr bwMode="auto">
          <a:xfrm>
            <a:off x="3594776" y="1701061"/>
            <a:ext cx="384053" cy="28804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eaLnBrk="1" hangingPunct="1">
              <a:lnSpc>
                <a:spcPct val="100000"/>
              </a:lnSpc>
              <a:spcBef>
                <a:spcPct val="15000"/>
              </a:spcBef>
            </a:pPr>
            <a:r>
              <a:rPr lang="en-GB" sz="1467" dirty="0">
                <a:latin typeface="Arial" panose="020B0604020202020204" pitchFamily="34" charset="0"/>
                <a:ea typeface="MS PGothic" pitchFamily="34" charset="-128"/>
                <a:cs typeface="Arial" panose="020B0604020202020204" pitchFamily="34" charset="0"/>
              </a:rPr>
              <a:t>NT</a:t>
            </a:r>
          </a:p>
        </p:txBody>
      </p:sp>
      <p:cxnSp>
        <p:nvCxnSpPr>
          <p:cNvPr id="356" name="Gerade Verbindung 38"/>
          <p:cNvCxnSpPr>
            <a:cxnSpLocks noChangeShapeType="1"/>
            <a:stCxn id="390" idx="3"/>
            <a:endCxn id="501" idx="3"/>
          </p:cNvCxnSpPr>
          <p:nvPr/>
        </p:nvCxnSpPr>
        <p:spPr bwMode="auto">
          <a:xfrm flipV="1">
            <a:off x="3401615" y="2179404"/>
            <a:ext cx="577213" cy="142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62" name="Gerade Verbindung 38"/>
          <p:cNvCxnSpPr>
            <a:cxnSpLocks noChangeShapeType="1"/>
            <a:stCxn id="391" idx="3"/>
            <a:endCxn id="502" idx="1"/>
          </p:cNvCxnSpPr>
          <p:nvPr/>
        </p:nvCxnSpPr>
        <p:spPr bwMode="auto">
          <a:xfrm>
            <a:off x="3399499" y="1892788"/>
            <a:ext cx="199477" cy="16182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63" name="Line 5"/>
          <p:cNvSpPr>
            <a:spLocks noChangeShapeType="1"/>
          </p:cNvSpPr>
          <p:nvPr/>
        </p:nvSpPr>
        <p:spPr bwMode="auto">
          <a:xfrm flipH="1" flipV="1">
            <a:off x="4143033" y="2168259"/>
            <a:ext cx="1760939" cy="193313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64" name="Line 5"/>
          <p:cNvSpPr>
            <a:spLocks noChangeShapeType="1"/>
          </p:cNvSpPr>
          <p:nvPr/>
        </p:nvSpPr>
        <p:spPr bwMode="auto">
          <a:xfrm>
            <a:off x="8688360" y="2853221"/>
            <a:ext cx="185293" cy="27013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66" name="Line 5"/>
          <p:cNvSpPr>
            <a:spLocks noChangeShapeType="1"/>
          </p:cNvSpPr>
          <p:nvPr/>
        </p:nvSpPr>
        <p:spPr bwMode="auto">
          <a:xfrm>
            <a:off x="8586550" y="2774107"/>
            <a:ext cx="5797" cy="13272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67" name="Line 5"/>
          <p:cNvSpPr>
            <a:spLocks noChangeShapeType="1"/>
          </p:cNvSpPr>
          <p:nvPr/>
        </p:nvSpPr>
        <p:spPr bwMode="auto">
          <a:xfrm flipH="1">
            <a:off x="8304307" y="2853221"/>
            <a:ext cx="192027" cy="2880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69" name="Line 5"/>
          <p:cNvSpPr>
            <a:spLocks noChangeShapeType="1"/>
          </p:cNvSpPr>
          <p:nvPr/>
        </p:nvSpPr>
        <p:spPr bwMode="auto">
          <a:xfrm flipV="1">
            <a:off x="8208294" y="2757208"/>
            <a:ext cx="9601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373" name="Gerade Verbindung 447"/>
          <p:cNvCxnSpPr>
            <a:cxnSpLocks noChangeShapeType="1"/>
            <a:endCxn id="350" idx="0"/>
          </p:cNvCxnSpPr>
          <p:nvPr/>
        </p:nvCxnSpPr>
        <p:spPr bwMode="auto">
          <a:xfrm>
            <a:off x="8496333" y="1412721"/>
            <a:ext cx="0" cy="288340"/>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382" name="Line 5"/>
          <p:cNvSpPr>
            <a:spLocks noChangeShapeType="1"/>
          </p:cNvSpPr>
          <p:nvPr/>
        </p:nvSpPr>
        <p:spPr bwMode="auto">
          <a:xfrm flipV="1">
            <a:off x="8704321" y="2181128"/>
            <a:ext cx="272080" cy="37072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89" name="Abgerundetes Rechteck 633"/>
          <p:cNvSpPr>
            <a:spLocks noChangeArrowheads="1"/>
          </p:cNvSpPr>
          <p:nvPr/>
        </p:nvSpPr>
        <p:spPr bwMode="auto">
          <a:xfrm>
            <a:off x="2925932" y="2372853"/>
            <a:ext cx="476816" cy="192027"/>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eNB</a:t>
            </a:r>
          </a:p>
        </p:txBody>
      </p:sp>
      <p:sp>
        <p:nvSpPr>
          <p:cNvPr id="390" name="Abgerundetes Rechteck 633"/>
          <p:cNvSpPr>
            <a:spLocks noChangeArrowheads="1"/>
          </p:cNvSpPr>
          <p:nvPr/>
        </p:nvSpPr>
        <p:spPr bwMode="auto">
          <a:xfrm>
            <a:off x="2924799" y="2084814"/>
            <a:ext cx="476816"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NB</a:t>
            </a:r>
          </a:p>
        </p:txBody>
      </p:sp>
      <p:sp>
        <p:nvSpPr>
          <p:cNvPr id="391" name="Abgerundetes Rechteck 633"/>
          <p:cNvSpPr>
            <a:spLocks noChangeArrowheads="1"/>
          </p:cNvSpPr>
          <p:nvPr/>
        </p:nvSpPr>
        <p:spPr bwMode="auto">
          <a:xfrm>
            <a:off x="2922682" y="1796774"/>
            <a:ext cx="476817"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BTS</a:t>
            </a:r>
          </a:p>
        </p:txBody>
      </p:sp>
      <p:sp>
        <p:nvSpPr>
          <p:cNvPr id="453" name="Text Box 10"/>
          <p:cNvSpPr txBox="1">
            <a:spLocks noChangeArrowheads="1"/>
          </p:cNvSpPr>
          <p:nvPr/>
        </p:nvSpPr>
        <p:spPr bwMode="auto">
          <a:xfrm>
            <a:off x="4599490" y="2281759"/>
            <a:ext cx="536425" cy="277500"/>
          </a:xfrm>
          <a:prstGeom prst="rect">
            <a:avLst/>
          </a:prstGeom>
          <a:noFill/>
          <a:ln>
            <a:noFill/>
          </a:ln>
          <a:effectLst/>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defTabSz="1219170">
              <a:defRPr/>
            </a:pPr>
            <a:r>
              <a:rPr lang="en-GB" sz="1467" kern="0" dirty="0" err="1" smtClean="0">
                <a:solidFill>
                  <a:sysClr val="windowText" lastClr="000000"/>
                </a:solidFill>
                <a:latin typeface="Arial" panose="020B0604020202020204" pitchFamily="34" charset="0"/>
              </a:rPr>
              <a:t>Nx</a:t>
            </a:r>
            <a:r>
              <a:rPr lang="en-GB" sz="1467" kern="0" dirty="0" smtClean="0">
                <a:solidFill>
                  <a:sysClr val="windowText" lastClr="000000"/>
                </a:solidFill>
                <a:latin typeface="Arial" panose="020B0604020202020204" pitchFamily="34" charset="0"/>
              </a:rPr>
              <a:t> </a:t>
            </a:r>
            <a:r>
              <a:rPr lang="en-GB" sz="1467" kern="0" dirty="0" err="1" smtClean="0">
                <a:solidFill>
                  <a:sysClr val="windowText" lastClr="000000"/>
                </a:solidFill>
                <a:latin typeface="Arial" panose="020B0604020202020204" pitchFamily="34" charset="0"/>
              </a:rPr>
              <a:t>GbE</a:t>
            </a:r>
            <a:endParaRPr lang="en-GB" sz="1467" kern="0" dirty="0">
              <a:solidFill>
                <a:sysClr val="windowText" lastClr="000000"/>
              </a:solidFill>
              <a:latin typeface="Arial" panose="020B0604020202020204" pitchFamily="34" charset="0"/>
            </a:endParaRPr>
          </a:p>
        </p:txBody>
      </p:sp>
      <p:sp>
        <p:nvSpPr>
          <p:cNvPr id="454" name="Abgerundete rechteckige Legende 453"/>
          <p:cNvSpPr/>
          <p:nvPr/>
        </p:nvSpPr>
        <p:spPr>
          <a:xfrm>
            <a:off x="5999987" y="2564277"/>
            <a:ext cx="1440200" cy="1248776"/>
          </a:xfrm>
          <a:prstGeom prst="wedgeRoundRectCallout">
            <a:avLst>
              <a:gd name="adj1" fmla="val -33505"/>
              <a:gd name="adj2" fmla="val 64199"/>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noAutofit/>
          </a:bodyPr>
          <a:lstStyle/>
          <a:p>
            <a:pPr algn="ctr">
              <a:lnSpc>
                <a:spcPct val="85000"/>
              </a:lnSpc>
            </a:pPr>
            <a:r>
              <a:rPr lang="en-GB" sz="1467" dirty="0">
                <a:solidFill>
                  <a:schemeClr val="tx1"/>
                </a:solidFill>
                <a:latin typeface="Arial" panose="020B0604020202020204" pitchFamily="34" charset="0"/>
                <a:cs typeface="Arial" panose="020B0604020202020204" pitchFamily="34" charset="0"/>
              </a:rPr>
              <a:t>Service creation for all services incl. BRAS functions and LER IP edge functions.</a:t>
            </a:r>
          </a:p>
        </p:txBody>
      </p:sp>
      <p:grpSp>
        <p:nvGrpSpPr>
          <p:cNvPr id="122" name="Gruppieren 121"/>
          <p:cNvGrpSpPr/>
          <p:nvPr/>
        </p:nvGrpSpPr>
        <p:grpSpPr>
          <a:xfrm>
            <a:off x="623239" y="1988799"/>
            <a:ext cx="278437" cy="464063"/>
            <a:chOff x="3923909" y="1437610"/>
            <a:chExt cx="421281" cy="702080"/>
          </a:xfrm>
        </p:grpSpPr>
        <p:grpSp>
          <p:nvGrpSpPr>
            <p:cNvPr id="123" name="Gruppieren 122"/>
            <p:cNvGrpSpPr/>
            <p:nvPr/>
          </p:nvGrpSpPr>
          <p:grpSpPr>
            <a:xfrm>
              <a:off x="3923909" y="1437610"/>
              <a:ext cx="421281" cy="702080"/>
              <a:chOff x="3923910" y="1779640"/>
              <a:chExt cx="216030" cy="360050"/>
            </a:xfrm>
          </p:grpSpPr>
          <p:sp>
            <p:nvSpPr>
              <p:cNvPr id="126" name="Abgerundetes Rechteck 125"/>
              <p:cNvSpPr/>
              <p:nvPr/>
            </p:nvSpPr>
            <p:spPr bwMode="auto">
              <a:xfrm>
                <a:off x="3923910" y="1779640"/>
                <a:ext cx="216030" cy="360050"/>
              </a:xfrm>
              <a:prstGeom prst="roundRect">
                <a:avLst>
                  <a:gd name="adj" fmla="val 12246"/>
                </a:avLst>
              </a:prstGeom>
              <a:solidFill>
                <a:schemeClr val="bg1">
                  <a:lumMod val="75000"/>
                </a:schemeClr>
              </a:solidFill>
              <a:ln w="635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sp>
            <p:nvSpPr>
              <p:cNvPr id="127" name="Rechteck 126"/>
              <p:cNvSpPr/>
              <p:nvPr/>
            </p:nvSpPr>
            <p:spPr bwMode="auto">
              <a:xfrm>
                <a:off x="3947924" y="1827648"/>
                <a:ext cx="168014" cy="26404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sp>
          <p:nvSpPr>
            <p:cNvPr id="124" name="Freeform 79"/>
            <p:cNvSpPr>
              <a:spLocks/>
            </p:cNvSpPr>
            <p:nvPr/>
          </p:nvSpPr>
          <p:spPr bwMode="auto">
            <a:xfrm flipV="1">
              <a:off x="4110755" y="2067885"/>
              <a:ext cx="45719" cy="45719"/>
            </a:xfrm>
            <a:custGeom>
              <a:avLst/>
              <a:gdLst/>
              <a:ahLst/>
              <a:cxnLst>
                <a:cxn ang="0">
                  <a:pos x="7" y="43"/>
                </a:cxn>
                <a:cxn ang="0">
                  <a:pos x="20" y="7"/>
                </a:cxn>
                <a:cxn ang="0">
                  <a:pos x="56" y="19"/>
                </a:cxn>
                <a:cxn ang="0">
                  <a:pos x="43" y="56"/>
                </a:cxn>
                <a:cxn ang="0">
                  <a:pos x="7" y="43"/>
                </a:cxn>
              </a:cxnLst>
              <a:rect l="0" t="0" r="r" b="b"/>
              <a:pathLst>
                <a:path w="63" h="62">
                  <a:moveTo>
                    <a:pt x="7" y="43"/>
                  </a:moveTo>
                  <a:cubicBezTo>
                    <a:pt x="0" y="29"/>
                    <a:pt x="6" y="13"/>
                    <a:pt x="20" y="7"/>
                  </a:cubicBezTo>
                  <a:cubicBezTo>
                    <a:pt x="33" y="0"/>
                    <a:pt x="50" y="6"/>
                    <a:pt x="56" y="19"/>
                  </a:cubicBezTo>
                  <a:cubicBezTo>
                    <a:pt x="63" y="33"/>
                    <a:pt x="57" y="49"/>
                    <a:pt x="43" y="56"/>
                  </a:cubicBezTo>
                  <a:cubicBezTo>
                    <a:pt x="29" y="62"/>
                    <a:pt x="13" y="57"/>
                    <a:pt x="7" y="43"/>
                  </a:cubicBezTo>
                  <a:close/>
                </a:path>
              </a:pathLst>
            </a:custGeom>
            <a:noFill/>
            <a:ln w="3175">
              <a:solidFill>
                <a:schemeClr val="tx1"/>
              </a:solidFill>
              <a:round/>
              <a:headEnd/>
              <a:tailEnd/>
            </a:ln>
          </p:spPr>
          <p:txBody>
            <a:bodyPr wrap="none" lIns="0" tIns="0" rIns="0" bIns="0" anchor="ctr" anchorCtr="0">
              <a:noAutofit/>
            </a:bodyPr>
            <a:lstStyle/>
            <a:p>
              <a:pPr>
                <a:buFont typeface="Times New Roman" pitchFamily="18" charset="0"/>
                <a:buNone/>
                <a:defRPr/>
              </a:pPr>
              <a:endParaRPr lang="en-US" sz="2400">
                <a:latin typeface="Trebuchet MS" pitchFamily="34" charset="0"/>
                <a:ea typeface="MS PGothic" charset="0"/>
                <a:cs typeface="MS PGothic" charset="0"/>
              </a:endParaRPr>
            </a:p>
          </p:txBody>
        </p:sp>
        <p:sp>
          <p:nvSpPr>
            <p:cNvPr id="125" name="Abgerundetes Rechteck 124"/>
            <p:cNvSpPr/>
            <p:nvPr/>
          </p:nvSpPr>
          <p:spPr bwMode="auto">
            <a:xfrm flipV="1">
              <a:off x="4077494" y="1465553"/>
              <a:ext cx="108012" cy="45719"/>
            </a:xfrm>
            <a:prstGeom prst="roundRect">
              <a:avLst/>
            </a:prstGeom>
            <a:no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sp>
        <p:nvSpPr>
          <p:cNvPr id="474" name="Text Box 207"/>
          <p:cNvSpPr txBox="1">
            <a:spLocks noChangeArrowheads="1"/>
          </p:cNvSpPr>
          <p:nvPr/>
        </p:nvSpPr>
        <p:spPr bwMode="auto">
          <a:xfrm>
            <a:off x="10032547" y="1124680"/>
            <a:ext cx="1536213" cy="28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nchorCtr="0">
            <a:noAutofit/>
          </a:bodyPr>
          <a:lstStyle>
            <a:lvl1pPr eaLnBrk="0" hangingPunct="0">
              <a:defRPr sz="2000">
                <a:solidFill>
                  <a:schemeClr val="tx1"/>
                </a:solidFill>
                <a:latin typeface="Tele-GroteskNor" pitchFamily="2"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pPr algn="r">
              <a:lnSpc>
                <a:spcPct val="100000"/>
              </a:lnSpc>
              <a:spcBef>
                <a:spcPct val="0"/>
              </a:spcBef>
              <a:defRPr/>
            </a:pPr>
            <a:r>
              <a:rPr lang="en-GB" sz="1467" dirty="0">
                <a:latin typeface="Arial" panose="020B0604020202020204" pitchFamily="34" charset="0"/>
                <a:ea typeface="ＭＳ Ｐゴシック" pitchFamily="34" charset="-128"/>
                <a:cs typeface="Arial" panose="020B0604020202020204" pitchFamily="34" charset="0"/>
              </a:rPr>
              <a:t>Mobile Core CO</a:t>
            </a:r>
          </a:p>
        </p:txBody>
      </p:sp>
      <p:sp>
        <p:nvSpPr>
          <p:cNvPr id="475" name="Text Box 133"/>
          <p:cNvSpPr txBox="1">
            <a:spLocks noChangeArrowheads="1"/>
          </p:cNvSpPr>
          <p:nvPr/>
        </p:nvSpPr>
        <p:spPr bwMode="auto">
          <a:xfrm>
            <a:off x="4030238" y="1124680"/>
            <a:ext cx="384053" cy="28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defPPr>
              <a:defRPr lang="en-US"/>
            </a:defPPr>
            <a:lvl1pPr eaLnBrk="1" hangingPunct="1">
              <a:lnSpc>
                <a:spcPct val="100000"/>
              </a:lnSpc>
              <a:spcBef>
                <a:spcPct val="0"/>
              </a:spcBef>
              <a:defRPr sz="1200">
                <a:solidFill>
                  <a:schemeClr val="tx1"/>
                </a:solidFill>
                <a:latin typeface="+mn-lt"/>
                <a:ea typeface="ＭＳ Ｐゴシック" pitchFamily="34" charset="-128"/>
                <a:cs typeface="Arial" pitchFamily="34"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r>
              <a:rPr lang="en-GB" altLang="en-US" sz="1467" dirty="0">
                <a:latin typeface="Arial" panose="020B0604020202020204" pitchFamily="34" charset="0"/>
              </a:rPr>
              <a:t>CO</a:t>
            </a:r>
          </a:p>
        </p:txBody>
      </p:sp>
      <p:cxnSp>
        <p:nvCxnSpPr>
          <p:cNvPr id="476" name="Gerade Verbindung 346"/>
          <p:cNvCxnSpPr>
            <a:cxnSpLocks noChangeShapeType="1"/>
          </p:cNvCxnSpPr>
          <p:nvPr/>
        </p:nvCxnSpPr>
        <p:spPr bwMode="auto">
          <a:xfrm flipH="1">
            <a:off x="549747" y="1412720"/>
            <a:ext cx="11019013" cy="0"/>
          </a:xfrm>
          <a:prstGeom prst="line">
            <a:avLst/>
          </a:prstGeom>
          <a:noFill/>
          <a:ln w="9525">
            <a:solidFill>
              <a:schemeClr val="tx1">
                <a:lumMod val="50000"/>
                <a:lumOff val="50000"/>
              </a:schemeClr>
            </a:solidFill>
            <a:round/>
            <a:headEnd type="none" w="lg" len="lg"/>
            <a:tailEnd type="none" w="lg" len="lg"/>
          </a:ln>
          <a:extLst>
            <a:ext uri="{909E8E84-426E-40dd-AFC4-6F175D3DCCD1}">
              <a14:hiddenFill xmlns:a14="http://schemas.microsoft.com/office/drawing/2010/main">
                <a:noFill/>
              </a14:hiddenFill>
            </a:ext>
          </a:extLst>
        </p:spPr>
      </p:cxnSp>
      <p:sp>
        <p:nvSpPr>
          <p:cNvPr id="477" name="Text Box 212"/>
          <p:cNvSpPr txBox="1">
            <a:spLocks noChangeArrowheads="1"/>
          </p:cNvSpPr>
          <p:nvPr/>
        </p:nvSpPr>
        <p:spPr bwMode="auto">
          <a:xfrm>
            <a:off x="1140300" y="1133146"/>
            <a:ext cx="768107" cy="27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lvl1pPr eaLnBrk="0" hangingPunct="0">
              <a:defRPr sz="2000">
                <a:solidFill>
                  <a:schemeClr val="tx1"/>
                </a:solidFill>
                <a:latin typeface="Tele-GroteskNor" pitchFamily="2"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pPr algn="ctr" eaLnBrk="1" hangingPunct="1">
              <a:lnSpc>
                <a:spcPct val="100000"/>
              </a:lnSpc>
              <a:spcBef>
                <a:spcPct val="0"/>
              </a:spcBef>
              <a:defRPr/>
            </a:pPr>
            <a:r>
              <a:rPr lang="en-US" sz="1467" dirty="0">
                <a:latin typeface="Arial" panose="020B0604020202020204" pitchFamily="34" charset="0"/>
                <a:ea typeface="ＭＳ Ｐゴシック" pitchFamily="34" charset="-128"/>
                <a:cs typeface="Arial" panose="020B0604020202020204" pitchFamily="34" charset="0"/>
              </a:rPr>
              <a:t>Building</a:t>
            </a:r>
          </a:p>
        </p:txBody>
      </p:sp>
      <p:sp>
        <p:nvSpPr>
          <p:cNvPr id="478" name="Text Box 218"/>
          <p:cNvSpPr txBox="1">
            <a:spLocks noChangeArrowheads="1"/>
          </p:cNvSpPr>
          <p:nvPr/>
        </p:nvSpPr>
        <p:spPr bwMode="auto">
          <a:xfrm>
            <a:off x="527227" y="1133146"/>
            <a:ext cx="288040" cy="27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lvl1pPr eaLnBrk="0" hangingPunct="0">
              <a:defRPr sz="2000">
                <a:solidFill>
                  <a:schemeClr val="tx1"/>
                </a:solidFill>
                <a:latin typeface="Tele-GroteskNor" pitchFamily="2"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pPr algn="l" eaLnBrk="1" hangingPunct="1">
              <a:lnSpc>
                <a:spcPct val="100000"/>
              </a:lnSpc>
              <a:spcBef>
                <a:spcPct val="0"/>
              </a:spcBef>
              <a:defRPr/>
            </a:pPr>
            <a:r>
              <a:rPr lang="de-DE" sz="1467" dirty="0">
                <a:latin typeface="Arial" panose="020B0604020202020204" pitchFamily="34" charset="0"/>
                <a:ea typeface="ＭＳ Ｐゴシック" pitchFamily="34" charset="-128"/>
                <a:cs typeface="Arial" panose="020B0604020202020204" pitchFamily="34" charset="0"/>
              </a:rPr>
              <a:t>CP</a:t>
            </a:r>
            <a:endParaRPr lang="en-US" sz="1467" dirty="0">
              <a:latin typeface="Arial" panose="020B0604020202020204" pitchFamily="34" charset="0"/>
              <a:ea typeface="ＭＳ Ｐゴシック" pitchFamily="34" charset="-128"/>
              <a:cs typeface="Arial" panose="020B0604020202020204" pitchFamily="34" charset="0"/>
            </a:endParaRPr>
          </a:p>
        </p:txBody>
      </p:sp>
      <p:sp>
        <p:nvSpPr>
          <p:cNvPr id="479" name="Text Box 210"/>
          <p:cNvSpPr txBox="1">
            <a:spLocks noChangeArrowheads="1"/>
          </p:cNvSpPr>
          <p:nvPr/>
        </p:nvSpPr>
        <p:spPr bwMode="auto">
          <a:xfrm>
            <a:off x="5711947" y="1125482"/>
            <a:ext cx="768107" cy="28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defPPr>
              <a:defRPr lang="en-US"/>
            </a:defPPr>
            <a:lvl1pPr eaLnBrk="1" hangingPunct="1">
              <a:lnSpc>
                <a:spcPct val="100000"/>
              </a:lnSpc>
              <a:spcBef>
                <a:spcPct val="0"/>
              </a:spcBef>
              <a:defRPr sz="1200">
                <a:solidFill>
                  <a:schemeClr val="tx1"/>
                </a:solidFill>
                <a:latin typeface="+mn-lt"/>
                <a:ea typeface="ＭＳ Ｐゴシック" pitchFamily="34" charset="-128"/>
                <a:cs typeface="Arial" pitchFamily="34"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r>
              <a:rPr lang="en-GB" sz="1467" dirty="0">
                <a:latin typeface="Arial" panose="020B0604020202020204" pitchFamily="34" charset="0"/>
              </a:rPr>
              <a:t>Main CO</a:t>
            </a:r>
          </a:p>
        </p:txBody>
      </p:sp>
      <p:sp>
        <p:nvSpPr>
          <p:cNvPr id="480" name="Text Box 133"/>
          <p:cNvSpPr txBox="1">
            <a:spLocks noChangeArrowheads="1"/>
          </p:cNvSpPr>
          <p:nvPr/>
        </p:nvSpPr>
        <p:spPr bwMode="auto">
          <a:xfrm>
            <a:off x="8112280" y="1124680"/>
            <a:ext cx="768107" cy="28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defPPr>
              <a:defRPr lang="en-US"/>
            </a:defPPr>
            <a:lvl1pPr eaLnBrk="1" hangingPunct="1">
              <a:lnSpc>
                <a:spcPct val="100000"/>
              </a:lnSpc>
              <a:spcBef>
                <a:spcPct val="0"/>
              </a:spcBef>
              <a:defRPr sz="1200">
                <a:solidFill>
                  <a:schemeClr val="tx1"/>
                </a:solidFill>
                <a:latin typeface="+mn-lt"/>
                <a:ea typeface="ＭＳ Ｐゴシック" pitchFamily="34" charset="-128"/>
                <a:cs typeface="Arial" pitchFamily="34"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r>
              <a:rPr lang="en-GB" altLang="en-US" sz="1467" dirty="0">
                <a:latin typeface="Arial" panose="020B0604020202020204" pitchFamily="34" charset="0"/>
              </a:rPr>
              <a:t>Core CO</a:t>
            </a:r>
          </a:p>
        </p:txBody>
      </p:sp>
      <p:sp>
        <p:nvSpPr>
          <p:cNvPr id="141" name="Text Box 212"/>
          <p:cNvSpPr txBox="1">
            <a:spLocks noChangeArrowheads="1"/>
          </p:cNvSpPr>
          <p:nvPr/>
        </p:nvSpPr>
        <p:spPr bwMode="auto">
          <a:xfrm>
            <a:off x="2488367" y="1124680"/>
            <a:ext cx="576080" cy="28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lvl1pPr eaLnBrk="0" hangingPunct="0">
              <a:defRPr sz="2000">
                <a:solidFill>
                  <a:schemeClr val="tx1"/>
                </a:solidFill>
                <a:latin typeface="Tele-GroteskNor" pitchFamily="2"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pPr algn="ctr" eaLnBrk="1" hangingPunct="1">
              <a:lnSpc>
                <a:spcPct val="100000"/>
              </a:lnSpc>
              <a:spcBef>
                <a:spcPct val="0"/>
              </a:spcBef>
              <a:defRPr/>
            </a:pPr>
            <a:r>
              <a:rPr lang="en-US" sz="1467" dirty="0">
                <a:latin typeface="Arial" panose="020B0604020202020204" pitchFamily="34" charset="0"/>
                <a:ea typeface="ＭＳ Ｐゴシック" pitchFamily="34" charset="-128"/>
                <a:cs typeface="Arial" panose="020B0604020202020204" pitchFamily="34" charset="0"/>
              </a:rPr>
              <a:t>Cab</a:t>
            </a:r>
            <a:r>
              <a:rPr lang="de-DE" sz="1467" dirty="0">
                <a:latin typeface="Arial" panose="020B0604020202020204" pitchFamily="34" charset="0"/>
                <a:ea typeface="ＭＳ Ｐゴシック" pitchFamily="34" charset="-128"/>
                <a:cs typeface="Arial" panose="020B0604020202020204" pitchFamily="34" charset="0"/>
              </a:rPr>
              <a:t>.</a:t>
            </a:r>
            <a:endParaRPr lang="en-US" sz="1467" dirty="0">
              <a:latin typeface="Arial" panose="020B0604020202020204" pitchFamily="34" charset="0"/>
              <a:ea typeface="ＭＳ Ｐゴシック" pitchFamily="34" charset="-128"/>
              <a:cs typeface="Arial" panose="020B0604020202020204" pitchFamily="34" charset="0"/>
            </a:endParaRPr>
          </a:p>
        </p:txBody>
      </p:sp>
      <p:grpSp>
        <p:nvGrpSpPr>
          <p:cNvPr id="238" name="Gruppieren 237"/>
          <p:cNvGrpSpPr/>
          <p:nvPr/>
        </p:nvGrpSpPr>
        <p:grpSpPr>
          <a:xfrm>
            <a:off x="3594775" y="1989102"/>
            <a:ext cx="384053" cy="384053"/>
            <a:chOff x="979880" y="5589300"/>
            <a:chExt cx="720100" cy="792110"/>
          </a:xfrm>
        </p:grpSpPr>
        <p:grpSp>
          <p:nvGrpSpPr>
            <p:cNvPr id="491" name="Gruppieren 490"/>
            <p:cNvGrpSpPr/>
            <p:nvPr/>
          </p:nvGrpSpPr>
          <p:grpSpPr>
            <a:xfrm>
              <a:off x="979880" y="5589300"/>
              <a:ext cx="720100" cy="792110"/>
              <a:chOff x="827480" y="4437140"/>
              <a:chExt cx="720100" cy="792110"/>
            </a:xfrm>
          </p:grpSpPr>
          <p:sp>
            <p:nvSpPr>
              <p:cNvPr id="500" name="Oval 11"/>
              <p:cNvSpPr>
                <a:spLocks noChangeArrowheads="1"/>
              </p:cNvSpPr>
              <p:nvPr/>
            </p:nvSpPr>
            <p:spPr bwMode="auto">
              <a:xfrm>
                <a:off x="827480" y="4945286"/>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sp>
            <p:nvSpPr>
              <p:cNvPr id="501" name="Rectangle 12"/>
              <p:cNvSpPr>
                <a:spLocks noChangeArrowheads="1"/>
              </p:cNvSpPr>
              <p:nvPr/>
            </p:nvSpPr>
            <p:spPr bwMode="auto">
              <a:xfrm>
                <a:off x="827480" y="4572268"/>
                <a:ext cx="720100" cy="514746"/>
              </a:xfrm>
              <a:prstGeom prst="rect">
                <a:avLst/>
              </a:prstGeom>
              <a:solidFill>
                <a:schemeClr val="bg1"/>
              </a:solidFill>
              <a:ln>
                <a:noFill/>
              </a:ln>
              <a:extLst/>
            </p:spPr>
            <p:txBody>
              <a:bodyPr/>
              <a:lstStyle/>
              <a:p>
                <a:endParaRPr lang="de-DE" sz="2400">
                  <a:latin typeface="Arial" pitchFamily="34" charset="0"/>
                  <a:cs typeface="Arial" pitchFamily="34" charset="0"/>
                </a:endParaRPr>
              </a:p>
            </p:txBody>
          </p:sp>
          <p:sp>
            <p:nvSpPr>
              <p:cNvPr id="502" name="Freeform 13"/>
              <p:cNvSpPr>
                <a:spLocks/>
              </p:cNvSpPr>
              <p:nvPr/>
            </p:nvSpPr>
            <p:spPr bwMode="auto">
              <a:xfrm>
                <a:off x="835357" y="4572268"/>
                <a:ext cx="708848" cy="514746"/>
              </a:xfrm>
              <a:custGeom>
                <a:avLst/>
                <a:gdLst>
                  <a:gd name="T0" fmla="*/ 0 w 448"/>
                  <a:gd name="T1" fmla="*/ 296 h 296"/>
                  <a:gd name="T2" fmla="*/ 0 w 448"/>
                  <a:gd name="T3" fmla="*/ 0 h 296"/>
                  <a:gd name="T4" fmla="*/ 448 w 448"/>
                  <a:gd name="T5" fmla="*/ 0 h 296"/>
                  <a:gd name="T6" fmla="*/ 448 w 448"/>
                  <a:gd name="T7" fmla="*/ 296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 h="296">
                    <a:moveTo>
                      <a:pt x="0" y="296"/>
                    </a:moveTo>
                    <a:lnTo>
                      <a:pt x="0" y="0"/>
                    </a:lnTo>
                    <a:lnTo>
                      <a:pt x="448" y="0"/>
                    </a:lnTo>
                    <a:lnTo>
                      <a:pt x="448" y="296"/>
                    </a:lnTo>
                  </a:path>
                </a:pathLst>
              </a:custGeom>
              <a:solidFill>
                <a:schemeClr val="bg1"/>
              </a:solidFill>
              <a:ln w="6350" cap="flat">
                <a:solidFill>
                  <a:srgbClr val="FFFFFF"/>
                </a:solidFill>
                <a:prstDash val="solid"/>
                <a:miter lim="800000"/>
                <a:headEnd/>
                <a:tailEnd/>
              </a:ln>
              <a:extLst/>
            </p:spPr>
            <p:txBody>
              <a:bodyPr/>
              <a:lstStyle/>
              <a:p>
                <a:endParaRPr lang="de-DE" sz="2400">
                  <a:latin typeface="Arial" pitchFamily="34" charset="0"/>
                  <a:cs typeface="Arial" pitchFamily="34" charset="0"/>
                </a:endParaRPr>
              </a:p>
            </p:txBody>
          </p:sp>
          <p:sp>
            <p:nvSpPr>
              <p:cNvPr id="503" name="Oval 14"/>
              <p:cNvSpPr>
                <a:spLocks noChangeArrowheads="1"/>
              </p:cNvSpPr>
              <p:nvPr/>
            </p:nvSpPr>
            <p:spPr bwMode="auto">
              <a:xfrm>
                <a:off x="827480" y="4437140"/>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cxnSp>
            <p:nvCxnSpPr>
              <p:cNvPr id="504" name="Gerade Verbindung 503"/>
              <p:cNvCxnSpPr>
                <a:stCxn id="503" idx="2"/>
                <a:endCxn id="500" idx="2"/>
              </p:cNvCxnSpPr>
              <p:nvPr/>
            </p:nvCxnSpPr>
            <p:spPr bwMode="auto">
              <a:xfrm>
                <a:off x="8274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05" name="Gerade Verbindung 504"/>
              <p:cNvCxnSpPr>
                <a:stCxn id="503" idx="6"/>
                <a:endCxn id="500" idx="6"/>
              </p:cNvCxnSpPr>
              <p:nvPr/>
            </p:nvCxnSpPr>
            <p:spPr bwMode="auto">
              <a:xfrm>
                <a:off x="15475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grpSp>
        <p:grpSp>
          <p:nvGrpSpPr>
            <p:cNvPr id="492" name="Gruppieren 491"/>
            <p:cNvGrpSpPr/>
            <p:nvPr/>
          </p:nvGrpSpPr>
          <p:grpSpPr>
            <a:xfrm>
              <a:off x="1051890" y="5625276"/>
              <a:ext cx="576080" cy="216024"/>
              <a:chOff x="861235" y="4494630"/>
              <a:chExt cx="630087" cy="184663"/>
            </a:xfrm>
          </p:grpSpPr>
          <p:sp>
            <p:nvSpPr>
              <p:cNvPr id="498" name="Freeform 17"/>
              <p:cNvSpPr>
                <a:spLocks/>
              </p:cNvSpPr>
              <p:nvPr/>
            </p:nvSpPr>
            <p:spPr bwMode="auto">
              <a:xfrm>
                <a:off x="1070192" y="4532956"/>
                <a:ext cx="421130" cy="146337"/>
              </a:xfrm>
              <a:custGeom>
                <a:avLst/>
                <a:gdLst>
                  <a:gd name="T0" fmla="*/ 24 w 262"/>
                  <a:gd name="T1" fmla="*/ 84 h 84"/>
                  <a:gd name="T2" fmla="*/ 0 w 262"/>
                  <a:gd name="T3" fmla="*/ 73 h 84"/>
                  <a:gd name="T4" fmla="*/ 177 w 262"/>
                  <a:gd name="T5" fmla="*/ 20 h 84"/>
                  <a:gd name="T6" fmla="*/ 148 w 262"/>
                  <a:gd name="T7" fmla="*/ 6 h 84"/>
                  <a:gd name="T8" fmla="*/ 262 w 262"/>
                  <a:gd name="T9" fmla="*/ 0 h 84"/>
                  <a:gd name="T10" fmla="*/ 212 w 262"/>
                  <a:gd name="T11" fmla="*/ 38 h 84"/>
                  <a:gd name="T12" fmla="*/ 201 w 262"/>
                  <a:gd name="T13" fmla="*/ 32 h 84"/>
                  <a:gd name="T14" fmla="*/ 24 w 262"/>
                  <a:gd name="T15" fmla="*/ 84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 h="84">
                    <a:moveTo>
                      <a:pt x="24" y="84"/>
                    </a:moveTo>
                    <a:lnTo>
                      <a:pt x="0" y="73"/>
                    </a:lnTo>
                    <a:lnTo>
                      <a:pt x="177" y="20"/>
                    </a:lnTo>
                    <a:lnTo>
                      <a:pt x="148" y="6"/>
                    </a:lnTo>
                    <a:lnTo>
                      <a:pt x="262" y="0"/>
                    </a:lnTo>
                    <a:lnTo>
                      <a:pt x="212" y="38"/>
                    </a:lnTo>
                    <a:lnTo>
                      <a:pt x="201" y="32"/>
                    </a:lnTo>
                    <a:lnTo>
                      <a:pt x="24" y="84"/>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499" name="Freeform 18"/>
              <p:cNvSpPr>
                <a:spLocks/>
              </p:cNvSpPr>
              <p:nvPr/>
            </p:nvSpPr>
            <p:spPr bwMode="auto">
              <a:xfrm>
                <a:off x="861235" y="4494630"/>
                <a:ext cx="422737" cy="139369"/>
              </a:xfrm>
              <a:custGeom>
                <a:avLst/>
                <a:gdLst>
                  <a:gd name="T0" fmla="*/ 23 w 263"/>
                  <a:gd name="T1" fmla="*/ 80 h 80"/>
                  <a:gd name="T2" fmla="*/ 0 w 263"/>
                  <a:gd name="T3" fmla="*/ 68 h 80"/>
                  <a:gd name="T4" fmla="*/ 173 w 263"/>
                  <a:gd name="T5" fmla="*/ 17 h 80"/>
                  <a:gd name="T6" fmla="*/ 143 w 263"/>
                  <a:gd name="T7" fmla="*/ 4 h 80"/>
                  <a:gd name="T8" fmla="*/ 263 w 263"/>
                  <a:gd name="T9" fmla="*/ 0 h 80"/>
                  <a:gd name="T10" fmla="*/ 209 w 263"/>
                  <a:gd name="T11" fmla="*/ 39 h 80"/>
                  <a:gd name="T12" fmla="*/ 196 w 263"/>
                  <a:gd name="T13" fmla="*/ 28 h 80"/>
                  <a:gd name="T14" fmla="*/ 23 w 263"/>
                  <a:gd name="T15" fmla="*/ 80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80">
                    <a:moveTo>
                      <a:pt x="23" y="80"/>
                    </a:moveTo>
                    <a:lnTo>
                      <a:pt x="0" y="68"/>
                    </a:lnTo>
                    <a:lnTo>
                      <a:pt x="173" y="17"/>
                    </a:lnTo>
                    <a:lnTo>
                      <a:pt x="143" y="4"/>
                    </a:lnTo>
                    <a:lnTo>
                      <a:pt x="263" y="0"/>
                    </a:lnTo>
                    <a:lnTo>
                      <a:pt x="209" y="39"/>
                    </a:lnTo>
                    <a:lnTo>
                      <a:pt x="196" y="28"/>
                    </a:lnTo>
                    <a:lnTo>
                      <a:pt x="23" y="80"/>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grpSp>
        <p:grpSp>
          <p:nvGrpSpPr>
            <p:cNvPr id="493" name="Gruppieren 492"/>
            <p:cNvGrpSpPr/>
            <p:nvPr/>
          </p:nvGrpSpPr>
          <p:grpSpPr>
            <a:xfrm>
              <a:off x="1051890" y="5913308"/>
              <a:ext cx="576080" cy="360050"/>
              <a:chOff x="937326" y="4747595"/>
              <a:chExt cx="500408" cy="410327"/>
            </a:xfrm>
          </p:grpSpPr>
          <p:sp>
            <p:nvSpPr>
              <p:cNvPr id="494" name="Freeform 15"/>
              <p:cNvSpPr>
                <a:spLocks/>
              </p:cNvSpPr>
              <p:nvPr/>
            </p:nvSpPr>
            <p:spPr bwMode="auto">
              <a:xfrm>
                <a:off x="937326" y="4747595"/>
                <a:ext cx="500408" cy="406927"/>
              </a:xfrm>
              <a:custGeom>
                <a:avLst/>
                <a:gdLst>
                  <a:gd name="T0" fmla="*/ 293 w 293"/>
                  <a:gd name="T1" fmla="*/ 195 h 234"/>
                  <a:gd name="T2" fmla="*/ 248 w 293"/>
                  <a:gd name="T3" fmla="*/ 155 h 234"/>
                  <a:gd name="T4" fmla="*/ 248 w 293"/>
                  <a:gd name="T5" fmla="*/ 183 h 234"/>
                  <a:gd name="T6" fmla="*/ 195 w 293"/>
                  <a:gd name="T7" fmla="*/ 183 h 234"/>
                  <a:gd name="T8" fmla="*/ 108 w 293"/>
                  <a:gd name="T9" fmla="*/ 29 h 234"/>
                  <a:gd name="T10" fmla="*/ 108 w 293"/>
                  <a:gd name="T11" fmla="*/ 29 h 234"/>
                  <a:gd name="T12" fmla="*/ 45 w 293"/>
                  <a:gd name="T13" fmla="*/ 29 h 234"/>
                  <a:gd name="T14" fmla="*/ 45 w 293"/>
                  <a:gd name="T15" fmla="*/ 0 h 234"/>
                  <a:gd name="T16" fmla="*/ 0 w 293"/>
                  <a:gd name="T17" fmla="*/ 39 h 234"/>
                  <a:gd name="T18" fmla="*/ 45 w 293"/>
                  <a:gd name="T19" fmla="*/ 79 h 234"/>
                  <a:gd name="T20" fmla="*/ 45 w 293"/>
                  <a:gd name="T21" fmla="*/ 51 h 234"/>
                  <a:gd name="T22" fmla="*/ 97 w 293"/>
                  <a:gd name="T23" fmla="*/ 51 h 234"/>
                  <a:gd name="T24" fmla="*/ 186 w 293"/>
                  <a:gd name="T25" fmla="*/ 206 h 234"/>
                  <a:gd name="T26" fmla="*/ 186 w 293"/>
                  <a:gd name="T27" fmla="*/ 206 h 234"/>
                  <a:gd name="T28" fmla="*/ 186 w 293"/>
                  <a:gd name="T29" fmla="*/ 206 h 234"/>
                  <a:gd name="T30" fmla="*/ 248 w 293"/>
                  <a:gd name="T31" fmla="*/ 206 h 234"/>
                  <a:gd name="T32" fmla="*/ 248 w 293"/>
                  <a:gd name="T33" fmla="*/ 234 h 234"/>
                  <a:gd name="T34" fmla="*/ 293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293" y="195"/>
                    </a:moveTo>
                    <a:lnTo>
                      <a:pt x="248" y="155"/>
                    </a:lnTo>
                    <a:lnTo>
                      <a:pt x="248" y="183"/>
                    </a:lnTo>
                    <a:lnTo>
                      <a:pt x="195" y="183"/>
                    </a:lnTo>
                    <a:lnTo>
                      <a:pt x="108" y="29"/>
                    </a:lnTo>
                    <a:lnTo>
                      <a:pt x="45" y="29"/>
                    </a:lnTo>
                    <a:lnTo>
                      <a:pt x="45" y="0"/>
                    </a:lnTo>
                    <a:lnTo>
                      <a:pt x="0" y="39"/>
                    </a:lnTo>
                    <a:lnTo>
                      <a:pt x="45" y="79"/>
                    </a:lnTo>
                    <a:lnTo>
                      <a:pt x="45" y="51"/>
                    </a:lnTo>
                    <a:lnTo>
                      <a:pt x="97" y="51"/>
                    </a:lnTo>
                    <a:lnTo>
                      <a:pt x="186" y="206"/>
                    </a:lnTo>
                    <a:lnTo>
                      <a:pt x="248" y="206"/>
                    </a:lnTo>
                    <a:lnTo>
                      <a:pt x="248" y="234"/>
                    </a:lnTo>
                    <a:lnTo>
                      <a:pt x="293" y="195"/>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495" name="Freeform 16"/>
              <p:cNvSpPr>
                <a:spLocks/>
              </p:cNvSpPr>
              <p:nvPr/>
            </p:nvSpPr>
            <p:spPr bwMode="auto">
              <a:xfrm>
                <a:off x="937326" y="4750995"/>
                <a:ext cx="500408" cy="406927"/>
              </a:xfrm>
              <a:custGeom>
                <a:avLst/>
                <a:gdLst>
                  <a:gd name="T0" fmla="*/ 0 w 293"/>
                  <a:gd name="T1" fmla="*/ 195 h 234"/>
                  <a:gd name="T2" fmla="*/ 45 w 293"/>
                  <a:gd name="T3" fmla="*/ 155 h 234"/>
                  <a:gd name="T4" fmla="*/ 45 w 293"/>
                  <a:gd name="T5" fmla="*/ 183 h 234"/>
                  <a:gd name="T6" fmla="*/ 98 w 293"/>
                  <a:gd name="T7" fmla="*/ 183 h 234"/>
                  <a:gd name="T8" fmla="*/ 186 w 293"/>
                  <a:gd name="T9" fmla="*/ 29 h 234"/>
                  <a:gd name="T10" fmla="*/ 186 w 293"/>
                  <a:gd name="T11" fmla="*/ 29 h 234"/>
                  <a:gd name="T12" fmla="*/ 248 w 293"/>
                  <a:gd name="T13" fmla="*/ 29 h 234"/>
                  <a:gd name="T14" fmla="*/ 248 w 293"/>
                  <a:gd name="T15" fmla="*/ 0 h 234"/>
                  <a:gd name="T16" fmla="*/ 293 w 293"/>
                  <a:gd name="T17" fmla="*/ 39 h 234"/>
                  <a:gd name="T18" fmla="*/ 248 w 293"/>
                  <a:gd name="T19" fmla="*/ 79 h 234"/>
                  <a:gd name="T20" fmla="*/ 248 w 293"/>
                  <a:gd name="T21" fmla="*/ 51 h 234"/>
                  <a:gd name="T22" fmla="*/ 195 w 293"/>
                  <a:gd name="T23" fmla="*/ 51 h 234"/>
                  <a:gd name="T24" fmla="*/ 108 w 293"/>
                  <a:gd name="T25" fmla="*/ 206 h 234"/>
                  <a:gd name="T26" fmla="*/ 108 w 293"/>
                  <a:gd name="T27" fmla="*/ 206 h 234"/>
                  <a:gd name="T28" fmla="*/ 108 w 293"/>
                  <a:gd name="T29" fmla="*/ 206 h 234"/>
                  <a:gd name="T30" fmla="*/ 45 w 293"/>
                  <a:gd name="T31" fmla="*/ 206 h 234"/>
                  <a:gd name="T32" fmla="*/ 45 w 293"/>
                  <a:gd name="T33" fmla="*/ 234 h 234"/>
                  <a:gd name="T34" fmla="*/ 0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0" y="195"/>
                    </a:moveTo>
                    <a:lnTo>
                      <a:pt x="45" y="155"/>
                    </a:lnTo>
                    <a:lnTo>
                      <a:pt x="45" y="183"/>
                    </a:lnTo>
                    <a:lnTo>
                      <a:pt x="98" y="183"/>
                    </a:lnTo>
                    <a:lnTo>
                      <a:pt x="186" y="29"/>
                    </a:lnTo>
                    <a:lnTo>
                      <a:pt x="248" y="29"/>
                    </a:lnTo>
                    <a:lnTo>
                      <a:pt x="248" y="0"/>
                    </a:lnTo>
                    <a:lnTo>
                      <a:pt x="293" y="39"/>
                    </a:lnTo>
                    <a:lnTo>
                      <a:pt x="248" y="79"/>
                    </a:lnTo>
                    <a:lnTo>
                      <a:pt x="248" y="51"/>
                    </a:lnTo>
                    <a:lnTo>
                      <a:pt x="195" y="51"/>
                    </a:lnTo>
                    <a:lnTo>
                      <a:pt x="108" y="206"/>
                    </a:lnTo>
                    <a:lnTo>
                      <a:pt x="45" y="206"/>
                    </a:lnTo>
                    <a:lnTo>
                      <a:pt x="45" y="234"/>
                    </a:lnTo>
                    <a:lnTo>
                      <a:pt x="0" y="195"/>
                    </a:lnTo>
                    <a:close/>
                  </a:path>
                </a:pathLst>
              </a:custGeom>
              <a:solidFill>
                <a:schemeClr val="bg1"/>
              </a:solidFill>
              <a:ln w="6350">
                <a:solidFill>
                  <a:schemeClr val="tx1"/>
                </a:solidFill>
                <a:round/>
                <a:headEnd/>
                <a:tailEnd/>
              </a:ln>
              <a:extLst/>
            </p:spPr>
            <p:txBody>
              <a:bodyPr/>
              <a:lstStyle/>
              <a:p>
                <a:endParaRPr lang="de-DE" sz="2400">
                  <a:latin typeface="Arial" pitchFamily="34" charset="0"/>
                  <a:cs typeface="Arial" pitchFamily="34" charset="0"/>
                </a:endParaRPr>
              </a:p>
            </p:txBody>
          </p:sp>
          <p:cxnSp>
            <p:nvCxnSpPr>
              <p:cNvPr id="496" name="Gerade Verbindung 495"/>
              <p:cNvCxnSpPr/>
              <p:nvPr/>
            </p:nvCxnSpPr>
            <p:spPr bwMode="auto">
              <a:xfrm flipV="1">
                <a:off x="1170524" y="4920591"/>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cxnSp>
            <p:nvCxnSpPr>
              <p:cNvPr id="497" name="Gerade Verbindung 496"/>
              <p:cNvCxnSpPr/>
              <p:nvPr/>
            </p:nvCxnSpPr>
            <p:spPr bwMode="auto">
              <a:xfrm flipV="1">
                <a:off x="1188361" y="4954203"/>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grpSp>
      </p:grpSp>
      <p:sp>
        <p:nvSpPr>
          <p:cNvPr id="564" name="Cloud"/>
          <p:cNvSpPr>
            <a:spLocks noChangeAspect="1" noEditPoints="1" noChangeArrowheads="1"/>
          </p:cNvSpPr>
          <p:nvPr/>
        </p:nvSpPr>
        <p:spPr bwMode="auto">
          <a:xfrm rot="10800000" flipH="1" flipV="1">
            <a:off x="5039853" y="3429603"/>
            <a:ext cx="864120" cy="1824253"/>
          </a:xfrm>
          <a:custGeom>
            <a:avLst/>
            <a:gdLst>
              <a:gd name="T0" fmla="*/ 19586765 w 21600"/>
              <a:gd name="T1" fmla="*/ 748925113 h 21600"/>
              <a:gd name="T2" fmla="*/ 2147483647 w 21600"/>
              <a:gd name="T3" fmla="*/ 1496255184 h 21600"/>
              <a:gd name="T4" fmla="*/ 2147483647 w 21600"/>
              <a:gd name="T5" fmla="*/ 748925113 h 21600"/>
              <a:gd name="T6" fmla="*/ 2147483647 w 21600"/>
              <a:gd name="T7" fmla="*/ 8564162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6350">
            <a:solidFill>
              <a:schemeClr val="tx1"/>
            </a:solidFill>
          </a:ln>
          <a:effectLst/>
        </p:spPr>
        <p:txBody>
          <a:bodyPr wrap="none" lIns="0" tIns="0" rIns="0" bIns="0" anchor="ctr" anchorCtr="0">
            <a:noAutofit/>
          </a:bodyPr>
          <a:lstStyle/>
          <a:p>
            <a:pPr algn="ctr" eaLnBrk="0" hangingPunct="0"/>
            <a:r>
              <a:rPr lang="de-DE" sz="1333" dirty="0">
                <a:latin typeface="Arial" panose="020B0604020202020204" pitchFamily="34" charset="0"/>
                <a:cs typeface="Arial" panose="020B0604020202020204" pitchFamily="34" charset="0"/>
              </a:rPr>
              <a:t>WDM-</a:t>
            </a:r>
            <a:br>
              <a:rPr lang="de-DE" sz="1333" dirty="0">
                <a:latin typeface="Arial" panose="020B0604020202020204" pitchFamily="34" charset="0"/>
                <a:cs typeface="Arial" panose="020B0604020202020204" pitchFamily="34" charset="0"/>
              </a:rPr>
            </a:br>
            <a:r>
              <a:rPr lang="de-DE" sz="1333" dirty="0">
                <a:latin typeface="Arial" panose="020B0604020202020204" pitchFamily="34" charset="0"/>
                <a:cs typeface="Arial" panose="020B0604020202020204" pitchFamily="34" charset="0"/>
              </a:rPr>
              <a:t>PON</a:t>
            </a:r>
            <a:endParaRPr lang="en-US" sz="1333" dirty="0">
              <a:latin typeface="Arial" panose="020B0604020202020204" pitchFamily="34" charset="0"/>
              <a:cs typeface="Arial" panose="020B0604020202020204" pitchFamily="34" charset="0"/>
            </a:endParaRPr>
          </a:p>
        </p:txBody>
      </p:sp>
      <p:sp>
        <p:nvSpPr>
          <p:cNvPr id="565" name="Cloud"/>
          <p:cNvSpPr>
            <a:spLocks noChangeAspect="1" noEditPoints="1" noChangeArrowheads="1"/>
          </p:cNvSpPr>
          <p:nvPr/>
        </p:nvSpPr>
        <p:spPr bwMode="auto">
          <a:xfrm rot="10800000" flipH="1" flipV="1">
            <a:off x="10608627" y="2277443"/>
            <a:ext cx="864120" cy="864120"/>
          </a:xfrm>
          <a:custGeom>
            <a:avLst/>
            <a:gdLst>
              <a:gd name="T0" fmla="*/ 19586765 w 21600"/>
              <a:gd name="T1" fmla="*/ 748925113 h 21600"/>
              <a:gd name="T2" fmla="*/ 2147483647 w 21600"/>
              <a:gd name="T3" fmla="*/ 1496255184 h 21600"/>
              <a:gd name="T4" fmla="*/ 2147483647 w 21600"/>
              <a:gd name="T5" fmla="*/ 748925113 h 21600"/>
              <a:gd name="T6" fmla="*/ 2147483647 w 21600"/>
              <a:gd name="T7" fmla="*/ 8564162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6350">
            <a:solidFill>
              <a:schemeClr val="tx1"/>
            </a:solidFill>
          </a:ln>
          <a:effectLst/>
        </p:spPr>
        <p:txBody>
          <a:bodyPr wrap="none" lIns="0" tIns="0" rIns="0" bIns="0" anchor="ctr" anchorCtr="0">
            <a:noAutofit/>
          </a:bodyPr>
          <a:lstStyle/>
          <a:p>
            <a:pPr algn="ctr" eaLnBrk="0" hangingPunct="0"/>
            <a:r>
              <a:rPr lang="de-DE" sz="1333" dirty="0">
                <a:latin typeface="Arial" panose="020B0604020202020204" pitchFamily="34" charset="0"/>
                <a:cs typeface="Arial" panose="020B0604020202020204" pitchFamily="34" charset="0"/>
              </a:rPr>
              <a:t>EPC</a:t>
            </a:r>
            <a:endParaRPr lang="en-US" sz="1333" dirty="0">
              <a:latin typeface="Arial" panose="020B0604020202020204" pitchFamily="34" charset="0"/>
              <a:cs typeface="Arial" panose="020B0604020202020204" pitchFamily="34" charset="0"/>
            </a:endParaRPr>
          </a:p>
        </p:txBody>
      </p:sp>
      <p:grpSp>
        <p:nvGrpSpPr>
          <p:cNvPr id="558" name="Gruppieren 557"/>
          <p:cNvGrpSpPr/>
          <p:nvPr/>
        </p:nvGrpSpPr>
        <p:grpSpPr>
          <a:xfrm>
            <a:off x="10128560" y="2661497"/>
            <a:ext cx="576080" cy="480068"/>
            <a:chOff x="5580140" y="3501009"/>
            <a:chExt cx="432060" cy="360051"/>
          </a:xfrm>
        </p:grpSpPr>
        <p:sp>
          <p:nvSpPr>
            <p:cNvPr id="559" name="AutoShape 49"/>
            <p:cNvSpPr>
              <a:spLocks noChangeArrowheads="1"/>
            </p:cNvSpPr>
            <p:nvPr/>
          </p:nvSpPr>
          <p:spPr bwMode="auto">
            <a:xfrm>
              <a:off x="5580140" y="3501009"/>
              <a:ext cx="432060" cy="360051"/>
            </a:xfrm>
            <a:prstGeom prst="can">
              <a:avLst>
                <a:gd name="adj" fmla="val 50000"/>
              </a:avLst>
            </a:prstGeom>
            <a:solidFill>
              <a:schemeClr val="bg1"/>
            </a:solidFill>
            <a:ln w="9525">
              <a:solidFill>
                <a:srgbClr val="000000"/>
              </a:solidFill>
              <a:round/>
              <a:headEnd/>
              <a:tailEnd/>
            </a:ln>
            <a:effectLst/>
            <a:extLst/>
          </p:spPr>
          <p:txBody>
            <a:bodyPr wrap="none" tIns="144000" bIns="48000" anchor="ctr"/>
            <a:lstStyle/>
            <a:p>
              <a:pPr algn="ctr" eaLnBrk="0" hangingPunct="0">
                <a:spcBef>
                  <a:spcPct val="0"/>
                </a:spcBef>
                <a:buClrTx/>
                <a:buFontTx/>
                <a:buNone/>
              </a:pPr>
              <a:r>
                <a:rPr lang="de-DE" sz="1467" dirty="0">
                  <a:latin typeface="Arial" pitchFamily="34" charset="0"/>
                  <a:cs typeface="Arial" pitchFamily="34" charset="0"/>
                </a:rPr>
                <a:t>PER</a:t>
              </a:r>
            </a:p>
          </p:txBody>
        </p:sp>
        <p:sp>
          <p:nvSpPr>
            <p:cNvPr id="560" name="Freeform 50"/>
            <p:cNvSpPr>
              <a:spLocks/>
            </p:cNvSpPr>
            <p:nvPr/>
          </p:nvSpPr>
          <p:spPr bwMode="auto">
            <a:xfrm>
              <a:off x="5669680"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561" name="Freeform 51"/>
            <p:cNvSpPr>
              <a:spLocks/>
            </p:cNvSpPr>
            <p:nvPr/>
          </p:nvSpPr>
          <p:spPr bwMode="auto">
            <a:xfrm flipH="1" flipV="1">
              <a:off x="5806842"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562" name="Freeform 52"/>
            <p:cNvSpPr>
              <a:spLocks/>
            </p:cNvSpPr>
            <p:nvPr/>
          </p:nvSpPr>
          <p:spPr bwMode="auto">
            <a:xfrm flipH="1">
              <a:off x="5669680"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563" name="Freeform 53"/>
            <p:cNvSpPr>
              <a:spLocks/>
            </p:cNvSpPr>
            <p:nvPr/>
          </p:nvSpPr>
          <p:spPr bwMode="auto">
            <a:xfrm flipV="1">
              <a:off x="5806842"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grpSp>
      <p:sp>
        <p:nvSpPr>
          <p:cNvPr id="566" name="Cloud"/>
          <p:cNvSpPr>
            <a:spLocks noChangeAspect="1" noEditPoints="1" noChangeArrowheads="1"/>
          </p:cNvSpPr>
          <p:nvPr/>
        </p:nvSpPr>
        <p:spPr bwMode="auto">
          <a:xfrm rot="10800000" flipH="1" flipV="1">
            <a:off x="6096000" y="3813656"/>
            <a:ext cx="3936547" cy="960133"/>
          </a:xfrm>
          <a:custGeom>
            <a:avLst/>
            <a:gdLst>
              <a:gd name="T0" fmla="*/ 19586765 w 21600"/>
              <a:gd name="T1" fmla="*/ 748925113 h 21600"/>
              <a:gd name="T2" fmla="*/ 2147483647 w 21600"/>
              <a:gd name="T3" fmla="*/ 1496255184 h 21600"/>
              <a:gd name="T4" fmla="*/ 2147483647 w 21600"/>
              <a:gd name="T5" fmla="*/ 748925113 h 21600"/>
              <a:gd name="T6" fmla="*/ 2147483647 w 21600"/>
              <a:gd name="T7" fmla="*/ 8564162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6350">
            <a:solidFill>
              <a:schemeClr val="tx1"/>
            </a:solidFill>
          </a:ln>
          <a:effectLst/>
        </p:spPr>
        <p:txBody>
          <a:bodyPr wrap="none" lIns="0" tIns="0" rIns="0" bIns="0" anchor="ctr" anchorCtr="0">
            <a:noAutofit/>
          </a:bodyPr>
          <a:lstStyle/>
          <a:p>
            <a:pPr algn="ctr" eaLnBrk="0" hangingPunct="0"/>
            <a:r>
              <a:rPr lang="de-DE" sz="1333" dirty="0">
                <a:latin typeface="Arial" panose="020B0604020202020204" pitchFamily="34" charset="0"/>
                <a:cs typeface="Arial" panose="020B0604020202020204" pitchFamily="34" charset="0"/>
              </a:rPr>
              <a:t>IP/MPLS/OTN Backbone</a:t>
            </a:r>
            <a:endParaRPr lang="en-US" sz="1333" dirty="0">
              <a:latin typeface="Arial" panose="020B0604020202020204" pitchFamily="34" charset="0"/>
              <a:cs typeface="Arial" panose="020B0604020202020204" pitchFamily="34" charset="0"/>
            </a:endParaRPr>
          </a:p>
        </p:txBody>
      </p:sp>
      <p:grpSp>
        <p:nvGrpSpPr>
          <p:cNvPr id="153" name="Gruppieren 152"/>
          <p:cNvGrpSpPr/>
          <p:nvPr/>
        </p:nvGrpSpPr>
        <p:grpSpPr>
          <a:xfrm>
            <a:off x="5807960" y="4005683"/>
            <a:ext cx="576064" cy="624069"/>
            <a:chOff x="6048165" y="2571750"/>
            <a:chExt cx="432048" cy="468052"/>
          </a:xfrm>
        </p:grpSpPr>
        <p:sp>
          <p:nvSpPr>
            <p:cNvPr id="154" name="AutoShape 49"/>
            <p:cNvSpPr>
              <a:spLocks noChangeArrowheads="1"/>
            </p:cNvSpPr>
            <p:nvPr/>
          </p:nvSpPr>
          <p:spPr bwMode="auto">
            <a:xfrm>
              <a:off x="6048165" y="2571750"/>
              <a:ext cx="432048" cy="468052"/>
            </a:xfrm>
            <a:prstGeom prst="can">
              <a:avLst>
                <a:gd name="adj" fmla="val 40316"/>
              </a:avLst>
            </a:prstGeom>
            <a:solidFill>
              <a:schemeClr val="bg1">
                <a:lumMod val="50000"/>
              </a:schemeClr>
            </a:solidFill>
            <a:ln w="9525">
              <a:solidFill>
                <a:srgbClr val="000000"/>
              </a:solidFill>
              <a:round/>
              <a:headEnd/>
              <a:tailEnd/>
            </a:ln>
            <a:effectLst/>
            <a:extLst/>
          </p:spPr>
          <p:txBody>
            <a:bodyPr wrap="none" tIns="192000" bIns="0" anchor="ctr"/>
            <a:lstStyle/>
            <a:p>
              <a:pPr eaLnBrk="0" hangingPunct="0">
                <a:spcBef>
                  <a:spcPct val="0"/>
                </a:spcBef>
                <a:buClrTx/>
                <a:buFontTx/>
                <a:buNone/>
              </a:pPr>
              <a:endParaRPr lang="de-DE" sz="2133">
                <a:latin typeface="Arial" pitchFamily="34" charset="0"/>
              </a:endParaRPr>
            </a:p>
          </p:txBody>
        </p:sp>
        <p:grpSp>
          <p:nvGrpSpPr>
            <p:cNvPr id="155" name="Gruppieren 154"/>
            <p:cNvGrpSpPr/>
            <p:nvPr/>
          </p:nvGrpSpPr>
          <p:grpSpPr>
            <a:xfrm>
              <a:off x="6120172" y="2607754"/>
              <a:ext cx="288032" cy="108012"/>
              <a:chOff x="6110957" y="2636166"/>
              <a:chExt cx="312318" cy="177184"/>
            </a:xfrm>
            <a:solidFill>
              <a:schemeClr val="bg1"/>
            </a:solidFill>
          </p:grpSpPr>
          <p:sp>
            <p:nvSpPr>
              <p:cNvPr id="161" name="Freeform 50"/>
              <p:cNvSpPr>
                <a:spLocks/>
              </p:cNvSpPr>
              <p:nvPr/>
            </p:nvSpPr>
            <p:spPr bwMode="auto">
              <a:xfrm>
                <a:off x="6110957" y="2739520"/>
                <a:ext cx="127150" cy="73823"/>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grp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62" name="Freeform 51"/>
              <p:cNvSpPr>
                <a:spLocks/>
              </p:cNvSpPr>
              <p:nvPr/>
            </p:nvSpPr>
            <p:spPr bwMode="auto">
              <a:xfrm flipH="1" flipV="1">
                <a:off x="6296125" y="2636166"/>
                <a:ext cx="127150" cy="73823"/>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grp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63" name="Freeform 52"/>
              <p:cNvSpPr>
                <a:spLocks/>
              </p:cNvSpPr>
              <p:nvPr/>
            </p:nvSpPr>
            <p:spPr bwMode="auto">
              <a:xfrm flipH="1">
                <a:off x="6110957" y="2636168"/>
                <a:ext cx="127150" cy="73823"/>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grp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64" name="Freeform 53"/>
              <p:cNvSpPr>
                <a:spLocks/>
              </p:cNvSpPr>
              <p:nvPr/>
            </p:nvSpPr>
            <p:spPr bwMode="auto">
              <a:xfrm flipV="1">
                <a:off x="6296125" y="2739527"/>
                <a:ext cx="127150" cy="73823"/>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grp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grpSp>
        <p:cxnSp>
          <p:nvCxnSpPr>
            <p:cNvPr id="157" name="Gerade Verbindung 156"/>
            <p:cNvCxnSpPr/>
            <p:nvPr/>
          </p:nvCxnSpPr>
          <p:spPr bwMode="auto">
            <a:xfrm>
              <a:off x="6120172" y="2823778"/>
              <a:ext cx="108012" cy="0"/>
            </a:xfrm>
            <a:prstGeom prst="line">
              <a:avLst/>
            </a:prstGeom>
            <a:solidFill>
              <a:srgbClr val="D9D9D9"/>
            </a:solidFill>
            <a:ln w="9525" cap="flat" cmpd="sng" algn="ctr">
              <a:solidFill>
                <a:schemeClr val="tx1"/>
              </a:solidFill>
              <a:prstDash val="solid"/>
              <a:round/>
              <a:headEnd type="none" w="med" len="med"/>
              <a:tailEnd type="none" w="med" len="med"/>
            </a:ln>
            <a:effectLst/>
          </p:spPr>
        </p:cxnSp>
        <p:cxnSp>
          <p:nvCxnSpPr>
            <p:cNvPr id="158" name="Gerade Verbindung 157"/>
            <p:cNvCxnSpPr/>
            <p:nvPr/>
          </p:nvCxnSpPr>
          <p:spPr bwMode="auto">
            <a:xfrm>
              <a:off x="6120172" y="2859782"/>
              <a:ext cx="108012" cy="0"/>
            </a:xfrm>
            <a:prstGeom prst="line">
              <a:avLst/>
            </a:prstGeom>
            <a:solidFill>
              <a:srgbClr val="D9D9D9"/>
            </a:solidFill>
            <a:ln w="9525" cap="flat" cmpd="sng" algn="ctr">
              <a:solidFill>
                <a:schemeClr val="tx1"/>
              </a:solidFill>
              <a:prstDash val="solid"/>
              <a:round/>
              <a:headEnd type="none" w="med" len="med"/>
              <a:tailEnd type="none" w="med" len="med"/>
            </a:ln>
            <a:effectLst/>
          </p:spPr>
        </p:cxnSp>
        <p:cxnSp>
          <p:nvCxnSpPr>
            <p:cNvPr id="159" name="Gerade Verbindung 158"/>
            <p:cNvCxnSpPr/>
            <p:nvPr/>
          </p:nvCxnSpPr>
          <p:spPr bwMode="auto">
            <a:xfrm>
              <a:off x="6120172" y="2895786"/>
              <a:ext cx="108012" cy="0"/>
            </a:xfrm>
            <a:prstGeom prst="line">
              <a:avLst/>
            </a:prstGeom>
            <a:solidFill>
              <a:srgbClr val="D9D9D9"/>
            </a:solidFill>
            <a:ln w="9525" cap="flat" cmpd="sng" algn="ctr">
              <a:solidFill>
                <a:schemeClr val="tx1"/>
              </a:solidFill>
              <a:prstDash val="solid"/>
              <a:round/>
              <a:headEnd type="none" w="med" len="med"/>
              <a:tailEnd type="none" w="med" len="med"/>
            </a:ln>
            <a:effectLst/>
          </p:spPr>
        </p:cxnSp>
        <p:cxnSp>
          <p:nvCxnSpPr>
            <p:cNvPr id="160" name="Gerade Verbindung 159"/>
            <p:cNvCxnSpPr/>
            <p:nvPr/>
          </p:nvCxnSpPr>
          <p:spPr bwMode="auto">
            <a:xfrm>
              <a:off x="6120172" y="2931790"/>
              <a:ext cx="108012" cy="0"/>
            </a:xfrm>
            <a:prstGeom prst="line">
              <a:avLst/>
            </a:prstGeom>
            <a:solidFill>
              <a:srgbClr val="D9D9D9"/>
            </a:solidFill>
            <a:ln w="9525" cap="flat" cmpd="sng" algn="ctr">
              <a:solidFill>
                <a:schemeClr val="tx1"/>
              </a:solidFill>
              <a:prstDash val="solid"/>
              <a:round/>
              <a:headEnd type="none" w="med" len="med"/>
              <a:tailEnd type="none" w="med" len="med"/>
            </a:ln>
            <a:effectLst/>
          </p:spPr>
        </p:cxnSp>
        <p:sp>
          <p:nvSpPr>
            <p:cNvPr id="156" name="Gleichschenkliges Dreieck 155"/>
            <p:cNvSpPr/>
            <p:nvPr/>
          </p:nvSpPr>
          <p:spPr bwMode="auto">
            <a:xfrm rot="5400000">
              <a:off x="6228184" y="2787774"/>
              <a:ext cx="180020" cy="180020"/>
            </a:xfrm>
            <a:prstGeom prst="triangle">
              <a:avLst/>
            </a:prstGeom>
            <a:solidFill>
              <a:schemeClr val="bg1"/>
            </a:solidFill>
            <a:ln w="6350">
              <a:solidFill>
                <a:srgbClr val="000000"/>
              </a:solidFill>
              <a:round/>
              <a:headEnd/>
              <a:tailEnd/>
            </a:ln>
            <a:effectLst/>
          </p:spPr>
          <p:txBody>
            <a:bodyPr wrap="none" tIns="192000" bIns="0" anchor="ctr"/>
            <a:lstStyle/>
            <a:p>
              <a:pPr eaLnBrk="0" hangingPunct="0">
                <a:spcBef>
                  <a:spcPct val="0"/>
                </a:spcBef>
                <a:buClrTx/>
                <a:buFontTx/>
                <a:buNone/>
              </a:pPr>
              <a:endParaRPr lang="en-US" sz="2133" dirty="0">
                <a:latin typeface="Arial" pitchFamily="34" charset="0"/>
              </a:endParaRPr>
            </a:p>
          </p:txBody>
        </p:sp>
      </p:grpSp>
      <p:grpSp>
        <p:nvGrpSpPr>
          <p:cNvPr id="245" name="Gruppieren 244"/>
          <p:cNvGrpSpPr/>
          <p:nvPr/>
        </p:nvGrpSpPr>
        <p:grpSpPr>
          <a:xfrm>
            <a:off x="8304307" y="3525014"/>
            <a:ext cx="576080" cy="480068"/>
            <a:chOff x="5580140" y="3501009"/>
            <a:chExt cx="432060" cy="360051"/>
          </a:xfrm>
        </p:grpSpPr>
        <p:sp>
          <p:nvSpPr>
            <p:cNvPr id="398" name="AutoShape 49"/>
            <p:cNvSpPr>
              <a:spLocks noChangeArrowheads="1"/>
            </p:cNvSpPr>
            <p:nvPr/>
          </p:nvSpPr>
          <p:spPr bwMode="auto">
            <a:xfrm>
              <a:off x="5580140" y="3501009"/>
              <a:ext cx="432060" cy="360051"/>
            </a:xfrm>
            <a:prstGeom prst="can">
              <a:avLst>
                <a:gd name="adj" fmla="val 50000"/>
              </a:avLst>
            </a:prstGeom>
            <a:solidFill>
              <a:schemeClr val="bg1"/>
            </a:solidFill>
            <a:ln w="9525">
              <a:solidFill>
                <a:srgbClr val="000000"/>
              </a:solidFill>
              <a:round/>
              <a:headEnd/>
              <a:tailEnd/>
            </a:ln>
            <a:effectLst/>
            <a:extLst/>
          </p:spPr>
          <p:txBody>
            <a:bodyPr wrap="none" tIns="144000" bIns="48000" anchor="ctr"/>
            <a:lstStyle/>
            <a:p>
              <a:pPr algn="ctr" eaLnBrk="0" hangingPunct="0">
                <a:spcBef>
                  <a:spcPct val="0"/>
                </a:spcBef>
                <a:buClrTx/>
                <a:buFontTx/>
                <a:buNone/>
              </a:pPr>
              <a:r>
                <a:rPr lang="de-DE" sz="1467" dirty="0">
                  <a:latin typeface="Arial" pitchFamily="34" charset="0"/>
                  <a:cs typeface="Arial" pitchFamily="34" charset="0"/>
                </a:rPr>
                <a:t>LER</a:t>
              </a:r>
            </a:p>
          </p:txBody>
        </p:sp>
        <p:sp>
          <p:nvSpPr>
            <p:cNvPr id="399" name="Freeform 50"/>
            <p:cNvSpPr>
              <a:spLocks/>
            </p:cNvSpPr>
            <p:nvPr/>
          </p:nvSpPr>
          <p:spPr bwMode="auto">
            <a:xfrm>
              <a:off x="5669680"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400" name="Freeform 51"/>
            <p:cNvSpPr>
              <a:spLocks/>
            </p:cNvSpPr>
            <p:nvPr/>
          </p:nvSpPr>
          <p:spPr bwMode="auto">
            <a:xfrm flipH="1" flipV="1">
              <a:off x="5806842"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401" name="Freeform 52"/>
            <p:cNvSpPr>
              <a:spLocks/>
            </p:cNvSpPr>
            <p:nvPr/>
          </p:nvSpPr>
          <p:spPr bwMode="auto">
            <a:xfrm flipH="1">
              <a:off x="5669680"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402" name="Freeform 53"/>
            <p:cNvSpPr>
              <a:spLocks/>
            </p:cNvSpPr>
            <p:nvPr/>
          </p:nvSpPr>
          <p:spPr bwMode="auto">
            <a:xfrm flipV="1">
              <a:off x="5806842"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grpSp>
      <p:sp>
        <p:nvSpPr>
          <p:cNvPr id="350" name="Abgerundetes Rechteck 13"/>
          <p:cNvSpPr>
            <a:spLocks noChangeArrowheads="1"/>
          </p:cNvSpPr>
          <p:nvPr/>
        </p:nvSpPr>
        <p:spPr bwMode="auto">
          <a:xfrm>
            <a:off x="7632213" y="1701061"/>
            <a:ext cx="1728240" cy="2400335"/>
          </a:xfrm>
          <a:prstGeom prst="roundRect">
            <a:avLst>
              <a:gd name="adj" fmla="val 8227"/>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567" name="Cloud"/>
          <p:cNvSpPr>
            <a:spLocks noChangeAspect="1" noEditPoints="1" noChangeArrowheads="1"/>
          </p:cNvSpPr>
          <p:nvPr/>
        </p:nvSpPr>
        <p:spPr bwMode="auto">
          <a:xfrm rot="10800000" flipH="1" flipV="1">
            <a:off x="9072413" y="1701061"/>
            <a:ext cx="864120" cy="863819"/>
          </a:xfrm>
          <a:custGeom>
            <a:avLst/>
            <a:gdLst>
              <a:gd name="T0" fmla="*/ 19586765 w 21600"/>
              <a:gd name="T1" fmla="*/ 748925113 h 21600"/>
              <a:gd name="T2" fmla="*/ 2147483647 w 21600"/>
              <a:gd name="T3" fmla="*/ 1496255184 h 21600"/>
              <a:gd name="T4" fmla="*/ 2147483647 w 21600"/>
              <a:gd name="T5" fmla="*/ 748925113 h 21600"/>
              <a:gd name="T6" fmla="*/ 2147483647 w 21600"/>
              <a:gd name="T7" fmla="*/ 8564162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6350">
            <a:solidFill>
              <a:schemeClr val="tx1"/>
            </a:solidFill>
          </a:ln>
          <a:effectLst/>
        </p:spPr>
        <p:txBody>
          <a:bodyPr wrap="none" lIns="0" tIns="0" rIns="0" bIns="0" anchor="ctr" anchorCtr="0">
            <a:noAutofit/>
          </a:bodyPr>
          <a:lstStyle/>
          <a:p>
            <a:pPr algn="ctr" eaLnBrk="0" hangingPunct="0"/>
            <a:r>
              <a:rPr lang="de-DE" sz="1333" dirty="0">
                <a:latin typeface="Arial" panose="020B0604020202020204" pitchFamily="34" charset="0"/>
                <a:cs typeface="Arial" panose="020B0604020202020204" pitchFamily="34" charset="0"/>
              </a:rPr>
              <a:t>    PSTN</a:t>
            </a:r>
          </a:p>
        </p:txBody>
      </p:sp>
      <p:sp>
        <p:nvSpPr>
          <p:cNvPr id="575" name="AutoShape 49"/>
          <p:cNvSpPr>
            <a:spLocks noChangeArrowheads="1"/>
          </p:cNvSpPr>
          <p:nvPr/>
        </p:nvSpPr>
        <p:spPr bwMode="auto">
          <a:xfrm>
            <a:off x="8784373" y="1797075"/>
            <a:ext cx="480067" cy="480068"/>
          </a:xfrm>
          <a:prstGeom prst="can">
            <a:avLst>
              <a:gd name="adj" fmla="val 25278"/>
            </a:avLst>
          </a:prstGeom>
          <a:solidFill>
            <a:schemeClr val="bg1"/>
          </a:solidFill>
          <a:ln w="9525">
            <a:solidFill>
              <a:srgbClr val="000000"/>
            </a:solidFill>
            <a:round/>
            <a:headEnd/>
            <a:tailEnd/>
          </a:ln>
          <a:effectLst/>
          <a:extLst/>
        </p:spPr>
        <p:txBody>
          <a:bodyPr wrap="none" tIns="72000" bIns="48000" anchor="ctr"/>
          <a:lstStyle/>
          <a:p>
            <a:pPr algn="ctr" eaLnBrk="0" hangingPunct="0">
              <a:spcBef>
                <a:spcPct val="0"/>
              </a:spcBef>
              <a:buClrTx/>
              <a:buFontTx/>
              <a:buNone/>
            </a:pPr>
            <a:r>
              <a:rPr lang="de-DE" sz="1467" dirty="0">
                <a:latin typeface="Arial" pitchFamily="34" charset="0"/>
                <a:cs typeface="Arial" pitchFamily="34" charset="0"/>
              </a:rPr>
              <a:t>MSC</a:t>
            </a:r>
          </a:p>
        </p:txBody>
      </p:sp>
      <p:sp>
        <p:nvSpPr>
          <p:cNvPr id="580" name="AutoShape 49"/>
          <p:cNvSpPr>
            <a:spLocks noChangeArrowheads="1"/>
          </p:cNvSpPr>
          <p:nvPr/>
        </p:nvSpPr>
        <p:spPr bwMode="auto">
          <a:xfrm>
            <a:off x="7920253" y="3045249"/>
            <a:ext cx="480067" cy="480068"/>
          </a:xfrm>
          <a:prstGeom prst="can">
            <a:avLst>
              <a:gd name="adj" fmla="val 25278"/>
            </a:avLst>
          </a:prstGeom>
          <a:solidFill>
            <a:schemeClr val="bg1"/>
          </a:solidFill>
          <a:ln w="9525">
            <a:solidFill>
              <a:srgbClr val="000000"/>
            </a:solidFill>
            <a:round/>
            <a:headEnd/>
            <a:tailEnd/>
          </a:ln>
          <a:effectLst/>
          <a:extLst/>
        </p:spPr>
        <p:txBody>
          <a:bodyPr wrap="none" tIns="72000" bIns="48000" anchor="ctr"/>
          <a:lstStyle/>
          <a:p>
            <a:pPr algn="ctr" eaLnBrk="0" hangingPunct="0">
              <a:spcBef>
                <a:spcPct val="0"/>
              </a:spcBef>
              <a:buClrTx/>
              <a:buFontTx/>
              <a:buNone/>
            </a:pPr>
            <a:r>
              <a:rPr lang="de-DE" sz="1467" dirty="0">
                <a:latin typeface="Arial" pitchFamily="34" charset="0"/>
                <a:cs typeface="Arial" pitchFamily="34" charset="0"/>
              </a:rPr>
              <a:t>RNC</a:t>
            </a:r>
          </a:p>
        </p:txBody>
      </p:sp>
      <p:sp>
        <p:nvSpPr>
          <p:cNvPr id="581" name="AutoShape 49"/>
          <p:cNvSpPr>
            <a:spLocks noChangeArrowheads="1"/>
          </p:cNvSpPr>
          <p:nvPr/>
        </p:nvSpPr>
        <p:spPr bwMode="auto">
          <a:xfrm>
            <a:off x="7728227" y="2469169"/>
            <a:ext cx="480067" cy="480068"/>
          </a:xfrm>
          <a:prstGeom prst="can">
            <a:avLst>
              <a:gd name="adj" fmla="val 25278"/>
            </a:avLst>
          </a:prstGeom>
          <a:solidFill>
            <a:schemeClr val="bg1"/>
          </a:solidFill>
          <a:ln w="9525">
            <a:solidFill>
              <a:srgbClr val="000000"/>
            </a:solidFill>
            <a:round/>
            <a:headEnd/>
            <a:tailEnd/>
          </a:ln>
          <a:effectLst/>
          <a:extLst/>
        </p:spPr>
        <p:txBody>
          <a:bodyPr wrap="none" tIns="72000" bIns="48000" anchor="ctr"/>
          <a:lstStyle/>
          <a:p>
            <a:pPr algn="ctr" eaLnBrk="0" hangingPunct="0">
              <a:spcBef>
                <a:spcPct val="0"/>
              </a:spcBef>
              <a:buClrTx/>
              <a:buFontTx/>
              <a:buNone/>
            </a:pPr>
            <a:r>
              <a:rPr lang="de-DE" sz="1467" dirty="0">
                <a:latin typeface="Arial" pitchFamily="34" charset="0"/>
                <a:cs typeface="Arial" pitchFamily="34" charset="0"/>
              </a:rPr>
              <a:t>BSC</a:t>
            </a:r>
          </a:p>
        </p:txBody>
      </p:sp>
      <p:sp>
        <p:nvSpPr>
          <p:cNvPr id="582" name="AutoShape 49"/>
          <p:cNvSpPr>
            <a:spLocks noChangeArrowheads="1"/>
          </p:cNvSpPr>
          <p:nvPr/>
        </p:nvSpPr>
        <p:spPr bwMode="auto">
          <a:xfrm>
            <a:off x="8784373" y="3045249"/>
            <a:ext cx="480067" cy="480068"/>
          </a:xfrm>
          <a:prstGeom prst="can">
            <a:avLst>
              <a:gd name="adj" fmla="val 25278"/>
            </a:avLst>
          </a:prstGeom>
          <a:solidFill>
            <a:schemeClr val="bg1"/>
          </a:solidFill>
          <a:ln w="9525">
            <a:solidFill>
              <a:srgbClr val="000000"/>
            </a:solidFill>
            <a:round/>
            <a:headEnd/>
            <a:tailEnd/>
          </a:ln>
          <a:effectLst/>
          <a:extLst/>
        </p:spPr>
        <p:txBody>
          <a:bodyPr wrap="none" tIns="144000" bIns="48000" anchor="ctr"/>
          <a:lstStyle/>
          <a:p>
            <a:pPr algn="ctr" eaLnBrk="0" hangingPunct="0">
              <a:lnSpc>
                <a:spcPct val="75000"/>
              </a:lnSpc>
              <a:spcBef>
                <a:spcPct val="0"/>
              </a:spcBef>
              <a:buClrTx/>
              <a:buFontTx/>
              <a:buNone/>
            </a:pPr>
            <a:r>
              <a:rPr lang="de-DE" sz="1533" dirty="0">
                <a:latin typeface="Arial Narrow" panose="020B0606020202030204" pitchFamily="34" charset="0"/>
                <a:cs typeface="Arial" pitchFamily="34" charset="0"/>
              </a:rPr>
              <a:t>IPSec</a:t>
            </a:r>
            <a:r>
              <a:rPr lang="de-DE" sz="1600" dirty="0">
                <a:latin typeface="Arial Narrow" panose="020B0606020202030204" pitchFamily="34" charset="0"/>
                <a:cs typeface="Arial" pitchFamily="34" charset="0"/>
              </a:rPr>
              <a:t/>
            </a:r>
            <a:br>
              <a:rPr lang="de-DE" sz="1600" dirty="0">
                <a:latin typeface="Arial Narrow" panose="020B0606020202030204" pitchFamily="34" charset="0"/>
                <a:cs typeface="Arial" pitchFamily="34" charset="0"/>
              </a:rPr>
            </a:br>
            <a:r>
              <a:rPr lang="de-DE" sz="1467" dirty="0">
                <a:latin typeface="Arial" pitchFamily="34" charset="0"/>
                <a:cs typeface="Arial" pitchFamily="34" charset="0"/>
              </a:rPr>
              <a:t>GW</a:t>
            </a:r>
          </a:p>
        </p:txBody>
      </p:sp>
      <p:grpSp>
        <p:nvGrpSpPr>
          <p:cNvPr id="583" name="Gruppieren 582"/>
          <p:cNvGrpSpPr/>
          <p:nvPr/>
        </p:nvGrpSpPr>
        <p:grpSpPr>
          <a:xfrm>
            <a:off x="8304307" y="2469169"/>
            <a:ext cx="576080" cy="480068"/>
            <a:chOff x="5580140" y="3501009"/>
            <a:chExt cx="432060" cy="360051"/>
          </a:xfrm>
        </p:grpSpPr>
        <p:sp>
          <p:nvSpPr>
            <p:cNvPr id="584" name="AutoShape 49"/>
            <p:cNvSpPr>
              <a:spLocks noChangeArrowheads="1"/>
            </p:cNvSpPr>
            <p:nvPr/>
          </p:nvSpPr>
          <p:spPr bwMode="auto">
            <a:xfrm>
              <a:off x="5580140" y="3501009"/>
              <a:ext cx="432060" cy="360051"/>
            </a:xfrm>
            <a:prstGeom prst="can">
              <a:avLst>
                <a:gd name="adj" fmla="val 50000"/>
              </a:avLst>
            </a:prstGeom>
            <a:solidFill>
              <a:schemeClr val="bg1"/>
            </a:solidFill>
            <a:ln w="9525">
              <a:solidFill>
                <a:srgbClr val="000000"/>
              </a:solidFill>
              <a:round/>
              <a:headEnd/>
              <a:tailEnd/>
            </a:ln>
            <a:effectLst/>
            <a:extLst/>
          </p:spPr>
          <p:txBody>
            <a:bodyPr wrap="none" tIns="144000" bIns="48000" anchor="ctr"/>
            <a:lstStyle/>
            <a:p>
              <a:pPr eaLnBrk="0" hangingPunct="0">
                <a:spcBef>
                  <a:spcPct val="0"/>
                </a:spcBef>
                <a:buClrTx/>
                <a:buFontTx/>
                <a:buNone/>
              </a:pPr>
              <a:endParaRPr lang="de-DE" sz="1467" dirty="0">
                <a:latin typeface="Arial" pitchFamily="34" charset="0"/>
                <a:cs typeface="Arial" pitchFamily="34" charset="0"/>
              </a:endParaRPr>
            </a:p>
          </p:txBody>
        </p:sp>
        <p:sp>
          <p:nvSpPr>
            <p:cNvPr id="585" name="Freeform 50"/>
            <p:cNvSpPr>
              <a:spLocks/>
            </p:cNvSpPr>
            <p:nvPr/>
          </p:nvSpPr>
          <p:spPr bwMode="auto">
            <a:xfrm>
              <a:off x="5669680"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endParaRPr lang="de-DE" sz="1467">
                <a:latin typeface="Arial" pitchFamily="34" charset="0"/>
                <a:cs typeface="Arial" pitchFamily="34" charset="0"/>
              </a:endParaRPr>
            </a:p>
          </p:txBody>
        </p:sp>
        <p:sp>
          <p:nvSpPr>
            <p:cNvPr id="586" name="Freeform 51"/>
            <p:cNvSpPr>
              <a:spLocks/>
            </p:cNvSpPr>
            <p:nvPr/>
          </p:nvSpPr>
          <p:spPr bwMode="auto">
            <a:xfrm flipH="1" flipV="1">
              <a:off x="5806842"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endParaRPr lang="de-DE" sz="1467">
                <a:latin typeface="Arial" pitchFamily="34" charset="0"/>
                <a:cs typeface="Arial" pitchFamily="34" charset="0"/>
              </a:endParaRPr>
            </a:p>
          </p:txBody>
        </p:sp>
        <p:sp>
          <p:nvSpPr>
            <p:cNvPr id="587" name="Freeform 52"/>
            <p:cNvSpPr>
              <a:spLocks/>
            </p:cNvSpPr>
            <p:nvPr/>
          </p:nvSpPr>
          <p:spPr bwMode="auto">
            <a:xfrm flipH="1">
              <a:off x="5669680"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endParaRPr lang="de-DE" sz="1467">
                <a:latin typeface="Arial" pitchFamily="34" charset="0"/>
                <a:cs typeface="Arial" pitchFamily="34" charset="0"/>
              </a:endParaRPr>
            </a:p>
          </p:txBody>
        </p:sp>
        <p:sp>
          <p:nvSpPr>
            <p:cNvPr id="588" name="Freeform 53"/>
            <p:cNvSpPr>
              <a:spLocks/>
            </p:cNvSpPr>
            <p:nvPr/>
          </p:nvSpPr>
          <p:spPr bwMode="auto">
            <a:xfrm flipV="1">
              <a:off x="5806842"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endParaRPr lang="de-DE" sz="1467">
                <a:latin typeface="Arial" pitchFamily="34" charset="0"/>
                <a:cs typeface="Arial" pitchFamily="34" charset="0"/>
              </a:endParaRPr>
            </a:p>
          </p:txBody>
        </p:sp>
      </p:grpSp>
      <p:grpSp>
        <p:nvGrpSpPr>
          <p:cNvPr id="236" name="Gruppieren 235"/>
          <p:cNvGrpSpPr/>
          <p:nvPr/>
        </p:nvGrpSpPr>
        <p:grpSpPr>
          <a:xfrm>
            <a:off x="11120696" y="4821191"/>
            <a:ext cx="352051" cy="528076"/>
            <a:chOff x="5580140" y="4725180"/>
            <a:chExt cx="464568" cy="720080"/>
          </a:xfrm>
        </p:grpSpPr>
        <p:sp>
          <p:nvSpPr>
            <p:cNvPr id="279" name="Rechteck 278"/>
            <p:cNvSpPr/>
            <p:nvPr/>
          </p:nvSpPr>
          <p:spPr bwMode="auto">
            <a:xfrm>
              <a:off x="5580140" y="4725180"/>
              <a:ext cx="464568" cy="65039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280" name="Rechteck 279"/>
            <p:cNvSpPr/>
            <p:nvPr/>
          </p:nvSpPr>
          <p:spPr bwMode="auto">
            <a:xfrm>
              <a:off x="5603368" y="4748408"/>
              <a:ext cx="418111" cy="5807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281" name="Rechteck 280"/>
            <p:cNvSpPr/>
            <p:nvPr/>
          </p:nvSpPr>
          <p:spPr bwMode="auto">
            <a:xfrm>
              <a:off x="5603368" y="5375575"/>
              <a:ext cx="418111" cy="6968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282" name="Rechteck 281"/>
            <p:cNvSpPr/>
            <p:nvPr/>
          </p:nvSpPr>
          <p:spPr bwMode="auto">
            <a:xfrm>
              <a:off x="5626615" y="4771599"/>
              <a:ext cx="371665" cy="23229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cxnSp>
          <p:nvCxnSpPr>
            <p:cNvPr id="283" name="Gerade Verbindung 282"/>
            <p:cNvCxnSpPr/>
            <p:nvPr/>
          </p:nvCxnSpPr>
          <p:spPr bwMode="auto">
            <a:xfrm>
              <a:off x="5649825" y="4771599"/>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4" name="Gerade Verbindung 283"/>
            <p:cNvCxnSpPr/>
            <p:nvPr/>
          </p:nvCxnSpPr>
          <p:spPr bwMode="auto">
            <a:xfrm>
              <a:off x="5673054" y="4771637"/>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5" name="Gerade Verbindung 284"/>
            <p:cNvCxnSpPr/>
            <p:nvPr/>
          </p:nvCxnSpPr>
          <p:spPr bwMode="auto">
            <a:xfrm>
              <a:off x="5696282" y="4771637"/>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6" name="Gerade Verbindung 285"/>
            <p:cNvCxnSpPr/>
            <p:nvPr/>
          </p:nvCxnSpPr>
          <p:spPr bwMode="auto">
            <a:xfrm>
              <a:off x="5719510"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7" name="Gerade Verbindung 286"/>
            <p:cNvCxnSpPr/>
            <p:nvPr/>
          </p:nvCxnSpPr>
          <p:spPr bwMode="auto">
            <a:xfrm>
              <a:off x="5742739" y="4771555"/>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8" name="Gerade Verbindung 287"/>
            <p:cNvCxnSpPr/>
            <p:nvPr/>
          </p:nvCxnSpPr>
          <p:spPr bwMode="auto">
            <a:xfrm>
              <a:off x="5765967" y="4771593"/>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9" name="Gerade Verbindung 288"/>
            <p:cNvCxnSpPr/>
            <p:nvPr/>
          </p:nvCxnSpPr>
          <p:spPr bwMode="auto">
            <a:xfrm>
              <a:off x="5789196" y="4771593"/>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0" name="Gerade Verbindung 289"/>
            <p:cNvCxnSpPr/>
            <p:nvPr/>
          </p:nvCxnSpPr>
          <p:spPr bwMode="auto">
            <a:xfrm>
              <a:off x="5812424" y="4771630"/>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1" name="Gerade Verbindung 290"/>
            <p:cNvCxnSpPr/>
            <p:nvPr/>
          </p:nvCxnSpPr>
          <p:spPr bwMode="auto">
            <a:xfrm>
              <a:off x="5835652" y="4771637"/>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2" name="Gerade Verbindung 291"/>
            <p:cNvCxnSpPr/>
            <p:nvPr/>
          </p:nvCxnSpPr>
          <p:spPr bwMode="auto">
            <a:xfrm>
              <a:off x="5858881"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3" name="Gerade Verbindung 292"/>
            <p:cNvCxnSpPr/>
            <p:nvPr/>
          </p:nvCxnSpPr>
          <p:spPr bwMode="auto">
            <a:xfrm>
              <a:off x="5882109"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4" name="Gerade Verbindung 293"/>
            <p:cNvCxnSpPr/>
            <p:nvPr/>
          </p:nvCxnSpPr>
          <p:spPr bwMode="auto">
            <a:xfrm>
              <a:off x="5905338" y="4771712"/>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5" name="Gerade Verbindung 294"/>
            <p:cNvCxnSpPr/>
            <p:nvPr/>
          </p:nvCxnSpPr>
          <p:spPr bwMode="auto">
            <a:xfrm>
              <a:off x="5928566" y="4771637"/>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6" name="Gerade Verbindung 295"/>
            <p:cNvCxnSpPr/>
            <p:nvPr/>
          </p:nvCxnSpPr>
          <p:spPr bwMode="auto">
            <a:xfrm>
              <a:off x="5951794"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7" name="Gerade Verbindung 296"/>
            <p:cNvCxnSpPr/>
            <p:nvPr/>
          </p:nvCxnSpPr>
          <p:spPr bwMode="auto">
            <a:xfrm>
              <a:off x="5975023"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sp>
          <p:nvSpPr>
            <p:cNvPr id="298" name="Rechteck 297"/>
            <p:cNvSpPr/>
            <p:nvPr/>
          </p:nvSpPr>
          <p:spPr bwMode="auto">
            <a:xfrm>
              <a:off x="5626597" y="5050259"/>
              <a:ext cx="371665" cy="23229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cxnSp>
          <p:nvCxnSpPr>
            <p:cNvPr id="299" name="Gerade Verbindung 298"/>
            <p:cNvCxnSpPr/>
            <p:nvPr/>
          </p:nvCxnSpPr>
          <p:spPr bwMode="auto">
            <a:xfrm>
              <a:off x="5649807" y="5050259"/>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0" name="Gerade Verbindung 299"/>
            <p:cNvCxnSpPr/>
            <p:nvPr/>
          </p:nvCxnSpPr>
          <p:spPr bwMode="auto">
            <a:xfrm>
              <a:off x="5673036" y="5050296"/>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1" name="Gerade Verbindung 300"/>
            <p:cNvCxnSpPr/>
            <p:nvPr/>
          </p:nvCxnSpPr>
          <p:spPr bwMode="auto">
            <a:xfrm>
              <a:off x="5696264" y="5050296"/>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2" name="Gerade Verbindung 301"/>
            <p:cNvCxnSpPr/>
            <p:nvPr/>
          </p:nvCxnSpPr>
          <p:spPr bwMode="auto">
            <a:xfrm>
              <a:off x="5719492"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3" name="Gerade Verbindung 302"/>
            <p:cNvCxnSpPr/>
            <p:nvPr/>
          </p:nvCxnSpPr>
          <p:spPr bwMode="auto">
            <a:xfrm>
              <a:off x="5742721" y="5050215"/>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4" name="Gerade Verbindung 303"/>
            <p:cNvCxnSpPr/>
            <p:nvPr/>
          </p:nvCxnSpPr>
          <p:spPr bwMode="auto">
            <a:xfrm>
              <a:off x="5765949" y="5050252"/>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5" name="Gerade Verbindung 304"/>
            <p:cNvCxnSpPr/>
            <p:nvPr/>
          </p:nvCxnSpPr>
          <p:spPr bwMode="auto">
            <a:xfrm>
              <a:off x="5789178" y="5050252"/>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6" name="Gerade Verbindung 305"/>
            <p:cNvCxnSpPr/>
            <p:nvPr/>
          </p:nvCxnSpPr>
          <p:spPr bwMode="auto">
            <a:xfrm>
              <a:off x="5812406" y="5050290"/>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7" name="Gerade Verbindung 306"/>
            <p:cNvCxnSpPr/>
            <p:nvPr/>
          </p:nvCxnSpPr>
          <p:spPr bwMode="auto">
            <a:xfrm>
              <a:off x="5835634" y="5050296"/>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8" name="Gerade Verbindung 307"/>
            <p:cNvCxnSpPr/>
            <p:nvPr/>
          </p:nvCxnSpPr>
          <p:spPr bwMode="auto">
            <a:xfrm>
              <a:off x="5858863"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9" name="Gerade Verbindung 308"/>
            <p:cNvCxnSpPr/>
            <p:nvPr/>
          </p:nvCxnSpPr>
          <p:spPr bwMode="auto">
            <a:xfrm>
              <a:off x="5882091"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0" name="Gerade Verbindung 309"/>
            <p:cNvCxnSpPr/>
            <p:nvPr/>
          </p:nvCxnSpPr>
          <p:spPr bwMode="auto">
            <a:xfrm>
              <a:off x="5905320" y="5050371"/>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1" name="Gerade Verbindung 310"/>
            <p:cNvCxnSpPr/>
            <p:nvPr/>
          </p:nvCxnSpPr>
          <p:spPr bwMode="auto">
            <a:xfrm>
              <a:off x="5928548" y="5050296"/>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2" name="Gerade Verbindung 311"/>
            <p:cNvCxnSpPr/>
            <p:nvPr/>
          </p:nvCxnSpPr>
          <p:spPr bwMode="auto">
            <a:xfrm>
              <a:off x="5951776"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3" name="Gerade Verbindung 312"/>
            <p:cNvCxnSpPr/>
            <p:nvPr/>
          </p:nvCxnSpPr>
          <p:spPr bwMode="auto">
            <a:xfrm>
              <a:off x="5975005"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4" name="Gerade Verbindung 313"/>
            <p:cNvCxnSpPr/>
            <p:nvPr/>
          </p:nvCxnSpPr>
          <p:spPr bwMode="auto">
            <a:xfrm>
              <a:off x="5603368" y="5027149"/>
              <a:ext cx="418111" cy="0"/>
            </a:xfrm>
            <a:prstGeom prst="line">
              <a:avLst/>
            </a:prstGeom>
            <a:noFill/>
            <a:ln w="3175" cap="flat" cmpd="sng" algn="ctr">
              <a:solidFill>
                <a:schemeClr val="tx1"/>
              </a:solidFill>
              <a:prstDash val="solid"/>
              <a:round/>
              <a:headEnd type="none" w="med" len="med"/>
              <a:tailEnd type="none" w="med" len="med"/>
            </a:ln>
            <a:effectLst/>
          </p:spPr>
        </p:cxnSp>
        <p:sp>
          <p:nvSpPr>
            <p:cNvPr id="315" name="Rechteck 314"/>
            <p:cNvSpPr/>
            <p:nvPr/>
          </p:nvSpPr>
          <p:spPr bwMode="auto">
            <a:xfrm>
              <a:off x="5928566" y="5305890"/>
              <a:ext cx="69685" cy="4645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316" name="Rechteck 315"/>
            <p:cNvSpPr/>
            <p:nvPr/>
          </p:nvSpPr>
          <p:spPr bwMode="auto">
            <a:xfrm>
              <a:off x="5649825" y="5189748"/>
              <a:ext cx="23228" cy="5272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317" name="Rechteck 316"/>
            <p:cNvSpPr/>
            <p:nvPr/>
          </p:nvSpPr>
          <p:spPr bwMode="auto">
            <a:xfrm>
              <a:off x="5649825" y="4911007"/>
              <a:ext cx="23228" cy="5272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grpSp>
      <p:sp>
        <p:nvSpPr>
          <p:cNvPr id="193" name="Freeform 177"/>
          <p:cNvSpPr>
            <a:spLocks/>
          </p:cNvSpPr>
          <p:nvPr/>
        </p:nvSpPr>
        <p:spPr bwMode="auto">
          <a:xfrm rot="551545">
            <a:off x="1211342" y="3687275"/>
            <a:ext cx="1629833" cy="281517"/>
          </a:xfrm>
          <a:custGeom>
            <a:avLst/>
            <a:gdLst>
              <a:gd name="T0" fmla="*/ 2147483647 w 663"/>
              <a:gd name="T1" fmla="*/ 0 h 315"/>
              <a:gd name="T2" fmla="*/ 2147483647 w 663"/>
              <a:gd name="T3" fmla="*/ 2147483647 h 315"/>
              <a:gd name="T4" fmla="*/ 2147483647 w 663"/>
              <a:gd name="T5" fmla="*/ 2147483647 h 315"/>
              <a:gd name="T6" fmla="*/ 2147483647 w 663"/>
              <a:gd name="T7" fmla="*/ 2147483647 h 315"/>
              <a:gd name="T8" fmla="*/ 2147483647 w 663"/>
              <a:gd name="T9" fmla="*/ 2147483647 h 315"/>
              <a:gd name="T10" fmla="*/ 0 w 663"/>
              <a:gd name="T11" fmla="*/ 2147483647 h 315"/>
              <a:gd name="T12" fmla="*/ 2147483647 w 663"/>
              <a:gd name="T13" fmla="*/ 2147483647 h 315"/>
              <a:gd name="T14" fmla="*/ 2147483647 w 663"/>
              <a:gd name="T15" fmla="*/ 2147483647 h 315"/>
              <a:gd name="T16" fmla="*/ 2147483647 w 663"/>
              <a:gd name="T17" fmla="*/ 2147483647 h 315"/>
              <a:gd name="T18" fmla="*/ 2147483647 w 663"/>
              <a:gd name="T19" fmla="*/ 2147483647 h 315"/>
              <a:gd name="T20" fmla="*/ 2147483647 w 663"/>
              <a:gd name="T21" fmla="*/ 0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3" h="315">
                <a:moveTo>
                  <a:pt x="663" y="0"/>
                </a:moveTo>
                <a:lnTo>
                  <a:pt x="469" y="96"/>
                </a:lnTo>
                <a:lnTo>
                  <a:pt x="518" y="10"/>
                </a:lnTo>
                <a:lnTo>
                  <a:pt x="319" y="106"/>
                </a:lnTo>
                <a:lnTo>
                  <a:pt x="333" y="58"/>
                </a:lnTo>
                <a:lnTo>
                  <a:pt x="0" y="315"/>
                </a:lnTo>
                <a:lnTo>
                  <a:pt x="194" y="226"/>
                </a:lnTo>
                <a:lnTo>
                  <a:pt x="171" y="285"/>
                </a:lnTo>
                <a:lnTo>
                  <a:pt x="397" y="170"/>
                </a:lnTo>
                <a:lnTo>
                  <a:pt x="382" y="218"/>
                </a:lnTo>
                <a:lnTo>
                  <a:pt x="663" y="0"/>
                </a:lnTo>
                <a:close/>
              </a:path>
            </a:pathLst>
          </a:custGeom>
          <a:solidFill>
            <a:schemeClr val="bg1">
              <a:lumMod val="85000"/>
            </a:schemeClr>
          </a:solidFill>
          <a:ln w="3175">
            <a:solidFill>
              <a:schemeClr val="tx1"/>
            </a:solidFill>
          </a:ln>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194" name="Textfeld 422"/>
          <p:cNvSpPr txBox="1">
            <a:spLocks noChangeArrowheads="1"/>
          </p:cNvSpPr>
          <p:nvPr/>
        </p:nvSpPr>
        <p:spPr bwMode="auto">
          <a:xfrm>
            <a:off x="527227" y="3233048"/>
            <a:ext cx="480067" cy="38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defTabSz="1219170" eaLnBrk="1" hangingPunct="1">
              <a:defRPr/>
            </a:pPr>
            <a:r>
              <a:rPr lang="en-GB" sz="1467" kern="0" dirty="0">
                <a:solidFill>
                  <a:srgbClr val="000000"/>
                </a:solidFill>
                <a:latin typeface="Arial" panose="020B0604020202020204" pitchFamily="34" charset="0"/>
                <a:cs typeface="Arial" panose="020B0604020202020204" pitchFamily="34" charset="0"/>
              </a:rPr>
              <a:t>UE</a:t>
            </a:r>
          </a:p>
        </p:txBody>
      </p:sp>
      <p:sp>
        <p:nvSpPr>
          <p:cNvPr id="196" name="Abgerundetes Rechteck 13"/>
          <p:cNvSpPr>
            <a:spLocks noChangeArrowheads="1"/>
          </p:cNvSpPr>
          <p:nvPr/>
        </p:nvSpPr>
        <p:spPr bwMode="auto">
          <a:xfrm>
            <a:off x="2826668" y="3329362"/>
            <a:ext cx="1344187" cy="959832"/>
          </a:xfrm>
          <a:prstGeom prst="roundRect">
            <a:avLst>
              <a:gd name="adj" fmla="val 12581"/>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197" name="Gerade Verbindung 38"/>
          <p:cNvCxnSpPr>
            <a:cxnSpLocks noChangeShapeType="1"/>
            <a:stCxn id="201" idx="3"/>
            <a:endCxn id="216" idx="1"/>
          </p:cNvCxnSpPr>
          <p:nvPr/>
        </p:nvCxnSpPr>
        <p:spPr bwMode="auto">
          <a:xfrm flipV="1">
            <a:off x="3402749" y="3890619"/>
            <a:ext cx="277620" cy="20654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198" name="Text Box 2021"/>
          <p:cNvSpPr txBox="1">
            <a:spLocks noChangeArrowheads="1"/>
          </p:cNvSpPr>
          <p:nvPr/>
        </p:nvSpPr>
        <p:spPr bwMode="auto">
          <a:xfrm>
            <a:off x="3594776" y="3329362"/>
            <a:ext cx="384053" cy="28804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eaLnBrk="1" hangingPunct="1">
              <a:lnSpc>
                <a:spcPct val="100000"/>
              </a:lnSpc>
              <a:spcBef>
                <a:spcPct val="15000"/>
              </a:spcBef>
            </a:pPr>
            <a:r>
              <a:rPr lang="en-GB" sz="1467" dirty="0">
                <a:latin typeface="Arial" panose="020B0604020202020204" pitchFamily="34" charset="0"/>
                <a:ea typeface="MS PGothic" pitchFamily="34" charset="-128"/>
                <a:cs typeface="Arial" panose="020B0604020202020204" pitchFamily="34" charset="0"/>
              </a:rPr>
              <a:t>NT</a:t>
            </a:r>
          </a:p>
        </p:txBody>
      </p:sp>
      <p:cxnSp>
        <p:nvCxnSpPr>
          <p:cNvPr id="199" name="Gerade Verbindung 38"/>
          <p:cNvCxnSpPr>
            <a:cxnSpLocks noChangeShapeType="1"/>
            <a:stCxn id="202" idx="3"/>
            <a:endCxn id="222" idx="3"/>
          </p:cNvCxnSpPr>
          <p:nvPr/>
        </p:nvCxnSpPr>
        <p:spPr bwMode="auto">
          <a:xfrm flipV="1">
            <a:off x="3401615" y="3807705"/>
            <a:ext cx="577213" cy="142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00" name="Gerade Verbindung 38"/>
          <p:cNvCxnSpPr>
            <a:cxnSpLocks noChangeShapeType="1"/>
            <a:stCxn id="203" idx="3"/>
            <a:endCxn id="223" idx="1"/>
          </p:cNvCxnSpPr>
          <p:nvPr/>
        </p:nvCxnSpPr>
        <p:spPr bwMode="auto">
          <a:xfrm>
            <a:off x="3399499" y="3521089"/>
            <a:ext cx="199477" cy="16182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01" name="Abgerundetes Rechteck 633"/>
          <p:cNvSpPr>
            <a:spLocks noChangeArrowheads="1"/>
          </p:cNvSpPr>
          <p:nvPr/>
        </p:nvSpPr>
        <p:spPr bwMode="auto">
          <a:xfrm>
            <a:off x="2925932" y="4001154"/>
            <a:ext cx="476816" cy="192027"/>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eNB</a:t>
            </a:r>
          </a:p>
        </p:txBody>
      </p:sp>
      <p:sp>
        <p:nvSpPr>
          <p:cNvPr id="202" name="Abgerundetes Rechteck 633"/>
          <p:cNvSpPr>
            <a:spLocks noChangeArrowheads="1"/>
          </p:cNvSpPr>
          <p:nvPr/>
        </p:nvSpPr>
        <p:spPr bwMode="auto">
          <a:xfrm>
            <a:off x="2924799" y="3713115"/>
            <a:ext cx="476816"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NB</a:t>
            </a:r>
          </a:p>
        </p:txBody>
      </p:sp>
      <p:sp>
        <p:nvSpPr>
          <p:cNvPr id="203" name="Abgerundetes Rechteck 633"/>
          <p:cNvSpPr>
            <a:spLocks noChangeArrowheads="1"/>
          </p:cNvSpPr>
          <p:nvPr/>
        </p:nvSpPr>
        <p:spPr bwMode="auto">
          <a:xfrm>
            <a:off x="2922682" y="3425075"/>
            <a:ext cx="476817"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BTS</a:t>
            </a:r>
          </a:p>
        </p:txBody>
      </p:sp>
      <p:sp>
        <p:nvSpPr>
          <p:cNvPr id="204" name="Text Box 10"/>
          <p:cNvSpPr txBox="1">
            <a:spLocks noChangeArrowheads="1"/>
          </p:cNvSpPr>
          <p:nvPr/>
        </p:nvSpPr>
        <p:spPr bwMode="auto">
          <a:xfrm>
            <a:off x="4362305" y="4040217"/>
            <a:ext cx="536425" cy="277500"/>
          </a:xfrm>
          <a:prstGeom prst="rect">
            <a:avLst/>
          </a:prstGeom>
          <a:noFill/>
          <a:ln>
            <a:noFill/>
          </a:ln>
          <a:effectLst/>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defTabSz="1219170">
              <a:defRPr/>
            </a:pPr>
            <a:r>
              <a:rPr lang="en-GB" sz="1467" kern="0" dirty="0" err="1" smtClean="0">
                <a:solidFill>
                  <a:sysClr val="windowText" lastClr="000000"/>
                </a:solidFill>
                <a:latin typeface="Arial" panose="020B0604020202020204" pitchFamily="34" charset="0"/>
              </a:rPr>
              <a:t>Nx</a:t>
            </a:r>
            <a:r>
              <a:rPr lang="en-GB" sz="1467" kern="0" dirty="0" smtClean="0">
                <a:solidFill>
                  <a:sysClr val="windowText" lastClr="000000"/>
                </a:solidFill>
                <a:latin typeface="Arial" panose="020B0604020202020204" pitchFamily="34" charset="0"/>
              </a:rPr>
              <a:t> </a:t>
            </a:r>
            <a:r>
              <a:rPr lang="en-GB" sz="1467" kern="0" dirty="0" err="1" smtClean="0">
                <a:solidFill>
                  <a:sysClr val="windowText" lastClr="000000"/>
                </a:solidFill>
                <a:latin typeface="Arial" panose="020B0604020202020204" pitchFamily="34" charset="0"/>
              </a:rPr>
              <a:t>GbE</a:t>
            </a:r>
            <a:endParaRPr lang="en-GB" sz="1467" kern="0" dirty="0">
              <a:solidFill>
                <a:sysClr val="windowText" lastClr="000000"/>
              </a:solidFill>
              <a:latin typeface="Arial" panose="020B0604020202020204" pitchFamily="34" charset="0"/>
            </a:endParaRPr>
          </a:p>
        </p:txBody>
      </p:sp>
      <p:grpSp>
        <p:nvGrpSpPr>
          <p:cNvPr id="205" name="Gruppieren 121"/>
          <p:cNvGrpSpPr/>
          <p:nvPr/>
        </p:nvGrpSpPr>
        <p:grpSpPr>
          <a:xfrm>
            <a:off x="623239" y="3617100"/>
            <a:ext cx="278437" cy="464063"/>
            <a:chOff x="3923909" y="1437610"/>
            <a:chExt cx="421281" cy="702080"/>
          </a:xfrm>
        </p:grpSpPr>
        <p:grpSp>
          <p:nvGrpSpPr>
            <p:cNvPr id="206" name="Gruppieren 122"/>
            <p:cNvGrpSpPr/>
            <p:nvPr/>
          </p:nvGrpSpPr>
          <p:grpSpPr>
            <a:xfrm>
              <a:off x="3923909" y="1437610"/>
              <a:ext cx="421281" cy="702080"/>
              <a:chOff x="3923910" y="1779640"/>
              <a:chExt cx="216030" cy="360050"/>
            </a:xfrm>
          </p:grpSpPr>
          <p:sp>
            <p:nvSpPr>
              <p:cNvPr id="209" name="Abgerundetes Rechteck 125"/>
              <p:cNvSpPr/>
              <p:nvPr/>
            </p:nvSpPr>
            <p:spPr bwMode="auto">
              <a:xfrm>
                <a:off x="3923910" y="1779640"/>
                <a:ext cx="216030" cy="360050"/>
              </a:xfrm>
              <a:prstGeom prst="roundRect">
                <a:avLst>
                  <a:gd name="adj" fmla="val 12246"/>
                </a:avLst>
              </a:prstGeom>
              <a:solidFill>
                <a:schemeClr val="bg1">
                  <a:lumMod val="75000"/>
                </a:schemeClr>
              </a:solidFill>
              <a:ln w="635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sp>
            <p:nvSpPr>
              <p:cNvPr id="210" name="Rechteck 126"/>
              <p:cNvSpPr/>
              <p:nvPr/>
            </p:nvSpPr>
            <p:spPr bwMode="auto">
              <a:xfrm>
                <a:off x="3947924" y="1827648"/>
                <a:ext cx="168014" cy="26404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sp>
          <p:nvSpPr>
            <p:cNvPr id="207" name="Freeform 79"/>
            <p:cNvSpPr>
              <a:spLocks/>
            </p:cNvSpPr>
            <p:nvPr/>
          </p:nvSpPr>
          <p:spPr bwMode="auto">
            <a:xfrm flipV="1">
              <a:off x="4110755" y="2067885"/>
              <a:ext cx="45719" cy="45719"/>
            </a:xfrm>
            <a:custGeom>
              <a:avLst/>
              <a:gdLst/>
              <a:ahLst/>
              <a:cxnLst>
                <a:cxn ang="0">
                  <a:pos x="7" y="43"/>
                </a:cxn>
                <a:cxn ang="0">
                  <a:pos x="20" y="7"/>
                </a:cxn>
                <a:cxn ang="0">
                  <a:pos x="56" y="19"/>
                </a:cxn>
                <a:cxn ang="0">
                  <a:pos x="43" y="56"/>
                </a:cxn>
                <a:cxn ang="0">
                  <a:pos x="7" y="43"/>
                </a:cxn>
              </a:cxnLst>
              <a:rect l="0" t="0" r="r" b="b"/>
              <a:pathLst>
                <a:path w="63" h="62">
                  <a:moveTo>
                    <a:pt x="7" y="43"/>
                  </a:moveTo>
                  <a:cubicBezTo>
                    <a:pt x="0" y="29"/>
                    <a:pt x="6" y="13"/>
                    <a:pt x="20" y="7"/>
                  </a:cubicBezTo>
                  <a:cubicBezTo>
                    <a:pt x="33" y="0"/>
                    <a:pt x="50" y="6"/>
                    <a:pt x="56" y="19"/>
                  </a:cubicBezTo>
                  <a:cubicBezTo>
                    <a:pt x="63" y="33"/>
                    <a:pt x="57" y="49"/>
                    <a:pt x="43" y="56"/>
                  </a:cubicBezTo>
                  <a:cubicBezTo>
                    <a:pt x="29" y="62"/>
                    <a:pt x="13" y="57"/>
                    <a:pt x="7" y="43"/>
                  </a:cubicBezTo>
                  <a:close/>
                </a:path>
              </a:pathLst>
            </a:custGeom>
            <a:noFill/>
            <a:ln w="3175">
              <a:solidFill>
                <a:schemeClr val="tx1"/>
              </a:solidFill>
              <a:round/>
              <a:headEnd/>
              <a:tailEnd/>
            </a:ln>
          </p:spPr>
          <p:txBody>
            <a:bodyPr wrap="none" lIns="0" tIns="0" rIns="0" bIns="0" anchor="ctr" anchorCtr="0">
              <a:noAutofit/>
            </a:bodyPr>
            <a:lstStyle/>
            <a:p>
              <a:pPr>
                <a:buFont typeface="Times New Roman" pitchFamily="18" charset="0"/>
                <a:buNone/>
                <a:defRPr/>
              </a:pPr>
              <a:endParaRPr lang="en-US" sz="2400">
                <a:latin typeface="Trebuchet MS" pitchFamily="34" charset="0"/>
                <a:ea typeface="MS PGothic" charset="0"/>
                <a:cs typeface="MS PGothic" charset="0"/>
              </a:endParaRPr>
            </a:p>
          </p:txBody>
        </p:sp>
        <p:sp>
          <p:nvSpPr>
            <p:cNvPr id="208" name="Abgerundetes Rechteck 124"/>
            <p:cNvSpPr/>
            <p:nvPr/>
          </p:nvSpPr>
          <p:spPr bwMode="auto">
            <a:xfrm flipV="1">
              <a:off x="4077494" y="1465553"/>
              <a:ext cx="108012" cy="45719"/>
            </a:xfrm>
            <a:prstGeom prst="roundRect">
              <a:avLst/>
            </a:prstGeom>
            <a:no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grpSp>
        <p:nvGrpSpPr>
          <p:cNvPr id="211" name="Gruppieren 237"/>
          <p:cNvGrpSpPr/>
          <p:nvPr/>
        </p:nvGrpSpPr>
        <p:grpSpPr>
          <a:xfrm>
            <a:off x="3594775" y="3617403"/>
            <a:ext cx="384053" cy="384053"/>
            <a:chOff x="979880" y="5589300"/>
            <a:chExt cx="720100" cy="792110"/>
          </a:xfrm>
        </p:grpSpPr>
        <p:grpSp>
          <p:nvGrpSpPr>
            <p:cNvPr id="212" name="Gruppieren 490"/>
            <p:cNvGrpSpPr/>
            <p:nvPr/>
          </p:nvGrpSpPr>
          <p:grpSpPr>
            <a:xfrm>
              <a:off x="979880" y="5589300"/>
              <a:ext cx="720100" cy="792110"/>
              <a:chOff x="827480" y="4437140"/>
              <a:chExt cx="720100" cy="792110"/>
            </a:xfrm>
          </p:grpSpPr>
          <p:sp>
            <p:nvSpPr>
              <p:cNvPr id="221" name="Oval 11"/>
              <p:cNvSpPr>
                <a:spLocks noChangeArrowheads="1"/>
              </p:cNvSpPr>
              <p:nvPr/>
            </p:nvSpPr>
            <p:spPr bwMode="auto">
              <a:xfrm>
                <a:off x="827480" y="4945286"/>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sp>
            <p:nvSpPr>
              <p:cNvPr id="222" name="Rectangle 12"/>
              <p:cNvSpPr>
                <a:spLocks noChangeArrowheads="1"/>
              </p:cNvSpPr>
              <p:nvPr/>
            </p:nvSpPr>
            <p:spPr bwMode="auto">
              <a:xfrm>
                <a:off x="827480" y="4572268"/>
                <a:ext cx="720100" cy="514746"/>
              </a:xfrm>
              <a:prstGeom prst="rect">
                <a:avLst/>
              </a:prstGeom>
              <a:solidFill>
                <a:schemeClr val="bg1"/>
              </a:solidFill>
              <a:ln>
                <a:noFill/>
              </a:ln>
              <a:extLst/>
            </p:spPr>
            <p:txBody>
              <a:bodyPr/>
              <a:lstStyle/>
              <a:p>
                <a:endParaRPr lang="de-DE" sz="2400">
                  <a:latin typeface="Arial" pitchFamily="34" charset="0"/>
                  <a:cs typeface="Arial" pitchFamily="34" charset="0"/>
                </a:endParaRPr>
              </a:p>
            </p:txBody>
          </p:sp>
          <p:sp>
            <p:nvSpPr>
              <p:cNvPr id="223" name="Freeform 13"/>
              <p:cNvSpPr>
                <a:spLocks/>
              </p:cNvSpPr>
              <p:nvPr/>
            </p:nvSpPr>
            <p:spPr bwMode="auto">
              <a:xfrm>
                <a:off x="835357" y="4572268"/>
                <a:ext cx="708848" cy="514746"/>
              </a:xfrm>
              <a:custGeom>
                <a:avLst/>
                <a:gdLst>
                  <a:gd name="T0" fmla="*/ 0 w 448"/>
                  <a:gd name="T1" fmla="*/ 296 h 296"/>
                  <a:gd name="T2" fmla="*/ 0 w 448"/>
                  <a:gd name="T3" fmla="*/ 0 h 296"/>
                  <a:gd name="T4" fmla="*/ 448 w 448"/>
                  <a:gd name="T5" fmla="*/ 0 h 296"/>
                  <a:gd name="T6" fmla="*/ 448 w 448"/>
                  <a:gd name="T7" fmla="*/ 296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 h="296">
                    <a:moveTo>
                      <a:pt x="0" y="296"/>
                    </a:moveTo>
                    <a:lnTo>
                      <a:pt x="0" y="0"/>
                    </a:lnTo>
                    <a:lnTo>
                      <a:pt x="448" y="0"/>
                    </a:lnTo>
                    <a:lnTo>
                      <a:pt x="448" y="296"/>
                    </a:lnTo>
                  </a:path>
                </a:pathLst>
              </a:custGeom>
              <a:solidFill>
                <a:schemeClr val="bg1"/>
              </a:solidFill>
              <a:ln w="6350" cap="flat">
                <a:solidFill>
                  <a:srgbClr val="FFFFFF"/>
                </a:solidFill>
                <a:prstDash val="solid"/>
                <a:miter lim="800000"/>
                <a:headEnd/>
                <a:tailEnd/>
              </a:ln>
              <a:extLst/>
            </p:spPr>
            <p:txBody>
              <a:bodyPr/>
              <a:lstStyle/>
              <a:p>
                <a:endParaRPr lang="de-DE" sz="2400">
                  <a:latin typeface="Arial" pitchFamily="34" charset="0"/>
                  <a:cs typeface="Arial" pitchFamily="34" charset="0"/>
                </a:endParaRPr>
              </a:p>
            </p:txBody>
          </p:sp>
          <p:sp>
            <p:nvSpPr>
              <p:cNvPr id="224" name="Oval 14"/>
              <p:cNvSpPr>
                <a:spLocks noChangeArrowheads="1"/>
              </p:cNvSpPr>
              <p:nvPr/>
            </p:nvSpPr>
            <p:spPr bwMode="auto">
              <a:xfrm>
                <a:off x="827480" y="4437140"/>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cxnSp>
            <p:nvCxnSpPr>
              <p:cNvPr id="225" name="Gerade Verbindung 503"/>
              <p:cNvCxnSpPr>
                <a:stCxn id="224" idx="2"/>
                <a:endCxn id="221" idx="2"/>
              </p:cNvCxnSpPr>
              <p:nvPr/>
            </p:nvCxnSpPr>
            <p:spPr bwMode="auto">
              <a:xfrm>
                <a:off x="8274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26" name="Gerade Verbindung 504"/>
              <p:cNvCxnSpPr>
                <a:stCxn id="224" idx="6"/>
                <a:endCxn id="221" idx="6"/>
              </p:cNvCxnSpPr>
              <p:nvPr/>
            </p:nvCxnSpPr>
            <p:spPr bwMode="auto">
              <a:xfrm>
                <a:off x="15475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grpSp>
        <p:grpSp>
          <p:nvGrpSpPr>
            <p:cNvPr id="213" name="Gruppieren 491"/>
            <p:cNvGrpSpPr/>
            <p:nvPr/>
          </p:nvGrpSpPr>
          <p:grpSpPr>
            <a:xfrm>
              <a:off x="1051890" y="5625276"/>
              <a:ext cx="576080" cy="216024"/>
              <a:chOff x="861235" y="4494630"/>
              <a:chExt cx="630087" cy="184663"/>
            </a:xfrm>
          </p:grpSpPr>
          <p:sp>
            <p:nvSpPr>
              <p:cNvPr id="219" name="Freeform 17"/>
              <p:cNvSpPr>
                <a:spLocks/>
              </p:cNvSpPr>
              <p:nvPr/>
            </p:nvSpPr>
            <p:spPr bwMode="auto">
              <a:xfrm>
                <a:off x="1070192" y="4532956"/>
                <a:ext cx="421130" cy="146337"/>
              </a:xfrm>
              <a:custGeom>
                <a:avLst/>
                <a:gdLst>
                  <a:gd name="T0" fmla="*/ 24 w 262"/>
                  <a:gd name="T1" fmla="*/ 84 h 84"/>
                  <a:gd name="T2" fmla="*/ 0 w 262"/>
                  <a:gd name="T3" fmla="*/ 73 h 84"/>
                  <a:gd name="T4" fmla="*/ 177 w 262"/>
                  <a:gd name="T5" fmla="*/ 20 h 84"/>
                  <a:gd name="T6" fmla="*/ 148 w 262"/>
                  <a:gd name="T7" fmla="*/ 6 h 84"/>
                  <a:gd name="T8" fmla="*/ 262 w 262"/>
                  <a:gd name="T9" fmla="*/ 0 h 84"/>
                  <a:gd name="T10" fmla="*/ 212 w 262"/>
                  <a:gd name="T11" fmla="*/ 38 h 84"/>
                  <a:gd name="T12" fmla="*/ 201 w 262"/>
                  <a:gd name="T13" fmla="*/ 32 h 84"/>
                  <a:gd name="T14" fmla="*/ 24 w 262"/>
                  <a:gd name="T15" fmla="*/ 84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 h="84">
                    <a:moveTo>
                      <a:pt x="24" y="84"/>
                    </a:moveTo>
                    <a:lnTo>
                      <a:pt x="0" y="73"/>
                    </a:lnTo>
                    <a:lnTo>
                      <a:pt x="177" y="20"/>
                    </a:lnTo>
                    <a:lnTo>
                      <a:pt x="148" y="6"/>
                    </a:lnTo>
                    <a:lnTo>
                      <a:pt x="262" y="0"/>
                    </a:lnTo>
                    <a:lnTo>
                      <a:pt x="212" y="38"/>
                    </a:lnTo>
                    <a:lnTo>
                      <a:pt x="201" y="32"/>
                    </a:lnTo>
                    <a:lnTo>
                      <a:pt x="24" y="84"/>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220" name="Freeform 18"/>
              <p:cNvSpPr>
                <a:spLocks/>
              </p:cNvSpPr>
              <p:nvPr/>
            </p:nvSpPr>
            <p:spPr bwMode="auto">
              <a:xfrm>
                <a:off x="861235" y="4494630"/>
                <a:ext cx="422737" cy="139369"/>
              </a:xfrm>
              <a:custGeom>
                <a:avLst/>
                <a:gdLst>
                  <a:gd name="T0" fmla="*/ 23 w 263"/>
                  <a:gd name="T1" fmla="*/ 80 h 80"/>
                  <a:gd name="T2" fmla="*/ 0 w 263"/>
                  <a:gd name="T3" fmla="*/ 68 h 80"/>
                  <a:gd name="T4" fmla="*/ 173 w 263"/>
                  <a:gd name="T5" fmla="*/ 17 h 80"/>
                  <a:gd name="T6" fmla="*/ 143 w 263"/>
                  <a:gd name="T7" fmla="*/ 4 h 80"/>
                  <a:gd name="T8" fmla="*/ 263 w 263"/>
                  <a:gd name="T9" fmla="*/ 0 h 80"/>
                  <a:gd name="T10" fmla="*/ 209 w 263"/>
                  <a:gd name="T11" fmla="*/ 39 h 80"/>
                  <a:gd name="T12" fmla="*/ 196 w 263"/>
                  <a:gd name="T13" fmla="*/ 28 h 80"/>
                  <a:gd name="T14" fmla="*/ 23 w 263"/>
                  <a:gd name="T15" fmla="*/ 80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80">
                    <a:moveTo>
                      <a:pt x="23" y="80"/>
                    </a:moveTo>
                    <a:lnTo>
                      <a:pt x="0" y="68"/>
                    </a:lnTo>
                    <a:lnTo>
                      <a:pt x="173" y="17"/>
                    </a:lnTo>
                    <a:lnTo>
                      <a:pt x="143" y="4"/>
                    </a:lnTo>
                    <a:lnTo>
                      <a:pt x="263" y="0"/>
                    </a:lnTo>
                    <a:lnTo>
                      <a:pt x="209" y="39"/>
                    </a:lnTo>
                    <a:lnTo>
                      <a:pt x="196" y="28"/>
                    </a:lnTo>
                    <a:lnTo>
                      <a:pt x="23" y="80"/>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grpSp>
        <p:grpSp>
          <p:nvGrpSpPr>
            <p:cNvPr id="214" name="Gruppieren 492"/>
            <p:cNvGrpSpPr/>
            <p:nvPr/>
          </p:nvGrpSpPr>
          <p:grpSpPr>
            <a:xfrm>
              <a:off x="1051890" y="5913308"/>
              <a:ext cx="576080" cy="360050"/>
              <a:chOff x="937326" y="4747595"/>
              <a:chExt cx="500408" cy="410327"/>
            </a:xfrm>
          </p:grpSpPr>
          <p:sp>
            <p:nvSpPr>
              <p:cNvPr id="215" name="Freeform 15"/>
              <p:cNvSpPr>
                <a:spLocks/>
              </p:cNvSpPr>
              <p:nvPr/>
            </p:nvSpPr>
            <p:spPr bwMode="auto">
              <a:xfrm>
                <a:off x="937326" y="4747595"/>
                <a:ext cx="500408" cy="406927"/>
              </a:xfrm>
              <a:custGeom>
                <a:avLst/>
                <a:gdLst>
                  <a:gd name="T0" fmla="*/ 293 w 293"/>
                  <a:gd name="T1" fmla="*/ 195 h 234"/>
                  <a:gd name="T2" fmla="*/ 248 w 293"/>
                  <a:gd name="T3" fmla="*/ 155 h 234"/>
                  <a:gd name="T4" fmla="*/ 248 w 293"/>
                  <a:gd name="T5" fmla="*/ 183 h 234"/>
                  <a:gd name="T6" fmla="*/ 195 w 293"/>
                  <a:gd name="T7" fmla="*/ 183 h 234"/>
                  <a:gd name="T8" fmla="*/ 108 w 293"/>
                  <a:gd name="T9" fmla="*/ 29 h 234"/>
                  <a:gd name="T10" fmla="*/ 108 w 293"/>
                  <a:gd name="T11" fmla="*/ 29 h 234"/>
                  <a:gd name="T12" fmla="*/ 45 w 293"/>
                  <a:gd name="T13" fmla="*/ 29 h 234"/>
                  <a:gd name="T14" fmla="*/ 45 w 293"/>
                  <a:gd name="T15" fmla="*/ 0 h 234"/>
                  <a:gd name="T16" fmla="*/ 0 w 293"/>
                  <a:gd name="T17" fmla="*/ 39 h 234"/>
                  <a:gd name="T18" fmla="*/ 45 w 293"/>
                  <a:gd name="T19" fmla="*/ 79 h 234"/>
                  <a:gd name="T20" fmla="*/ 45 w 293"/>
                  <a:gd name="T21" fmla="*/ 51 h 234"/>
                  <a:gd name="T22" fmla="*/ 97 w 293"/>
                  <a:gd name="T23" fmla="*/ 51 h 234"/>
                  <a:gd name="T24" fmla="*/ 186 w 293"/>
                  <a:gd name="T25" fmla="*/ 206 h 234"/>
                  <a:gd name="T26" fmla="*/ 186 w 293"/>
                  <a:gd name="T27" fmla="*/ 206 h 234"/>
                  <a:gd name="T28" fmla="*/ 186 w 293"/>
                  <a:gd name="T29" fmla="*/ 206 h 234"/>
                  <a:gd name="T30" fmla="*/ 248 w 293"/>
                  <a:gd name="T31" fmla="*/ 206 h 234"/>
                  <a:gd name="T32" fmla="*/ 248 w 293"/>
                  <a:gd name="T33" fmla="*/ 234 h 234"/>
                  <a:gd name="T34" fmla="*/ 293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293" y="195"/>
                    </a:moveTo>
                    <a:lnTo>
                      <a:pt x="248" y="155"/>
                    </a:lnTo>
                    <a:lnTo>
                      <a:pt x="248" y="183"/>
                    </a:lnTo>
                    <a:lnTo>
                      <a:pt x="195" y="183"/>
                    </a:lnTo>
                    <a:lnTo>
                      <a:pt x="108" y="29"/>
                    </a:lnTo>
                    <a:lnTo>
                      <a:pt x="45" y="29"/>
                    </a:lnTo>
                    <a:lnTo>
                      <a:pt x="45" y="0"/>
                    </a:lnTo>
                    <a:lnTo>
                      <a:pt x="0" y="39"/>
                    </a:lnTo>
                    <a:lnTo>
                      <a:pt x="45" y="79"/>
                    </a:lnTo>
                    <a:lnTo>
                      <a:pt x="45" y="51"/>
                    </a:lnTo>
                    <a:lnTo>
                      <a:pt x="97" y="51"/>
                    </a:lnTo>
                    <a:lnTo>
                      <a:pt x="186" y="206"/>
                    </a:lnTo>
                    <a:lnTo>
                      <a:pt x="248" y="206"/>
                    </a:lnTo>
                    <a:lnTo>
                      <a:pt x="248" y="234"/>
                    </a:lnTo>
                    <a:lnTo>
                      <a:pt x="293" y="195"/>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216" name="Freeform 16"/>
              <p:cNvSpPr>
                <a:spLocks/>
              </p:cNvSpPr>
              <p:nvPr/>
            </p:nvSpPr>
            <p:spPr bwMode="auto">
              <a:xfrm>
                <a:off x="937326" y="4750995"/>
                <a:ext cx="500408" cy="406927"/>
              </a:xfrm>
              <a:custGeom>
                <a:avLst/>
                <a:gdLst>
                  <a:gd name="T0" fmla="*/ 0 w 293"/>
                  <a:gd name="T1" fmla="*/ 195 h 234"/>
                  <a:gd name="T2" fmla="*/ 45 w 293"/>
                  <a:gd name="T3" fmla="*/ 155 h 234"/>
                  <a:gd name="T4" fmla="*/ 45 w 293"/>
                  <a:gd name="T5" fmla="*/ 183 h 234"/>
                  <a:gd name="T6" fmla="*/ 98 w 293"/>
                  <a:gd name="T7" fmla="*/ 183 h 234"/>
                  <a:gd name="T8" fmla="*/ 186 w 293"/>
                  <a:gd name="T9" fmla="*/ 29 h 234"/>
                  <a:gd name="T10" fmla="*/ 186 w 293"/>
                  <a:gd name="T11" fmla="*/ 29 h 234"/>
                  <a:gd name="T12" fmla="*/ 248 w 293"/>
                  <a:gd name="T13" fmla="*/ 29 h 234"/>
                  <a:gd name="T14" fmla="*/ 248 w 293"/>
                  <a:gd name="T15" fmla="*/ 0 h 234"/>
                  <a:gd name="T16" fmla="*/ 293 w 293"/>
                  <a:gd name="T17" fmla="*/ 39 h 234"/>
                  <a:gd name="T18" fmla="*/ 248 w 293"/>
                  <a:gd name="T19" fmla="*/ 79 h 234"/>
                  <a:gd name="T20" fmla="*/ 248 w 293"/>
                  <a:gd name="T21" fmla="*/ 51 h 234"/>
                  <a:gd name="T22" fmla="*/ 195 w 293"/>
                  <a:gd name="T23" fmla="*/ 51 h 234"/>
                  <a:gd name="T24" fmla="*/ 108 w 293"/>
                  <a:gd name="T25" fmla="*/ 206 h 234"/>
                  <a:gd name="T26" fmla="*/ 108 w 293"/>
                  <a:gd name="T27" fmla="*/ 206 h 234"/>
                  <a:gd name="T28" fmla="*/ 108 w 293"/>
                  <a:gd name="T29" fmla="*/ 206 h 234"/>
                  <a:gd name="T30" fmla="*/ 45 w 293"/>
                  <a:gd name="T31" fmla="*/ 206 h 234"/>
                  <a:gd name="T32" fmla="*/ 45 w 293"/>
                  <a:gd name="T33" fmla="*/ 234 h 234"/>
                  <a:gd name="T34" fmla="*/ 0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0" y="195"/>
                    </a:moveTo>
                    <a:lnTo>
                      <a:pt x="45" y="155"/>
                    </a:lnTo>
                    <a:lnTo>
                      <a:pt x="45" y="183"/>
                    </a:lnTo>
                    <a:lnTo>
                      <a:pt x="98" y="183"/>
                    </a:lnTo>
                    <a:lnTo>
                      <a:pt x="186" y="29"/>
                    </a:lnTo>
                    <a:lnTo>
                      <a:pt x="248" y="29"/>
                    </a:lnTo>
                    <a:lnTo>
                      <a:pt x="248" y="0"/>
                    </a:lnTo>
                    <a:lnTo>
                      <a:pt x="293" y="39"/>
                    </a:lnTo>
                    <a:lnTo>
                      <a:pt x="248" y="79"/>
                    </a:lnTo>
                    <a:lnTo>
                      <a:pt x="248" y="51"/>
                    </a:lnTo>
                    <a:lnTo>
                      <a:pt x="195" y="51"/>
                    </a:lnTo>
                    <a:lnTo>
                      <a:pt x="108" y="206"/>
                    </a:lnTo>
                    <a:lnTo>
                      <a:pt x="45" y="206"/>
                    </a:lnTo>
                    <a:lnTo>
                      <a:pt x="45" y="234"/>
                    </a:lnTo>
                    <a:lnTo>
                      <a:pt x="0" y="195"/>
                    </a:lnTo>
                    <a:close/>
                  </a:path>
                </a:pathLst>
              </a:custGeom>
              <a:solidFill>
                <a:schemeClr val="bg1"/>
              </a:solidFill>
              <a:ln w="6350">
                <a:solidFill>
                  <a:schemeClr val="tx1"/>
                </a:solidFill>
                <a:round/>
                <a:headEnd/>
                <a:tailEnd/>
              </a:ln>
              <a:extLst/>
            </p:spPr>
            <p:txBody>
              <a:bodyPr/>
              <a:lstStyle/>
              <a:p>
                <a:endParaRPr lang="de-DE" sz="2400">
                  <a:latin typeface="Arial" pitchFamily="34" charset="0"/>
                  <a:cs typeface="Arial" pitchFamily="34" charset="0"/>
                </a:endParaRPr>
              </a:p>
            </p:txBody>
          </p:sp>
          <p:cxnSp>
            <p:nvCxnSpPr>
              <p:cNvPr id="217" name="Gerade Verbindung 495"/>
              <p:cNvCxnSpPr/>
              <p:nvPr/>
            </p:nvCxnSpPr>
            <p:spPr bwMode="auto">
              <a:xfrm flipV="1">
                <a:off x="1170524" y="4920591"/>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cxnSp>
            <p:nvCxnSpPr>
              <p:cNvPr id="218" name="Gerade Verbindung 496"/>
              <p:cNvCxnSpPr/>
              <p:nvPr/>
            </p:nvCxnSpPr>
            <p:spPr bwMode="auto">
              <a:xfrm flipV="1">
                <a:off x="1188361" y="4954203"/>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grpSp>
      </p:grpSp>
      <p:sp>
        <p:nvSpPr>
          <p:cNvPr id="227" name="Freeform 177"/>
          <p:cNvSpPr>
            <a:spLocks/>
          </p:cNvSpPr>
          <p:nvPr/>
        </p:nvSpPr>
        <p:spPr bwMode="auto">
          <a:xfrm rot="551545">
            <a:off x="1211342" y="5220451"/>
            <a:ext cx="1629833" cy="281517"/>
          </a:xfrm>
          <a:custGeom>
            <a:avLst/>
            <a:gdLst>
              <a:gd name="T0" fmla="*/ 2147483647 w 663"/>
              <a:gd name="T1" fmla="*/ 0 h 315"/>
              <a:gd name="T2" fmla="*/ 2147483647 w 663"/>
              <a:gd name="T3" fmla="*/ 2147483647 h 315"/>
              <a:gd name="T4" fmla="*/ 2147483647 w 663"/>
              <a:gd name="T5" fmla="*/ 2147483647 h 315"/>
              <a:gd name="T6" fmla="*/ 2147483647 w 663"/>
              <a:gd name="T7" fmla="*/ 2147483647 h 315"/>
              <a:gd name="T8" fmla="*/ 2147483647 w 663"/>
              <a:gd name="T9" fmla="*/ 2147483647 h 315"/>
              <a:gd name="T10" fmla="*/ 0 w 663"/>
              <a:gd name="T11" fmla="*/ 2147483647 h 315"/>
              <a:gd name="T12" fmla="*/ 2147483647 w 663"/>
              <a:gd name="T13" fmla="*/ 2147483647 h 315"/>
              <a:gd name="T14" fmla="*/ 2147483647 w 663"/>
              <a:gd name="T15" fmla="*/ 2147483647 h 315"/>
              <a:gd name="T16" fmla="*/ 2147483647 w 663"/>
              <a:gd name="T17" fmla="*/ 2147483647 h 315"/>
              <a:gd name="T18" fmla="*/ 2147483647 w 663"/>
              <a:gd name="T19" fmla="*/ 2147483647 h 315"/>
              <a:gd name="T20" fmla="*/ 2147483647 w 663"/>
              <a:gd name="T21" fmla="*/ 0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3" h="315">
                <a:moveTo>
                  <a:pt x="663" y="0"/>
                </a:moveTo>
                <a:lnTo>
                  <a:pt x="469" y="96"/>
                </a:lnTo>
                <a:lnTo>
                  <a:pt x="518" y="10"/>
                </a:lnTo>
                <a:lnTo>
                  <a:pt x="319" y="106"/>
                </a:lnTo>
                <a:lnTo>
                  <a:pt x="333" y="58"/>
                </a:lnTo>
                <a:lnTo>
                  <a:pt x="0" y="315"/>
                </a:lnTo>
                <a:lnTo>
                  <a:pt x="194" y="226"/>
                </a:lnTo>
                <a:lnTo>
                  <a:pt x="171" y="285"/>
                </a:lnTo>
                <a:lnTo>
                  <a:pt x="397" y="170"/>
                </a:lnTo>
                <a:lnTo>
                  <a:pt x="382" y="218"/>
                </a:lnTo>
                <a:lnTo>
                  <a:pt x="663" y="0"/>
                </a:lnTo>
                <a:close/>
              </a:path>
            </a:pathLst>
          </a:custGeom>
          <a:solidFill>
            <a:schemeClr val="bg1">
              <a:lumMod val="85000"/>
            </a:schemeClr>
          </a:solidFill>
          <a:ln w="3175">
            <a:solidFill>
              <a:schemeClr val="tx1"/>
            </a:solidFill>
          </a:ln>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228" name="Textfeld 422"/>
          <p:cNvSpPr txBox="1">
            <a:spLocks noChangeArrowheads="1"/>
          </p:cNvSpPr>
          <p:nvPr/>
        </p:nvSpPr>
        <p:spPr bwMode="auto">
          <a:xfrm>
            <a:off x="527227" y="4766224"/>
            <a:ext cx="480067" cy="38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defTabSz="1219170" eaLnBrk="1" hangingPunct="1">
              <a:defRPr/>
            </a:pPr>
            <a:r>
              <a:rPr lang="en-GB" sz="1467" kern="0" dirty="0">
                <a:solidFill>
                  <a:srgbClr val="000000"/>
                </a:solidFill>
                <a:latin typeface="Arial" panose="020B0604020202020204" pitchFamily="34" charset="0"/>
                <a:cs typeface="Arial" panose="020B0604020202020204" pitchFamily="34" charset="0"/>
              </a:rPr>
              <a:t>UE</a:t>
            </a:r>
          </a:p>
        </p:txBody>
      </p:sp>
      <p:sp>
        <p:nvSpPr>
          <p:cNvPr id="229" name="Abgerundetes Rechteck 13"/>
          <p:cNvSpPr>
            <a:spLocks noChangeArrowheads="1"/>
          </p:cNvSpPr>
          <p:nvPr/>
        </p:nvSpPr>
        <p:spPr bwMode="auto">
          <a:xfrm>
            <a:off x="2826668" y="4862538"/>
            <a:ext cx="1344187" cy="959832"/>
          </a:xfrm>
          <a:prstGeom prst="roundRect">
            <a:avLst>
              <a:gd name="adj" fmla="val 12581"/>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230" name="Gerade Verbindung 38"/>
          <p:cNvCxnSpPr>
            <a:cxnSpLocks noChangeShapeType="1"/>
            <a:stCxn id="234" idx="3"/>
            <a:endCxn id="252" idx="1"/>
          </p:cNvCxnSpPr>
          <p:nvPr/>
        </p:nvCxnSpPr>
        <p:spPr bwMode="auto">
          <a:xfrm flipV="1">
            <a:off x="3402749" y="5423795"/>
            <a:ext cx="277620" cy="20654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31" name="Text Box 2021"/>
          <p:cNvSpPr txBox="1">
            <a:spLocks noChangeArrowheads="1"/>
          </p:cNvSpPr>
          <p:nvPr/>
        </p:nvSpPr>
        <p:spPr bwMode="auto">
          <a:xfrm>
            <a:off x="3594776" y="4862538"/>
            <a:ext cx="384053" cy="28804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eaLnBrk="1" hangingPunct="1">
              <a:lnSpc>
                <a:spcPct val="100000"/>
              </a:lnSpc>
              <a:spcBef>
                <a:spcPct val="15000"/>
              </a:spcBef>
            </a:pPr>
            <a:r>
              <a:rPr lang="en-GB" sz="1467" dirty="0">
                <a:latin typeface="Arial" panose="020B0604020202020204" pitchFamily="34" charset="0"/>
                <a:ea typeface="MS PGothic" pitchFamily="34" charset="-128"/>
                <a:cs typeface="Arial" panose="020B0604020202020204" pitchFamily="34" charset="0"/>
              </a:rPr>
              <a:t>NT</a:t>
            </a:r>
          </a:p>
        </p:txBody>
      </p:sp>
      <p:cxnSp>
        <p:nvCxnSpPr>
          <p:cNvPr id="232" name="Gerade Verbindung 38"/>
          <p:cNvCxnSpPr>
            <a:cxnSpLocks noChangeShapeType="1"/>
            <a:stCxn id="235" idx="3"/>
            <a:endCxn id="258" idx="3"/>
          </p:cNvCxnSpPr>
          <p:nvPr/>
        </p:nvCxnSpPr>
        <p:spPr bwMode="auto">
          <a:xfrm flipV="1">
            <a:off x="3401615" y="5340881"/>
            <a:ext cx="577213" cy="142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33" name="Gerade Verbindung 38"/>
          <p:cNvCxnSpPr>
            <a:cxnSpLocks noChangeShapeType="1"/>
            <a:stCxn id="237" idx="3"/>
            <a:endCxn id="259" idx="1"/>
          </p:cNvCxnSpPr>
          <p:nvPr/>
        </p:nvCxnSpPr>
        <p:spPr bwMode="auto">
          <a:xfrm>
            <a:off x="3399499" y="5054265"/>
            <a:ext cx="199477" cy="16182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34" name="Abgerundetes Rechteck 633"/>
          <p:cNvSpPr>
            <a:spLocks noChangeArrowheads="1"/>
          </p:cNvSpPr>
          <p:nvPr/>
        </p:nvSpPr>
        <p:spPr bwMode="auto">
          <a:xfrm>
            <a:off x="2925932" y="5534330"/>
            <a:ext cx="476816" cy="192027"/>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eNB</a:t>
            </a:r>
          </a:p>
        </p:txBody>
      </p:sp>
      <p:sp>
        <p:nvSpPr>
          <p:cNvPr id="235" name="Abgerundetes Rechteck 633"/>
          <p:cNvSpPr>
            <a:spLocks noChangeArrowheads="1"/>
          </p:cNvSpPr>
          <p:nvPr/>
        </p:nvSpPr>
        <p:spPr bwMode="auto">
          <a:xfrm>
            <a:off x="2924799" y="5246291"/>
            <a:ext cx="476816"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NB</a:t>
            </a:r>
          </a:p>
        </p:txBody>
      </p:sp>
      <p:sp>
        <p:nvSpPr>
          <p:cNvPr id="237" name="Abgerundetes Rechteck 633"/>
          <p:cNvSpPr>
            <a:spLocks noChangeArrowheads="1"/>
          </p:cNvSpPr>
          <p:nvPr/>
        </p:nvSpPr>
        <p:spPr bwMode="auto">
          <a:xfrm>
            <a:off x="2922682" y="4958251"/>
            <a:ext cx="476817"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BTS</a:t>
            </a:r>
          </a:p>
        </p:txBody>
      </p:sp>
      <p:sp>
        <p:nvSpPr>
          <p:cNvPr id="239" name="Text Box 10"/>
          <p:cNvSpPr txBox="1">
            <a:spLocks noChangeArrowheads="1"/>
          </p:cNvSpPr>
          <p:nvPr/>
        </p:nvSpPr>
        <p:spPr bwMode="auto">
          <a:xfrm>
            <a:off x="4414290" y="5274974"/>
            <a:ext cx="536425" cy="277500"/>
          </a:xfrm>
          <a:prstGeom prst="rect">
            <a:avLst/>
          </a:prstGeom>
          <a:noFill/>
          <a:ln>
            <a:noFill/>
          </a:ln>
          <a:effectLst/>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defTabSz="1219170">
              <a:defRPr/>
            </a:pPr>
            <a:r>
              <a:rPr lang="en-GB" sz="1467" kern="0" dirty="0" err="1" smtClean="0">
                <a:solidFill>
                  <a:sysClr val="windowText" lastClr="000000"/>
                </a:solidFill>
                <a:latin typeface="Arial" panose="020B0604020202020204" pitchFamily="34" charset="0"/>
              </a:rPr>
              <a:t>Nx</a:t>
            </a:r>
            <a:r>
              <a:rPr lang="en-GB" sz="1467" kern="0" dirty="0" smtClean="0">
                <a:solidFill>
                  <a:sysClr val="windowText" lastClr="000000"/>
                </a:solidFill>
                <a:latin typeface="Arial" panose="020B0604020202020204" pitchFamily="34" charset="0"/>
              </a:rPr>
              <a:t> </a:t>
            </a:r>
            <a:r>
              <a:rPr lang="en-GB" sz="1467" kern="0" dirty="0" err="1" smtClean="0">
                <a:solidFill>
                  <a:sysClr val="windowText" lastClr="000000"/>
                </a:solidFill>
                <a:latin typeface="Arial" panose="020B0604020202020204" pitchFamily="34" charset="0"/>
              </a:rPr>
              <a:t>GbE</a:t>
            </a:r>
            <a:endParaRPr lang="en-GB" sz="1467" kern="0" dirty="0">
              <a:solidFill>
                <a:sysClr val="windowText" lastClr="000000"/>
              </a:solidFill>
              <a:latin typeface="Arial" panose="020B0604020202020204" pitchFamily="34" charset="0"/>
            </a:endParaRPr>
          </a:p>
        </p:txBody>
      </p:sp>
      <p:grpSp>
        <p:nvGrpSpPr>
          <p:cNvPr id="240" name="Gruppieren 121"/>
          <p:cNvGrpSpPr/>
          <p:nvPr/>
        </p:nvGrpSpPr>
        <p:grpSpPr>
          <a:xfrm>
            <a:off x="623239" y="5150276"/>
            <a:ext cx="278437" cy="464063"/>
            <a:chOff x="3923909" y="1437610"/>
            <a:chExt cx="421281" cy="702080"/>
          </a:xfrm>
        </p:grpSpPr>
        <p:grpSp>
          <p:nvGrpSpPr>
            <p:cNvPr id="241" name="Gruppieren 122"/>
            <p:cNvGrpSpPr/>
            <p:nvPr/>
          </p:nvGrpSpPr>
          <p:grpSpPr>
            <a:xfrm>
              <a:off x="3923909" y="1437610"/>
              <a:ext cx="421281" cy="702080"/>
              <a:chOff x="3923910" y="1779640"/>
              <a:chExt cx="216030" cy="360050"/>
            </a:xfrm>
          </p:grpSpPr>
          <p:sp>
            <p:nvSpPr>
              <p:cNvPr id="244" name="Abgerundetes Rechteck 125"/>
              <p:cNvSpPr/>
              <p:nvPr/>
            </p:nvSpPr>
            <p:spPr bwMode="auto">
              <a:xfrm>
                <a:off x="3923910" y="1779640"/>
                <a:ext cx="216030" cy="360050"/>
              </a:xfrm>
              <a:prstGeom prst="roundRect">
                <a:avLst>
                  <a:gd name="adj" fmla="val 12246"/>
                </a:avLst>
              </a:prstGeom>
              <a:solidFill>
                <a:schemeClr val="bg1">
                  <a:lumMod val="75000"/>
                </a:schemeClr>
              </a:solidFill>
              <a:ln w="635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sp>
            <p:nvSpPr>
              <p:cNvPr id="246" name="Rechteck 126"/>
              <p:cNvSpPr/>
              <p:nvPr/>
            </p:nvSpPr>
            <p:spPr bwMode="auto">
              <a:xfrm>
                <a:off x="3947924" y="1827648"/>
                <a:ext cx="168014" cy="26404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sp>
          <p:nvSpPr>
            <p:cNvPr id="242" name="Freeform 79"/>
            <p:cNvSpPr>
              <a:spLocks/>
            </p:cNvSpPr>
            <p:nvPr/>
          </p:nvSpPr>
          <p:spPr bwMode="auto">
            <a:xfrm flipV="1">
              <a:off x="4110755" y="2067885"/>
              <a:ext cx="45719" cy="45719"/>
            </a:xfrm>
            <a:custGeom>
              <a:avLst/>
              <a:gdLst/>
              <a:ahLst/>
              <a:cxnLst>
                <a:cxn ang="0">
                  <a:pos x="7" y="43"/>
                </a:cxn>
                <a:cxn ang="0">
                  <a:pos x="20" y="7"/>
                </a:cxn>
                <a:cxn ang="0">
                  <a:pos x="56" y="19"/>
                </a:cxn>
                <a:cxn ang="0">
                  <a:pos x="43" y="56"/>
                </a:cxn>
                <a:cxn ang="0">
                  <a:pos x="7" y="43"/>
                </a:cxn>
              </a:cxnLst>
              <a:rect l="0" t="0" r="r" b="b"/>
              <a:pathLst>
                <a:path w="63" h="62">
                  <a:moveTo>
                    <a:pt x="7" y="43"/>
                  </a:moveTo>
                  <a:cubicBezTo>
                    <a:pt x="0" y="29"/>
                    <a:pt x="6" y="13"/>
                    <a:pt x="20" y="7"/>
                  </a:cubicBezTo>
                  <a:cubicBezTo>
                    <a:pt x="33" y="0"/>
                    <a:pt x="50" y="6"/>
                    <a:pt x="56" y="19"/>
                  </a:cubicBezTo>
                  <a:cubicBezTo>
                    <a:pt x="63" y="33"/>
                    <a:pt x="57" y="49"/>
                    <a:pt x="43" y="56"/>
                  </a:cubicBezTo>
                  <a:cubicBezTo>
                    <a:pt x="29" y="62"/>
                    <a:pt x="13" y="57"/>
                    <a:pt x="7" y="43"/>
                  </a:cubicBezTo>
                  <a:close/>
                </a:path>
              </a:pathLst>
            </a:custGeom>
            <a:noFill/>
            <a:ln w="3175">
              <a:solidFill>
                <a:schemeClr val="tx1"/>
              </a:solidFill>
              <a:round/>
              <a:headEnd/>
              <a:tailEnd/>
            </a:ln>
          </p:spPr>
          <p:txBody>
            <a:bodyPr wrap="none" lIns="0" tIns="0" rIns="0" bIns="0" anchor="ctr" anchorCtr="0">
              <a:noAutofit/>
            </a:bodyPr>
            <a:lstStyle/>
            <a:p>
              <a:pPr>
                <a:buFont typeface="Times New Roman" pitchFamily="18" charset="0"/>
                <a:buNone/>
                <a:defRPr/>
              </a:pPr>
              <a:endParaRPr lang="en-US" sz="2400">
                <a:latin typeface="Trebuchet MS" pitchFamily="34" charset="0"/>
                <a:ea typeface="MS PGothic" charset="0"/>
                <a:cs typeface="MS PGothic" charset="0"/>
              </a:endParaRPr>
            </a:p>
          </p:txBody>
        </p:sp>
        <p:sp>
          <p:nvSpPr>
            <p:cNvPr id="243" name="Abgerundetes Rechteck 124"/>
            <p:cNvSpPr/>
            <p:nvPr/>
          </p:nvSpPr>
          <p:spPr bwMode="auto">
            <a:xfrm flipV="1">
              <a:off x="4077494" y="1465553"/>
              <a:ext cx="108012" cy="45719"/>
            </a:xfrm>
            <a:prstGeom prst="roundRect">
              <a:avLst/>
            </a:prstGeom>
            <a:no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grpSp>
        <p:nvGrpSpPr>
          <p:cNvPr id="247" name="Gruppieren 237"/>
          <p:cNvGrpSpPr/>
          <p:nvPr/>
        </p:nvGrpSpPr>
        <p:grpSpPr>
          <a:xfrm>
            <a:off x="3594775" y="5150579"/>
            <a:ext cx="384053" cy="384053"/>
            <a:chOff x="979880" y="5589300"/>
            <a:chExt cx="720100" cy="792110"/>
          </a:xfrm>
        </p:grpSpPr>
        <p:grpSp>
          <p:nvGrpSpPr>
            <p:cNvPr id="248" name="Gruppieren 490"/>
            <p:cNvGrpSpPr/>
            <p:nvPr/>
          </p:nvGrpSpPr>
          <p:grpSpPr>
            <a:xfrm>
              <a:off x="979880" y="5589300"/>
              <a:ext cx="720100" cy="792110"/>
              <a:chOff x="827480" y="4437140"/>
              <a:chExt cx="720100" cy="792110"/>
            </a:xfrm>
          </p:grpSpPr>
          <p:sp>
            <p:nvSpPr>
              <p:cNvPr id="257" name="Oval 11"/>
              <p:cNvSpPr>
                <a:spLocks noChangeArrowheads="1"/>
              </p:cNvSpPr>
              <p:nvPr/>
            </p:nvSpPr>
            <p:spPr bwMode="auto">
              <a:xfrm>
                <a:off x="827480" y="4945286"/>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sp>
            <p:nvSpPr>
              <p:cNvPr id="258" name="Rectangle 12"/>
              <p:cNvSpPr>
                <a:spLocks noChangeArrowheads="1"/>
              </p:cNvSpPr>
              <p:nvPr/>
            </p:nvSpPr>
            <p:spPr bwMode="auto">
              <a:xfrm>
                <a:off x="827480" y="4572268"/>
                <a:ext cx="720100" cy="514746"/>
              </a:xfrm>
              <a:prstGeom prst="rect">
                <a:avLst/>
              </a:prstGeom>
              <a:solidFill>
                <a:schemeClr val="bg1"/>
              </a:solidFill>
              <a:ln>
                <a:noFill/>
              </a:ln>
              <a:extLst/>
            </p:spPr>
            <p:txBody>
              <a:bodyPr/>
              <a:lstStyle/>
              <a:p>
                <a:endParaRPr lang="de-DE" sz="2400">
                  <a:latin typeface="Arial" pitchFamily="34" charset="0"/>
                  <a:cs typeface="Arial" pitchFamily="34" charset="0"/>
                </a:endParaRPr>
              </a:p>
            </p:txBody>
          </p:sp>
          <p:sp>
            <p:nvSpPr>
              <p:cNvPr id="259" name="Freeform 13"/>
              <p:cNvSpPr>
                <a:spLocks/>
              </p:cNvSpPr>
              <p:nvPr/>
            </p:nvSpPr>
            <p:spPr bwMode="auto">
              <a:xfrm>
                <a:off x="835357" y="4572268"/>
                <a:ext cx="708848" cy="514746"/>
              </a:xfrm>
              <a:custGeom>
                <a:avLst/>
                <a:gdLst>
                  <a:gd name="T0" fmla="*/ 0 w 448"/>
                  <a:gd name="T1" fmla="*/ 296 h 296"/>
                  <a:gd name="T2" fmla="*/ 0 w 448"/>
                  <a:gd name="T3" fmla="*/ 0 h 296"/>
                  <a:gd name="T4" fmla="*/ 448 w 448"/>
                  <a:gd name="T5" fmla="*/ 0 h 296"/>
                  <a:gd name="T6" fmla="*/ 448 w 448"/>
                  <a:gd name="T7" fmla="*/ 296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 h="296">
                    <a:moveTo>
                      <a:pt x="0" y="296"/>
                    </a:moveTo>
                    <a:lnTo>
                      <a:pt x="0" y="0"/>
                    </a:lnTo>
                    <a:lnTo>
                      <a:pt x="448" y="0"/>
                    </a:lnTo>
                    <a:lnTo>
                      <a:pt x="448" y="296"/>
                    </a:lnTo>
                  </a:path>
                </a:pathLst>
              </a:custGeom>
              <a:solidFill>
                <a:schemeClr val="bg1"/>
              </a:solidFill>
              <a:ln w="6350" cap="flat">
                <a:solidFill>
                  <a:srgbClr val="FFFFFF"/>
                </a:solidFill>
                <a:prstDash val="solid"/>
                <a:miter lim="800000"/>
                <a:headEnd/>
                <a:tailEnd/>
              </a:ln>
              <a:extLst/>
            </p:spPr>
            <p:txBody>
              <a:bodyPr/>
              <a:lstStyle/>
              <a:p>
                <a:endParaRPr lang="de-DE" sz="2400">
                  <a:latin typeface="Arial" pitchFamily="34" charset="0"/>
                  <a:cs typeface="Arial" pitchFamily="34" charset="0"/>
                </a:endParaRPr>
              </a:p>
            </p:txBody>
          </p:sp>
          <p:sp>
            <p:nvSpPr>
              <p:cNvPr id="260" name="Oval 14"/>
              <p:cNvSpPr>
                <a:spLocks noChangeArrowheads="1"/>
              </p:cNvSpPr>
              <p:nvPr/>
            </p:nvSpPr>
            <p:spPr bwMode="auto">
              <a:xfrm>
                <a:off x="827480" y="4437140"/>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cxnSp>
            <p:nvCxnSpPr>
              <p:cNvPr id="261" name="Gerade Verbindung 503"/>
              <p:cNvCxnSpPr>
                <a:stCxn id="260" idx="2"/>
                <a:endCxn id="257" idx="2"/>
              </p:cNvCxnSpPr>
              <p:nvPr/>
            </p:nvCxnSpPr>
            <p:spPr bwMode="auto">
              <a:xfrm>
                <a:off x="8274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62" name="Gerade Verbindung 504"/>
              <p:cNvCxnSpPr>
                <a:stCxn id="260" idx="6"/>
                <a:endCxn id="257" idx="6"/>
              </p:cNvCxnSpPr>
              <p:nvPr/>
            </p:nvCxnSpPr>
            <p:spPr bwMode="auto">
              <a:xfrm>
                <a:off x="15475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grpSp>
        <p:grpSp>
          <p:nvGrpSpPr>
            <p:cNvPr id="249" name="Gruppieren 491"/>
            <p:cNvGrpSpPr/>
            <p:nvPr/>
          </p:nvGrpSpPr>
          <p:grpSpPr>
            <a:xfrm>
              <a:off x="1051890" y="5625276"/>
              <a:ext cx="576080" cy="216024"/>
              <a:chOff x="861235" y="4494630"/>
              <a:chExt cx="630087" cy="184663"/>
            </a:xfrm>
          </p:grpSpPr>
          <p:sp>
            <p:nvSpPr>
              <p:cNvPr id="255" name="Freeform 17"/>
              <p:cNvSpPr>
                <a:spLocks/>
              </p:cNvSpPr>
              <p:nvPr/>
            </p:nvSpPr>
            <p:spPr bwMode="auto">
              <a:xfrm>
                <a:off x="1070192" y="4532956"/>
                <a:ext cx="421130" cy="146337"/>
              </a:xfrm>
              <a:custGeom>
                <a:avLst/>
                <a:gdLst>
                  <a:gd name="T0" fmla="*/ 24 w 262"/>
                  <a:gd name="T1" fmla="*/ 84 h 84"/>
                  <a:gd name="T2" fmla="*/ 0 w 262"/>
                  <a:gd name="T3" fmla="*/ 73 h 84"/>
                  <a:gd name="T4" fmla="*/ 177 w 262"/>
                  <a:gd name="T5" fmla="*/ 20 h 84"/>
                  <a:gd name="T6" fmla="*/ 148 w 262"/>
                  <a:gd name="T7" fmla="*/ 6 h 84"/>
                  <a:gd name="T8" fmla="*/ 262 w 262"/>
                  <a:gd name="T9" fmla="*/ 0 h 84"/>
                  <a:gd name="T10" fmla="*/ 212 w 262"/>
                  <a:gd name="T11" fmla="*/ 38 h 84"/>
                  <a:gd name="T12" fmla="*/ 201 w 262"/>
                  <a:gd name="T13" fmla="*/ 32 h 84"/>
                  <a:gd name="T14" fmla="*/ 24 w 262"/>
                  <a:gd name="T15" fmla="*/ 84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 h="84">
                    <a:moveTo>
                      <a:pt x="24" y="84"/>
                    </a:moveTo>
                    <a:lnTo>
                      <a:pt x="0" y="73"/>
                    </a:lnTo>
                    <a:lnTo>
                      <a:pt x="177" y="20"/>
                    </a:lnTo>
                    <a:lnTo>
                      <a:pt x="148" y="6"/>
                    </a:lnTo>
                    <a:lnTo>
                      <a:pt x="262" y="0"/>
                    </a:lnTo>
                    <a:lnTo>
                      <a:pt x="212" y="38"/>
                    </a:lnTo>
                    <a:lnTo>
                      <a:pt x="201" y="32"/>
                    </a:lnTo>
                    <a:lnTo>
                      <a:pt x="24" y="84"/>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256" name="Freeform 18"/>
              <p:cNvSpPr>
                <a:spLocks/>
              </p:cNvSpPr>
              <p:nvPr/>
            </p:nvSpPr>
            <p:spPr bwMode="auto">
              <a:xfrm>
                <a:off x="861235" y="4494630"/>
                <a:ext cx="422737" cy="139369"/>
              </a:xfrm>
              <a:custGeom>
                <a:avLst/>
                <a:gdLst>
                  <a:gd name="T0" fmla="*/ 23 w 263"/>
                  <a:gd name="T1" fmla="*/ 80 h 80"/>
                  <a:gd name="T2" fmla="*/ 0 w 263"/>
                  <a:gd name="T3" fmla="*/ 68 h 80"/>
                  <a:gd name="T4" fmla="*/ 173 w 263"/>
                  <a:gd name="T5" fmla="*/ 17 h 80"/>
                  <a:gd name="T6" fmla="*/ 143 w 263"/>
                  <a:gd name="T7" fmla="*/ 4 h 80"/>
                  <a:gd name="T8" fmla="*/ 263 w 263"/>
                  <a:gd name="T9" fmla="*/ 0 h 80"/>
                  <a:gd name="T10" fmla="*/ 209 w 263"/>
                  <a:gd name="T11" fmla="*/ 39 h 80"/>
                  <a:gd name="T12" fmla="*/ 196 w 263"/>
                  <a:gd name="T13" fmla="*/ 28 h 80"/>
                  <a:gd name="T14" fmla="*/ 23 w 263"/>
                  <a:gd name="T15" fmla="*/ 80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80">
                    <a:moveTo>
                      <a:pt x="23" y="80"/>
                    </a:moveTo>
                    <a:lnTo>
                      <a:pt x="0" y="68"/>
                    </a:lnTo>
                    <a:lnTo>
                      <a:pt x="173" y="17"/>
                    </a:lnTo>
                    <a:lnTo>
                      <a:pt x="143" y="4"/>
                    </a:lnTo>
                    <a:lnTo>
                      <a:pt x="263" y="0"/>
                    </a:lnTo>
                    <a:lnTo>
                      <a:pt x="209" y="39"/>
                    </a:lnTo>
                    <a:lnTo>
                      <a:pt x="196" y="28"/>
                    </a:lnTo>
                    <a:lnTo>
                      <a:pt x="23" y="80"/>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grpSp>
        <p:grpSp>
          <p:nvGrpSpPr>
            <p:cNvPr id="250" name="Gruppieren 492"/>
            <p:cNvGrpSpPr/>
            <p:nvPr/>
          </p:nvGrpSpPr>
          <p:grpSpPr>
            <a:xfrm>
              <a:off x="1051890" y="5913308"/>
              <a:ext cx="576080" cy="360050"/>
              <a:chOff x="937326" y="4747595"/>
              <a:chExt cx="500408" cy="410327"/>
            </a:xfrm>
          </p:grpSpPr>
          <p:sp>
            <p:nvSpPr>
              <p:cNvPr id="251" name="Freeform 15"/>
              <p:cNvSpPr>
                <a:spLocks/>
              </p:cNvSpPr>
              <p:nvPr/>
            </p:nvSpPr>
            <p:spPr bwMode="auto">
              <a:xfrm>
                <a:off x="937326" y="4747595"/>
                <a:ext cx="500408" cy="406927"/>
              </a:xfrm>
              <a:custGeom>
                <a:avLst/>
                <a:gdLst>
                  <a:gd name="T0" fmla="*/ 293 w 293"/>
                  <a:gd name="T1" fmla="*/ 195 h 234"/>
                  <a:gd name="T2" fmla="*/ 248 w 293"/>
                  <a:gd name="T3" fmla="*/ 155 h 234"/>
                  <a:gd name="T4" fmla="*/ 248 w 293"/>
                  <a:gd name="T5" fmla="*/ 183 h 234"/>
                  <a:gd name="T6" fmla="*/ 195 w 293"/>
                  <a:gd name="T7" fmla="*/ 183 h 234"/>
                  <a:gd name="T8" fmla="*/ 108 w 293"/>
                  <a:gd name="T9" fmla="*/ 29 h 234"/>
                  <a:gd name="T10" fmla="*/ 108 w 293"/>
                  <a:gd name="T11" fmla="*/ 29 h 234"/>
                  <a:gd name="T12" fmla="*/ 45 w 293"/>
                  <a:gd name="T13" fmla="*/ 29 h 234"/>
                  <a:gd name="T14" fmla="*/ 45 w 293"/>
                  <a:gd name="T15" fmla="*/ 0 h 234"/>
                  <a:gd name="T16" fmla="*/ 0 w 293"/>
                  <a:gd name="T17" fmla="*/ 39 h 234"/>
                  <a:gd name="T18" fmla="*/ 45 w 293"/>
                  <a:gd name="T19" fmla="*/ 79 h 234"/>
                  <a:gd name="T20" fmla="*/ 45 w 293"/>
                  <a:gd name="T21" fmla="*/ 51 h 234"/>
                  <a:gd name="T22" fmla="*/ 97 w 293"/>
                  <a:gd name="T23" fmla="*/ 51 h 234"/>
                  <a:gd name="T24" fmla="*/ 186 w 293"/>
                  <a:gd name="T25" fmla="*/ 206 h 234"/>
                  <a:gd name="T26" fmla="*/ 186 w 293"/>
                  <a:gd name="T27" fmla="*/ 206 h 234"/>
                  <a:gd name="T28" fmla="*/ 186 w 293"/>
                  <a:gd name="T29" fmla="*/ 206 h 234"/>
                  <a:gd name="T30" fmla="*/ 248 w 293"/>
                  <a:gd name="T31" fmla="*/ 206 h 234"/>
                  <a:gd name="T32" fmla="*/ 248 w 293"/>
                  <a:gd name="T33" fmla="*/ 234 h 234"/>
                  <a:gd name="T34" fmla="*/ 293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293" y="195"/>
                    </a:moveTo>
                    <a:lnTo>
                      <a:pt x="248" y="155"/>
                    </a:lnTo>
                    <a:lnTo>
                      <a:pt x="248" y="183"/>
                    </a:lnTo>
                    <a:lnTo>
                      <a:pt x="195" y="183"/>
                    </a:lnTo>
                    <a:lnTo>
                      <a:pt x="108" y="29"/>
                    </a:lnTo>
                    <a:lnTo>
                      <a:pt x="45" y="29"/>
                    </a:lnTo>
                    <a:lnTo>
                      <a:pt x="45" y="0"/>
                    </a:lnTo>
                    <a:lnTo>
                      <a:pt x="0" y="39"/>
                    </a:lnTo>
                    <a:lnTo>
                      <a:pt x="45" y="79"/>
                    </a:lnTo>
                    <a:lnTo>
                      <a:pt x="45" y="51"/>
                    </a:lnTo>
                    <a:lnTo>
                      <a:pt x="97" y="51"/>
                    </a:lnTo>
                    <a:lnTo>
                      <a:pt x="186" y="206"/>
                    </a:lnTo>
                    <a:lnTo>
                      <a:pt x="248" y="206"/>
                    </a:lnTo>
                    <a:lnTo>
                      <a:pt x="248" y="234"/>
                    </a:lnTo>
                    <a:lnTo>
                      <a:pt x="293" y="195"/>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252" name="Freeform 16"/>
              <p:cNvSpPr>
                <a:spLocks/>
              </p:cNvSpPr>
              <p:nvPr/>
            </p:nvSpPr>
            <p:spPr bwMode="auto">
              <a:xfrm>
                <a:off x="937326" y="4750995"/>
                <a:ext cx="500408" cy="406927"/>
              </a:xfrm>
              <a:custGeom>
                <a:avLst/>
                <a:gdLst>
                  <a:gd name="T0" fmla="*/ 0 w 293"/>
                  <a:gd name="T1" fmla="*/ 195 h 234"/>
                  <a:gd name="T2" fmla="*/ 45 w 293"/>
                  <a:gd name="T3" fmla="*/ 155 h 234"/>
                  <a:gd name="T4" fmla="*/ 45 w 293"/>
                  <a:gd name="T5" fmla="*/ 183 h 234"/>
                  <a:gd name="T6" fmla="*/ 98 w 293"/>
                  <a:gd name="T7" fmla="*/ 183 h 234"/>
                  <a:gd name="T8" fmla="*/ 186 w 293"/>
                  <a:gd name="T9" fmla="*/ 29 h 234"/>
                  <a:gd name="T10" fmla="*/ 186 w 293"/>
                  <a:gd name="T11" fmla="*/ 29 h 234"/>
                  <a:gd name="T12" fmla="*/ 248 w 293"/>
                  <a:gd name="T13" fmla="*/ 29 h 234"/>
                  <a:gd name="T14" fmla="*/ 248 w 293"/>
                  <a:gd name="T15" fmla="*/ 0 h 234"/>
                  <a:gd name="T16" fmla="*/ 293 w 293"/>
                  <a:gd name="T17" fmla="*/ 39 h 234"/>
                  <a:gd name="T18" fmla="*/ 248 w 293"/>
                  <a:gd name="T19" fmla="*/ 79 h 234"/>
                  <a:gd name="T20" fmla="*/ 248 w 293"/>
                  <a:gd name="T21" fmla="*/ 51 h 234"/>
                  <a:gd name="T22" fmla="*/ 195 w 293"/>
                  <a:gd name="T23" fmla="*/ 51 h 234"/>
                  <a:gd name="T24" fmla="*/ 108 w 293"/>
                  <a:gd name="T25" fmla="*/ 206 h 234"/>
                  <a:gd name="T26" fmla="*/ 108 w 293"/>
                  <a:gd name="T27" fmla="*/ 206 h 234"/>
                  <a:gd name="T28" fmla="*/ 108 w 293"/>
                  <a:gd name="T29" fmla="*/ 206 h 234"/>
                  <a:gd name="T30" fmla="*/ 45 w 293"/>
                  <a:gd name="T31" fmla="*/ 206 h 234"/>
                  <a:gd name="T32" fmla="*/ 45 w 293"/>
                  <a:gd name="T33" fmla="*/ 234 h 234"/>
                  <a:gd name="T34" fmla="*/ 0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0" y="195"/>
                    </a:moveTo>
                    <a:lnTo>
                      <a:pt x="45" y="155"/>
                    </a:lnTo>
                    <a:lnTo>
                      <a:pt x="45" y="183"/>
                    </a:lnTo>
                    <a:lnTo>
                      <a:pt x="98" y="183"/>
                    </a:lnTo>
                    <a:lnTo>
                      <a:pt x="186" y="29"/>
                    </a:lnTo>
                    <a:lnTo>
                      <a:pt x="248" y="29"/>
                    </a:lnTo>
                    <a:lnTo>
                      <a:pt x="248" y="0"/>
                    </a:lnTo>
                    <a:lnTo>
                      <a:pt x="293" y="39"/>
                    </a:lnTo>
                    <a:lnTo>
                      <a:pt x="248" y="79"/>
                    </a:lnTo>
                    <a:lnTo>
                      <a:pt x="248" y="51"/>
                    </a:lnTo>
                    <a:lnTo>
                      <a:pt x="195" y="51"/>
                    </a:lnTo>
                    <a:lnTo>
                      <a:pt x="108" y="206"/>
                    </a:lnTo>
                    <a:lnTo>
                      <a:pt x="45" y="206"/>
                    </a:lnTo>
                    <a:lnTo>
                      <a:pt x="45" y="234"/>
                    </a:lnTo>
                    <a:lnTo>
                      <a:pt x="0" y="195"/>
                    </a:lnTo>
                    <a:close/>
                  </a:path>
                </a:pathLst>
              </a:custGeom>
              <a:solidFill>
                <a:schemeClr val="bg1"/>
              </a:solidFill>
              <a:ln w="6350">
                <a:solidFill>
                  <a:schemeClr val="tx1"/>
                </a:solidFill>
                <a:round/>
                <a:headEnd/>
                <a:tailEnd/>
              </a:ln>
              <a:extLst/>
            </p:spPr>
            <p:txBody>
              <a:bodyPr/>
              <a:lstStyle/>
              <a:p>
                <a:endParaRPr lang="de-DE" sz="2400">
                  <a:latin typeface="Arial" pitchFamily="34" charset="0"/>
                  <a:cs typeface="Arial" pitchFamily="34" charset="0"/>
                </a:endParaRPr>
              </a:p>
            </p:txBody>
          </p:sp>
          <p:cxnSp>
            <p:nvCxnSpPr>
              <p:cNvPr id="253" name="Gerade Verbindung 495"/>
              <p:cNvCxnSpPr/>
              <p:nvPr/>
            </p:nvCxnSpPr>
            <p:spPr bwMode="auto">
              <a:xfrm flipV="1">
                <a:off x="1170524" y="4920591"/>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cxnSp>
            <p:nvCxnSpPr>
              <p:cNvPr id="254" name="Gerade Verbindung 496"/>
              <p:cNvCxnSpPr/>
              <p:nvPr/>
            </p:nvCxnSpPr>
            <p:spPr bwMode="auto">
              <a:xfrm flipV="1">
                <a:off x="1188361" y="4954203"/>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grpSp>
      </p:grpSp>
    </p:spTree>
    <p:extLst>
      <p:ext uri="{BB962C8B-B14F-4D97-AF65-F5344CB8AC3E}">
        <p14:creationId xmlns:p14="http://schemas.microsoft.com/office/powerpoint/2010/main" val="53297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Reference Model</a:t>
            </a:r>
            <a:endParaRPr lang="en-US" dirty="0"/>
          </a:p>
        </p:txBody>
      </p:sp>
      <p:cxnSp>
        <p:nvCxnSpPr>
          <p:cNvPr id="77" name="Gerade Verbindung 4"/>
          <p:cNvCxnSpPr>
            <a:cxnSpLocks noChangeShapeType="1"/>
            <a:stCxn id="475" idx="2"/>
          </p:cNvCxnSpPr>
          <p:nvPr/>
        </p:nvCxnSpPr>
        <p:spPr bwMode="auto">
          <a:xfrm flipH="1">
            <a:off x="4222264" y="1412721"/>
            <a:ext cx="1" cy="4586635"/>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78" name="Abgerundetes Rechteck 680"/>
          <p:cNvSpPr>
            <a:spLocks noChangeArrowheads="1"/>
          </p:cNvSpPr>
          <p:nvPr/>
        </p:nvSpPr>
        <p:spPr bwMode="auto">
          <a:xfrm>
            <a:off x="10019521" y="2181429"/>
            <a:ext cx="1549240" cy="1056147"/>
          </a:xfrm>
          <a:prstGeom prst="roundRect">
            <a:avLst>
              <a:gd name="adj" fmla="val 11509"/>
            </a:avLst>
          </a:prstGeom>
          <a:solidFill>
            <a:srgbClr val="FFFFFF"/>
          </a:solidFill>
          <a:ln w="6350" algn="ctr">
            <a:solidFill>
              <a:srgbClr val="000000"/>
            </a:solidFill>
            <a:prstDash val="sysDash"/>
            <a:round/>
            <a:headEnd/>
            <a:tailEnd/>
          </a:ln>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79" name="Line 5"/>
          <p:cNvSpPr>
            <a:spLocks noChangeShapeType="1"/>
          </p:cNvSpPr>
          <p:nvPr/>
        </p:nvSpPr>
        <p:spPr bwMode="auto">
          <a:xfrm flipH="1">
            <a:off x="9456467" y="3045549"/>
            <a:ext cx="768107" cy="105614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80" name="Gerade Verbindung 360"/>
          <p:cNvCxnSpPr>
            <a:cxnSpLocks noChangeShapeType="1"/>
            <a:stCxn id="141" idx="2"/>
          </p:cNvCxnSpPr>
          <p:nvPr/>
        </p:nvCxnSpPr>
        <p:spPr bwMode="auto">
          <a:xfrm>
            <a:off x="2776407" y="1412720"/>
            <a:ext cx="0" cy="4586636"/>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100" name="Freeform 177"/>
          <p:cNvSpPr>
            <a:spLocks/>
          </p:cNvSpPr>
          <p:nvPr/>
        </p:nvSpPr>
        <p:spPr bwMode="auto">
          <a:xfrm rot="551545">
            <a:off x="1211342" y="2058974"/>
            <a:ext cx="1629833" cy="281517"/>
          </a:xfrm>
          <a:custGeom>
            <a:avLst/>
            <a:gdLst>
              <a:gd name="T0" fmla="*/ 2147483647 w 663"/>
              <a:gd name="T1" fmla="*/ 0 h 315"/>
              <a:gd name="T2" fmla="*/ 2147483647 w 663"/>
              <a:gd name="T3" fmla="*/ 2147483647 h 315"/>
              <a:gd name="T4" fmla="*/ 2147483647 w 663"/>
              <a:gd name="T5" fmla="*/ 2147483647 h 315"/>
              <a:gd name="T6" fmla="*/ 2147483647 w 663"/>
              <a:gd name="T7" fmla="*/ 2147483647 h 315"/>
              <a:gd name="T8" fmla="*/ 2147483647 w 663"/>
              <a:gd name="T9" fmla="*/ 2147483647 h 315"/>
              <a:gd name="T10" fmla="*/ 0 w 663"/>
              <a:gd name="T11" fmla="*/ 2147483647 h 315"/>
              <a:gd name="T12" fmla="*/ 2147483647 w 663"/>
              <a:gd name="T13" fmla="*/ 2147483647 h 315"/>
              <a:gd name="T14" fmla="*/ 2147483647 w 663"/>
              <a:gd name="T15" fmla="*/ 2147483647 h 315"/>
              <a:gd name="T16" fmla="*/ 2147483647 w 663"/>
              <a:gd name="T17" fmla="*/ 2147483647 h 315"/>
              <a:gd name="T18" fmla="*/ 2147483647 w 663"/>
              <a:gd name="T19" fmla="*/ 2147483647 h 315"/>
              <a:gd name="T20" fmla="*/ 2147483647 w 663"/>
              <a:gd name="T21" fmla="*/ 0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3" h="315">
                <a:moveTo>
                  <a:pt x="663" y="0"/>
                </a:moveTo>
                <a:lnTo>
                  <a:pt x="469" y="96"/>
                </a:lnTo>
                <a:lnTo>
                  <a:pt x="518" y="10"/>
                </a:lnTo>
                <a:lnTo>
                  <a:pt x="319" y="106"/>
                </a:lnTo>
                <a:lnTo>
                  <a:pt x="333" y="58"/>
                </a:lnTo>
                <a:lnTo>
                  <a:pt x="0" y="315"/>
                </a:lnTo>
                <a:lnTo>
                  <a:pt x="194" y="226"/>
                </a:lnTo>
                <a:lnTo>
                  <a:pt x="171" y="285"/>
                </a:lnTo>
                <a:lnTo>
                  <a:pt x="397" y="170"/>
                </a:lnTo>
                <a:lnTo>
                  <a:pt x="382" y="218"/>
                </a:lnTo>
                <a:lnTo>
                  <a:pt x="663" y="0"/>
                </a:lnTo>
                <a:close/>
              </a:path>
            </a:pathLst>
          </a:custGeom>
          <a:solidFill>
            <a:schemeClr val="bg1">
              <a:lumMod val="85000"/>
            </a:schemeClr>
          </a:solidFill>
          <a:ln w="3175">
            <a:solidFill>
              <a:schemeClr val="tx1"/>
            </a:solidFill>
          </a:ln>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130" name="Text Box 11"/>
          <p:cNvSpPr txBox="1">
            <a:spLocks noChangeArrowheads="1"/>
          </p:cNvSpPr>
          <p:nvPr/>
        </p:nvSpPr>
        <p:spPr bwMode="auto">
          <a:xfrm>
            <a:off x="5794077" y="4677778"/>
            <a:ext cx="639233" cy="288039"/>
          </a:xfrm>
          <a:prstGeom prst="rect">
            <a:avLst/>
          </a:prstGeom>
          <a:noFill/>
          <a:ln>
            <a:noFill/>
          </a:ln>
          <a:effectLst/>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defTabSz="1219170">
              <a:defRPr/>
            </a:pPr>
            <a:r>
              <a:rPr lang="en-GB" sz="1467" kern="0" dirty="0">
                <a:solidFill>
                  <a:sysClr val="windowText" lastClr="000000"/>
                </a:solidFill>
                <a:latin typeface="Arial" panose="020B0604020202020204" pitchFamily="34" charset="0"/>
              </a:rPr>
              <a:t>BNG</a:t>
            </a:r>
          </a:p>
        </p:txBody>
      </p:sp>
      <p:cxnSp>
        <p:nvCxnSpPr>
          <p:cNvPr id="143" name="Gerade Verbindung 38"/>
          <p:cNvCxnSpPr>
            <a:cxnSpLocks noChangeShapeType="1"/>
            <a:endCxn id="229" idx="3"/>
          </p:cNvCxnSpPr>
          <p:nvPr/>
        </p:nvCxnSpPr>
        <p:spPr bwMode="auto">
          <a:xfrm flipH="1">
            <a:off x="4170855" y="4293723"/>
            <a:ext cx="1906861" cy="1048731"/>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330" name="Line 5"/>
          <p:cNvSpPr>
            <a:spLocks noChangeShapeType="1"/>
          </p:cNvSpPr>
          <p:nvPr/>
        </p:nvSpPr>
        <p:spPr bwMode="auto">
          <a:xfrm>
            <a:off x="4160435" y="3813052"/>
            <a:ext cx="1743541" cy="48067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331" name="Gerade Verbindung 358"/>
          <p:cNvCxnSpPr>
            <a:cxnSpLocks noChangeShapeType="1"/>
            <a:endCxn id="353" idx="0"/>
          </p:cNvCxnSpPr>
          <p:nvPr/>
        </p:nvCxnSpPr>
        <p:spPr bwMode="auto">
          <a:xfrm>
            <a:off x="3498761" y="1412720"/>
            <a:ext cx="0" cy="288341"/>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332" name="Textfeld 422"/>
          <p:cNvSpPr txBox="1">
            <a:spLocks noChangeArrowheads="1"/>
          </p:cNvSpPr>
          <p:nvPr/>
        </p:nvSpPr>
        <p:spPr bwMode="auto">
          <a:xfrm>
            <a:off x="527227" y="1604747"/>
            <a:ext cx="480067" cy="38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defTabSz="1219170" eaLnBrk="1" hangingPunct="1">
              <a:defRPr/>
            </a:pPr>
            <a:r>
              <a:rPr lang="en-GB" sz="1467" kern="0" dirty="0">
                <a:solidFill>
                  <a:srgbClr val="000000"/>
                </a:solidFill>
                <a:latin typeface="Arial" panose="020B0604020202020204" pitchFamily="34" charset="0"/>
                <a:cs typeface="Arial" panose="020B0604020202020204" pitchFamily="34" charset="0"/>
              </a:rPr>
              <a:t>UE</a:t>
            </a:r>
          </a:p>
        </p:txBody>
      </p:sp>
      <p:cxnSp>
        <p:nvCxnSpPr>
          <p:cNvPr id="333" name="Gerade Verbindung 366"/>
          <p:cNvCxnSpPr>
            <a:cxnSpLocks noChangeShapeType="1"/>
            <a:stCxn id="479" idx="2"/>
            <a:endCxn id="154" idx="1"/>
          </p:cNvCxnSpPr>
          <p:nvPr/>
        </p:nvCxnSpPr>
        <p:spPr bwMode="auto">
          <a:xfrm flipH="1">
            <a:off x="6095992" y="1412320"/>
            <a:ext cx="8" cy="2593363"/>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cxnSp>
        <p:nvCxnSpPr>
          <p:cNvPr id="334" name="Gerade Verbindung 362"/>
          <p:cNvCxnSpPr>
            <a:cxnSpLocks noChangeShapeType="1"/>
            <a:endCxn id="78" idx="0"/>
          </p:cNvCxnSpPr>
          <p:nvPr/>
        </p:nvCxnSpPr>
        <p:spPr bwMode="auto">
          <a:xfrm flipH="1">
            <a:off x="10794141" y="1412720"/>
            <a:ext cx="6512" cy="768709"/>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338" name="Line 5"/>
          <p:cNvSpPr>
            <a:spLocks noChangeShapeType="1"/>
          </p:cNvSpPr>
          <p:nvPr/>
        </p:nvSpPr>
        <p:spPr bwMode="auto">
          <a:xfrm flipH="1">
            <a:off x="9648494" y="4101395"/>
            <a:ext cx="124817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339" name="Gerade Verbindung 38"/>
          <p:cNvCxnSpPr>
            <a:cxnSpLocks noChangeShapeType="1"/>
          </p:cNvCxnSpPr>
          <p:nvPr/>
        </p:nvCxnSpPr>
        <p:spPr bwMode="auto">
          <a:xfrm>
            <a:off x="9072414" y="4485750"/>
            <a:ext cx="960133" cy="86351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340" name="Line 5"/>
          <p:cNvSpPr>
            <a:spLocks noChangeShapeType="1"/>
          </p:cNvSpPr>
          <p:nvPr/>
        </p:nvSpPr>
        <p:spPr bwMode="auto">
          <a:xfrm flipV="1">
            <a:off x="11088693" y="2949535"/>
            <a:ext cx="0" cy="8641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41" name="Text Box 11"/>
          <p:cNvSpPr txBox="1">
            <a:spLocks noChangeArrowheads="1"/>
          </p:cNvSpPr>
          <p:nvPr/>
        </p:nvSpPr>
        <p:spPr bwMode="auto">
          <a:xfrm>
            <a:off x="10032547" y="5261979"/>
            <a:ext cx="1440200" cy="384053"/>
          </a:xfrm>
          <a:prstGeom prst="rect">
            <a:avLst/>
          </a:prstGeom>
          <a:solidFill>
            <a:srgbClr val="CCCCCC"/>
          </a:solidFill>
          <a:ln w="6350" algn="ctr">
            <a:solidFill>
              <a:srgbClr val="000000"/>
            </a:solidFill>
            <a:round/>
            <a:headEnd/>
            <a:tailEnd/>
          </a:ln>
        </p:spPr>
        <p:txBody>
          <a:bodyPr wrap="none" lIns="0" tIns="0" rIns="0" bIns="0" anchor="ctr" anchorCtr="0">
            <a:no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defRPr>
            </a:lvl1pPr>
          </a:lstStyle>
          <a:p>
            <a:r>
              <a:rPr lang="en-GB" sz="1467" dirty="0"/>
              <a:t>Control Platform</a:t>
            </a:r>
          </a:p>
        </p:txBody>
      </p:sp>
      <p:sp>
        <p:nvSpPr>
          <p:cNvPr id="343" name="Text Box 18"/>
          <p:cNvSpPr txBox="1">
            <a:spLocks noChangeArrowheads="1"/>
          </p:cNvSpPr>
          <p:nvPr/>
        </p:nvSpPr>
        <p:spPr bwMode="auto">
          <a:xfrm>
            <a:off x="10416600" y="4877927"/>
            <a:ext cx="576080" cy="288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algn="r" defTabSz="1219170">
              <a:defRPr/>
            </a:pPr>
            <a:r>
              <a:rPr lang="en-GB" sz="1467" kern="0" dirty="0">
                <a:solidFill>
                  <a:sysClr val="windowText" lastClr="000000"/>
                </a:solidFill>
                <a:latin typeface="Arial" panose="020B0604020202020204" pitchFamily="34" charset="0"/>
              </a:rPr>
              <a:t>Radius</a:t>
            </a:r>
            <a:br>
              <a:rPr lang="en-GB" sz="1467" kern="0" dirty="0">
                <a:solidFill>
                  <a:sysClr val="windowText" lastClr="000000"/>
                </a:solidFill>
                <a:latin typeface="Arial" panose="020B0604020202020204" pitchFamily="34" charset="0"/>
              </a:rPr>
            </a:br>
            <a:r>
              <a:rPr lang="en-GB" sz="1467" kern="0" dirty="0">
                <a:solidFill>
                  <a:sysClr val="windowText" lastClr="000000"/>
                </a:solidFill>
                <a:latin typeface="Arial" panose="020B0604020202020204" pitchFamily="34" charset="0"/>
              </a:rPr>
              <a:t>Server</a:t>
            </a:r>
          </a:p>
        </p:txBody>
      </p:sp>
      <p:grpSp>
        <p:nvGrpSpPr>
          <p:cNvPr id="345" name="Group 408"/>
          <p:cNvGrpSpPr>
            <a:grpSpLocks/>
          </p:cNvGrpSpPr>
          <p:nvPr/>
        </p:nvGrpSpPr>
        <p:grpSpPr bwMode="auto">
          <a:xfrm>
            <a:off x="10662432" y="3717643"/>
            <a:ext cx="863449" cy="768107"/>
            <a:chOff x="5619" y="1137"/>
            <a:chExt cx="1616" cy="1344"/>
          </a:xfrm>
        </p:grpSpPr>
        <p:sp>
          <p:nvSpPr>
            <p:cNvPr id="347" name="Oval 409"/>
            <p:cNvSpPr>
              <a:spLocks noChangeArrowheads="1"/>
            </p:cNvSpPr>
            <p:nvPr/>
          </p:nvSpPr>
          <p:spPr bwMode="auto">
            <a:xfrm>
              <a:off x="5760" y="1177"/>
              <a:ext cx="1278" cy="1278"/>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pic>
          <p:nvPicPr>
            <p:cNvPr id="348" name="Picture 410" descr="Internet"/>
            <p:cNvPicPr>
              <a:picLocks noChangeAspect="1" noChangeArrowheads="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619" y="1137"/>
              <a:ext cx="1616"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6" name="Text Box 411"/>
          <p:cNvSpPr txBox="1">
            <a:spLocks noChangeArrowheads="1"/>
          </p:cNvSpPr>
          <p:nvPr/>
        </p:nvSpPr>
        <p:spPr bwMode="auto">
          <a:xfrm>
            <a:off x="10687770" y="3920843"/>
            <a:ext cx="880991" cy="349251"/>
          </a:xfrm>
          <a:prstGeom prst="rect">
            <a:avLst/>
          </a:prstGeom>
          <a:noFill/>
          <a:ln>
            <a:noFill/>
          </a:ln>
          <a:effectLst/>
          <a:extLst>
            <a:ext uri="{909E8E84-426E-40dd-AFC4-6F175D3DCCD1}">
              <a14:hiddenFill xmlns:a14="http://schemas.microsoft.com/office/drawing/2010/main">
                <a:solidFill>
                  <a:srgbClr val="FCFDC6"/>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 uri="{53640926-AAD7-44d8-BBD7-CCE9431645EC}">
              <a14:shadowObscured xmlns:a14="http://schemas.microsoft.com/office/drawing/2010/main" val="1"/>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defTabSz="1219170">
              <a:spcBef>
                <a:spcPct val="50000"/>
              </a:spcBef>
              <a:defRPr/>
            </a:pPr>
            <a:r>
              <a:rPr lang="en-GB" sz="1467" b="1" kern="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a:t>
            </a:r>
          </a:p>
        </p:txBody>
      </p:sp>
      <p:sp>
        <p:nvSpPr>
          <p:cNvPr id="351" name="Text Box 100"/>
          <p:cNvSpPr txBox="1">
            <a:spLocks noChangeArrowheads="1"/>
          </p:cNvSpPr>
          <p:nvPr/>
        </p:nvSpPr>
        <p:spPr bwMode="auto">
          <a:xfrm>
            <a:off x="8016267" y="2043490"/>
            <a:ext cx="684807" cy="32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algn="r" eaLnBrk="1" hangingPunct="1">
              <a:lnSpc>
                <a:spcPct val="100000"/>
              </a:lnSpc>
              <a:spcBef>
                <a:spcPct val="15000"/>
              </a:spcBef>
            </a:pPr>
            <a:r>
              <a:rPr lang="en-GB" sz="1467" dirty="0">
                <a:latin typeface="Arial" panose="020B0604020202020204" pitchFamily="34" charset="0"/>
                <a:ea typeface="MS PGothic" pitchFamily="34" charset="-128"/>
                <a:cs typeface="Arial" panose="020B0604020202020204" pitchFamily="34" charset="0"/>
              </a:rPr>
              <a:t>Access</a:t>
            </a:r>
            <a:br>
              <a:rPr lang="en-GB" sz="1467" dirty="0">
                <a:latin typeface="Arial" panose="020B0604020202020204" pitchFamily="34" charset="0"/>
                <a:ea typeface="MS PGothic" pitchFamily="34" charset="-128"/>
                <a:cs typeface="Arial" panose="020B0604020202020204" pitchFamily="34" charset="0"/>
              </a:rPr>
            </a:br>
            <a:r>
              <a:rPr lang="en-GB" sz="1467" dirty="0">
                <a:latin typeface="Arial" panose="020B0604020202020204" pitchFamily="34" charset="0"/>
                <a:ea typeface="MS PGothic" pitchFamily="34" charset="-128"/>
                <a:cs typeface="Arial" panose="020B0604020202020204" pitchFamily="34" charset="0"/>
              </a:rPr>
              <a:t>Router</a:t>
            </a:r>
          </a:p>
        </p:txBody>
      </p:sp>
      <p:sp>
        <p:nvSpPr>
          <p:cNvPr id="353" name="Abgerundetes Rechteck 13"/>
          <p:cNvSpPr>
            <a:spLocks noChangeArrowheads="1"/>
          </p:cNvSpPr>
          <p:nvPr/>
        </p:nvSpPr>
        <p:spPr bwMode="auto">
          <a:xfrm>
            <a:off x="2826668" y="1701061"/>
            <a:ext cx="1344187" cy="959832"/>
          </a:xfrm>
          <a:prstGeom prst="roundRect">
            <a:avLst>
              <a:gd name="adj" fmla="val 12581"/>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354" name="Gerade Verbindung 38"/>
          <p:cNvCxnSpPr>
            <a:cxnSpLocks noChangeShapeType="1"/>
            <a:stCxn id="389" idx="3"/>
            <a:endCxn id="495" idx="1"/>
          </p:cNvCxnSpPr>
          <p:nvPr/>
        </p:nvCxnSpPr>
        <p:spPr bwMode="auto">
          <a:xfrm flipV="1">
            <a:off x="3402749" y="2262318"/>
            <a:ext cx="277620" cy="20654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55" name="Text Box 2021"/>
          <p:cNvSpPr txBox="1">
            <a:spLocks noChangeArrowheads="1"/>
          </p:cNvSpPr>
          <p:nvPr/>
        </p:nvSpPr>
        <p:spPr bwMode="auto">
          <a:xfrm>
            <a:off x="3594776" y="1701061"/>
            <a:ext cx="384053" cy="28804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eaLnBrk="1" hangingPunct="1">
              <a:lnSpc>
                <a:spcPct val="100000"/>
              </a:lnSpc>
              <a:spcBef>
                <a:spcPct val="15000"/>
              </a:spcBef>
            </a:pPr>
            <a:r>
              <a:rPr lang="en-GB" sz="1467" dirty="0">
                <a:latin typeface="Arial" panose="020B0604020202020204" pitchFamily="34" charset="0"/>
                <a:ea typeface="MS PGothic" pitchFamily="34" charset="-128"/>
                <a:cs typeface="Arial" panose="020B0604020202020204" pitchFamily="34" charset="0"/>
              </a:rPr>
              <a:t>NT</a:t>
            </a:r>
          </a:p>
        </p:txBody>
      </p:sp>
      <p:cxnSp>
        <p:nvCxnSpPr>
          <p:cNvPr id="356" name="Gerade Verbindung 38"/>
          <p:cNvCxnSpPr>
            <a:cxnSpLocks noChangeShapeType="1"/>
            <a:stCxn id="390" idx="3"/>
            <a:endCxn id="501" idx="3"/>
          </p:cNvCxnSpPr>
          <p:nvPr/>
        </p:nvCxnSpPr>
        <p:spPr bwMode="auto">
          <a:xfrm flipV="1">
            <a:off x="3401615" y="2179404"/>
            <a:ext cx="577213" cy="142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62" name="Gerade Verbindung 38"/>
          <p:cNvCxnSpPr>
            <a:cxnSpLocks noChangeShapeType="1"/>
            <a:stCxn id="391" idx="3"/>
            <a:endCxn id="502" idx="1"/>
          </p:cNvCxnSpPr>
          <p:nvPr/>
        </p:nvCxnSpPr>
        <p:spPr bwMode="auto">
          <a:xfrm>
            <a:off x="3399499" y="1892788"/>
            <a:ext cx="199477" cy="16182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63" name="Line 5"/>
          <p:cNvSpPr>
            <a:spLocks noChangeShapeType="1"/>
          </p:cNvSpPr>
          <p:nvPr/>
        </p:nvSpPr>
        <p:spPr bwMode="auto">
          <a:xfrm flipH="1" flipV="1">
            <a:off x="4143033" y="2168259"/>
            <a:ext cx="1760939" cy="193313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64" name="Line 5"/>
          <p:cNvSpPr>
            <a:spLocks noChangeShapeType="1"/>
          </p:cNvSpPr>
          <p:nvPr/>
        </p:nvSpPr>
        <p:spPr bwMode="auto">
          <a:xfrm>
            <a:off x="8688360" y="2853221"/>
            <a:ext cx="185293" cy="27013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66" name="Line 5"/>
          <p:cNvSpPr>
            <a:spLocks noChangeShapeType="1"/>
          </p:cNvSpPr>
          <p:nvPr/>
        </p:nvSpPr>
        <p:spPr bwMode="auto">
          <a:xfrm>
            <a:off x="8586550" y="2774107"/>
            <a:ext cx="5797" cy="13272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67" name="Line 5"/>
          <p:cNvSpPr>
            <a:spLocks noChangeShapeType="1"/>
          </p:cNvSpPr>
          <p:nvPr/>
        </p:nvSpPr>
        <p:spPr bwMode="auto">
          <a:xfrm flipH="1">
            <a:off x="8304307" y="2853221"/>
            <a:ext cx="192027" cy="2880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69" name="Line 5"/>
          <p:cNvSpPr>
            <a:spLocks noChangeShapeType="1"/>
          </p:cNvSpPr>
          <p:nvPr/>
        </p:nvSpPr>
        <p:spPr bwMode="auto">
          <a:xfrm flipV="1">
            <a:off x="8208294" y="2757208"/>
            <a:ext cx="9601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373" name="Gerade Verbindung 447"/>
          <p:cNvCxnSpPr>
            <a:cxnSpLocks noChangeShapeType="1"/>
            <a:endCxn id="350" idx="0"/>
          </p:cNvCxnSpPr>
          <p:nvPr/>
        </p:nvCxnSpPr>
        <p:spPr bwMode="auto">
          <a:xfrm>
            <a:off x="8496333" y="1412721"/>
            <a:ext cx="0" cy="288340"/>
          </a:xfrm>
          <a:prstGeom prst="line">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cxnSp>
      <p:sp>
        <p:nvSpPr>
          <p:cNvPr id="382" name="Line 5"/>
          <p:cNvSpPr>
            <a:spLocks noChangeShapeType="1"/>
          </p:cNvSpPr>
          <p:nvPr/>
        </p:nvSpPr>
        <p:spPr bwMode="auto">
          <a:xfrm flipV="1">
            <a:off x="8704321" y="2181128"/>
            <a:ext cx="272080" cy="37072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389" name="Abgerundetes Rechteck 633"/>
          <p:cNvSpPr>
            <a:spLocks noChangeArrowheads="1"/>
          </p:cNvSpPr>
          <p:nvPr/>
        </p:nvSpPr>
        <p:spPr bwMode="auto">
          <a:xfrm>
            <a:off x="2925932" y="2372853"/>
            <a:ext cx="476816" cy="192027"/>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eNB</a:t>
            </a:r>
          </a:p>
        </p:txBody>
      </p:sp>
      <p:sp>
        <p:nvSpPr>
          <p:cNvPr id="390" name="Abgerundetes Rechteck 633"/>
          <p:cNvSpPr>
            <a:spLocks noChangeArrowheads="1"/>
          </p:cNvSpPr>
          <p:nvPr/>
        </p:nvSpPr>
        <p:spPr bwMode="auto">
          <a:xfrm>
            <a:off x="2924799" y="2084814"/>
            <a:ext cx="476816"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NB</a:t>
            </a:r>
          </a:p>
        </p:txBody>
      </p:sp>
      <p:sp>
        <p:nvSpPr>
          <p:cNvPr id="391" name="Abgerundetes Rechteck 633"/>
          <p:cNvSpPr>
            <a:spLocks noChangeArrowheads="1"/>
          </p:cNvSpPr>
          <p:nvPr/>
        </p:nvSpPr>
        <p:spPr bwMode="auto">
          <a:xfrm>
            <a:off x="2922682" y="1796774"/>
            <a:ext cx="476817"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BTS</a:t>
            </a:r>
          </a:p>
        </p:txBody>
      </p:sp>
      <p:sp>
        <p:nvSpPr>
          <p:cNvPr id="453" name="Text Box 10"/>
          <p:cNvSpPr txBox="1">
            <a:spLocks noChangeArrowheads="1"/>
          </p:cNvSpPr>
          <p:nvPr/>
        </p:nvSpPr>
        <p:spPr bwMode="auto">
          <a:xfrm>
            <a:off x="4599490" y="2281759"/>
            <a:ext cx="536425" cy="277500"/>
          </a:xfrm>
          <a:prstGeom prst="rect">
            <a:avLst/>
          </a:prstGeom>
          <a:noFill/>
          <a:ln>
            <a:noFill/>
          </a:ln>
          <a:effectLst/>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defTabSz="1219170">
              <a:defRPr/>
            </a:pPr>
            <a:r>
              <a:rPr lang="en-GB" sz="1467" kern="0" dirty="0" err="1" smtClean="0">
                <a:solidFill>
                  <a:sysClr val="windowText" lastClr="000000"/>
                </a:solidFill>
                <a:latin typeface="Arial" panose="020B0604020202020204" pitchFamily="34" charset="0"/>
              </a:rPr>
              <a:t>Nx</a:t>
            </a:r>
            <a:r>
              <a:rPr lang="en-GB" sz="1467" kern="0" dirty="0" smtClean="0">
                <a:solidFill>
                  <a:sysClr val="windowText" lastClr="000000"/>
                </a:solidFill>
                <a:latin typeface="Arial" panose="020B0604020202020204" pitchFamily="34" charset="0"/>
              </a:rPr>
              <a:t> </a:t>
            </a:r>
            <a:r>
              <a:rPr lang="en-GB" sz="1467" kern="0" dirty="0" err="1" smtClean="0">
                <a:solidFill>
                  <a:sysClr val="windowText" lastClr="000000"/>
                </a:solidFill>
                <a:latin typeface="Arial" panose="020B0604020202020204" pitchFamily="34" charset="0"/>
              </a:rPr>
              <a:t>GbE</a:t>
            </a:r>
            <a:endParaRPr lang="en-GB" sz="1467" kern="0" dirty="0">
              <a:solidFill>
                <a:sysClr val="windowText" lastClr="000000"/>
              </a:solidFill>
              <a:latin typeface="Arial" panose="020B0604020202020204" pitchFamily="34" charset="0"/>
            </a:endParaRPr>
          </a:p>
        </p:txBody>
      </p:sp>
      <p:sp>
        <p:nvSpPr>
          <p:cNvPr id="454" name="Abgerundete rechteckige Legende 453"/>
          <p:cNvSpPr/>
          <p:nvPr/>
        </p:nvSpPr>
        <p:spPr>
          <a:xfrm>
            <a:off x="5999987" y="2564277"/>
            <a:ext cx="1440200" cy="1248776"/>
          </a:xfrm>
          <a:prstGeom prst="wedgeRoundRectCallout">
            <a:avLst>
              <a:gd name="adj1" fmla="val -33505"/>
              <a:gd name="adj2" fmla="val 64199"/>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noAutofit/>
          </a:bodyPr>
          <a:lstStyle/>
          <a:p>
            <a:pPr algn="ctr">
              <a:lnSpc>
                <a:spcPct val="85000"/>
              </a:lnSpc>
            </a:pPr>
            <a:r>
              <a:rPr lang="en-GB" sz="1467" dirty="0">
                <a:solidFill>
                  <a:schemeClr val="tx1"/>
                </a:solidFill>
                <a:latin typeface="Arial" panose="020B0604020202020204" pitchFamily="34" charset="0"/>
                <a:cs typeface="Arial" panose="020B0604020202020204" pitchFamily="34" charset="0"/>
              </a:rPr>
              <a:t>Service creation for all services incl. BRAS functions and LER IP edge functions.</a:t>
            </a:r>
          </a:p>
        </p:txBody>
      </p:sp>
      <p:grpSp>
        <p:nvGrpSpPr>
          <p:cNvPr id="122" name="Gruppieren 121"/>
          <p:cNvGrpSpPr/>
          <p:nvPr/>
        </p:nvGrpSpPr>
        <p:grpSpPr>
          <a:xfrm>
            <a:off x="623239" y="1988799"/>
            <a:ext cx="278437" cy="464063"/>
            <a:chOff x="3923909" y="1437610"/>
            <a:chExt cx="421281" cy="702080"/>
          </a:xfrm>
        </p:grpSpPr>
        <p:grpSp>
          <p:nvGrpSpPr>
            <p:cNvPr id="123" name="Gruppieren 122"/>
            <p:cNvGrpSpPr/>
            <p:nvPr/>
          </p:nvGrpSpPr>
          <p:grpSpPr>
            <a:xfrm>
              <a:off x="3923909" y="1437610"/>
              <a:ext cx="421281" cy="702080"/>
              <a:chOff x="3923910" y="1779640"/>
              <a:chExt cx="216030" cy="360050"/>
            </a:xfrm>
          </p:grpSpPr>
          <p:sp>
            <p:nvSpPr>
              <p:cNvPr id="126" name="Abgerundetes Rechteck 125"/>
              <p:cNvSpPr/>
              <p:nvPr/>
            </p:nvSpPr>
            <p:spPr bwMode="auto">
              <a:xfrm>
                <a:off x="3923910" y="1779640"/>
                <a:ext cx="216030" cy="360050"/>
              </a:xfrm>
              <a:prstGeom prst="roundRect">
                <a:avLst>
                  <a:gd name="adj" fmla="val 12246"/>
                </a:avLst>
              </a:prstGeom>
              <a:solidFill>
                <a:schemeClr val="bg1">
                  <a:lumMod val="75000"/>
                </a:schemeClr>
              </a:solidFill>
              <a:ln w="635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sp>
            <p:nvSpPr>
              <p:cNvPr id="127" name="Rechteck 126"/>
              <p:cNvSpPr/>
              <p:nvPr/>
            </p:nvSpPr>
            <p:spPr bwMode="auto">
              <a:xfrm>
                <a:off x="3947924" y="1827648"/>
                <a:ext cx="168014" cy="26404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sp>
          <p:nvSpPr>
            <p:cNvPr id="124" name="Freeform 79"/>
            <p:cNvSpPr>
              <a:spLocks/>
            </p:cNvSpPr>
            <p:nvPr/>
          </p:nvSpPr>
          <p:spPr bwMode="auto">
            <a:xfrm flipV="1">
              <a:off x="4110755" y="2067885"/>
              <a:ext cx="45719" cy="45719"/>
            </a:xfrm>
            <a:custGeom>
              <a:avLst/>
              <a:gdLst/>
              <a:ahLst/>
              <a:cxnLst>
                <a:cxn ang="0">
                  <a:pos x="7" y="43"/>
                </a:cxn>
                <a:cxn ang="0">
                  <a:pos x="20" y="7"/>
                </a:cxn>
                <a:cxn ang="0">
                  <a:pos x="56" y="19"/>
                </a:cxn>
                <a:cxn ang="0">
                  <a:pos x="43" y="56"/>
                </a:cxn>
                <a:cxn ang="0">
                  <a:pos x="7" y="43"/>
                </a:cxn>
              </a:cxnLst>
              <a:rect l="0" t="0" r="r" b="b"/>
              <a:pathLst>
                <a:path w="63" h="62">
                  <a:moveTo>
                    <a:pt x="7" y="43"/>
                  </a:moveTo>
                  <a:cubicBezTo>
                    <a:pt x="0" y="29"/>
                    <a:pt x="6" y="13"/>
                    <a:pt x="20" y="7"/>
                  </a:cubicBezTo>
                  <a:cubicBezTo>
                    <a:pt x="33" y="0"/>
                    <a:pt x="50" y="6"/>
                    <a:pt x="56" y="19"/>
                  </a:cubicBezTo>
                  <a:cubicBezTo>
                    <a:pt x="63" y="33"/>
                    <a:pt x="57" y="49"/>
                    <a:pt x="43" y="56"/>
                  </a:cubicBezTo>
                  <a:cubicBezTo>
                    <a:pt x="29" y="62"/>
                    <a:pt x="13" y="57"/>
                    <a:pt x="7" y="43"/>
                  </a:cubicBezTo>
                  <a:close/>
                </a:path>
              </a:pathLst>
            </a:custGeom>
            <a:noFill/>
            <a:ln w="3175">
              <a:solidFill>
                <a:schemeClr val="tx1"/>
              </a:solidFill>
              <a:round/>
              <a:headEnd/>
              <a:tailEnd/>
            </a:ln>
          </p:spPr>
          <p:txBody>
            <a:bodyPr wrap="none" lIns="0" tIns="0" rIns="0" bIns="0" anchor="ctr" anchorCtr="0">
              <a:noAutofit/>
            </a:bodyPr>
            <a:lstStyle/>
            <a:p>
              <a:pPr>
                <a:buFont typeface="Times New Roman" pitchFamily="18" charset="0"/>
                <a:buNone/>
                <a:defRPr/>
              </a:pPr>
              <a:endParaRPr lang="en-US" sz="2400">
                <a:latin typeface="Trebuchet MS" pitchFamily="34" charset="0"/>
                <a:ea typeface="MS PGothic" charset="0"/>
                <a:cs typeface="MS PGothic" charset="0"/>
              </a:endParaRPr>
            </a:p>
          </p:txBody>
        </p:sp>
        <p:sp>
          <p:nvSpPr>
            <p:cNvPr id="125" name="Abgerundetes Rechteck 124"/>
            <p:cNvSpPr/>
            <p:nvPr/>
          </p:nvSpPr>
          <p:spPr bwMode="auto">
            <a:xfrm flipV="1">
              <a:off x="4077494" y="1465553"/>
              <a:ext cx="108012" cy="45719"/>
            </a:xfrm>
            <a:prstGeom prst="roundRect">
              <a:avLst/>
            </a:prstGeom>
            <a:no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sp>
        <p:nvSpPr>
          <p:cNvPr id="474" name="Text Box 207"/>
          <p:cNvSpPr txBox="1">
            <a:spLocks noChangeArrowheads="1"/>
          </p:cNvSpPr>
          <p:nvPr/>
        </p:nvSpPr>
        <p:spPr bwMode="auto">
          <a:xfrm>
            <a:off x="10032547" y="1124680"/>
            <a:ext cx="1536213" cy="28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nchorCtr="0">
            <a:noAutofit/>
          </a:bodyPr>
          <a:lstStyle>
            <a:lvl1pPr eaLnBrk="0" hangingPunct="0">
              <a:defRPr sz="2000">
                <a:solidFill>
                  <a:schemeClr val="tx1"/>
                </a:solidFill>
                <a:latin typeface="Tele-GroteskNor" pitchFamily="2"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pPr algn="r">
              <a:lnSpc>
                <a:spcPct val="100000"/>
              </a:lnSpc>
              <a:spcBef>
                <a:spcPct val="0"/>
              </a:spcBef>
              <a:defRPr/>
            </a:pPr>
            <a:r>
              <a:rPr lang="en-GB" sz="1467" dirty="0">
                <a:latin typeface="Arial" panose="020B0604020202020204" pitchFamily="34" charset="0"/>
                <a:ea typeface="ＭＳ Ｐゴシック" pitchFamily="34" charset="-128"/>
                <a:cs typeface="Arial" panose="020B0604020202020204" pitchFamily="34" charset="0"/>
              </a:rPr>
              <a:t>Mobile Core CO</a:t>
            </a:r>
          </a:p>
        </p:txBody>
      </p:sp>
      <p:sp>
        <p:nvSpPr>
          <p:cNvPr id="475" name="Text Box 133"/>
          <p:cNvSpPr txBox="1">
            <a:spLocks noChangeArrowheads="1"/>
          </p:cNvSpPr>
          <p:nvPr/>
        </p:nvSpPr>
        <p:spPr bwMode="auto">
          <a:xfrm>
            <a:off x="4030238" y="1124680"/>
            <a:ext cx="384053" cy="28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defPPr>
              <a:defRPr lang="en-US"/>
            </a:defPPr>
            <a:lvl1pPr eaLnBrk="1" hangingPunct="1">
              <a:lnSpc>
                <a:spcPct val="100000"/>
              </a:lnSpc>
              <a:spcBef>
                <a:spcPct val="0"/>
              </a:spcBef>
              <a:defRPr sz="1200">
                <a:solidFill>
                  <a:schemeClr val="tx1"/>
                </a:solidFill>
                <a:latin typeface="+mn-lt"/>
                <a:ea typeface="ＭＳ Ｐゴシック" pitchFamily="34" charset="-128"/>
                <a:cs typeface="Arial" pitchFamily="34"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r>
              <a:rPr lang="en-GB" altLang="en-US" sz="1467" dirty="0">
                <a:latin typeface="Arial" panose="020B0604020202020204" pitchFamily="34" charset="0"/>
              </a:rPr>
              <a:t>CO</a:t>
            </a:r>
          </a:p>
        </p:txBody>
      </p:sp>
      <p:cxnSp>
        <p:nvCxnSpPr>
          <p:cNvPr id="476" name="Gerade Verbindung 346"/>
          <p:cNvCxnSpPr>
            <a:cxnSpLocks noChangeShapeType="1"/>
          </p:cNvCxnSpPr>
          <p:nvPr/>
        </p:nvCxnSpPr>
        <p:spPr bwMode="auto">
          <a:xfrm flipH="1">
            <a:off x="549747" y="1412720"/>
            <a:ext cx="11019013" cy="0"/>
          </a:xfrm>
          <a:prstGeom prst="line">
            <a:avLst/>
          </a:prstGeom>
          <a:noFill/>
          <a:ln w="9525">
            <a:solidFill>
              <a:schemeClr val="tx1">
                <a:lumMod val="50000"/>
                <a:lumOff val="50000"/>
              </a:schemeClr>
            </a:solidFill>
            <a:round/>
            <a:headEnd type="none" w="lg" len="lg"/>
            <a:tailEnd type="none" w="lg" len="lg"/>
          </a:ln>
          <a:extLst>
            <a:ext uri="{909E8E84-426E-40dd-AFC4-6F175D3DCCD1}">
              <a14:hiddenFill xmlns:a14="http://schemas.microsoft.com/office/drawing/2010/main">
                <a:noFill/>
              </a14:hiddenFill>
            </a:ext>
          </a:extLst>
        </p:spPr>
      </p:cxnSp>
      <p:sp>
        <p:nvSpPr>
          <p:cNvPr id="477" name="Text Box 212"/>
          <p:cNvSpPr txBox="1">
            <a:spLocks noChangeArrowheads="1"/>
          </p:cNvSpPr>
          <p:nvPr/>
        </p:nvSpPr>
        <p:spPr bwMode="auto">
          <a:xfrm>
            <a:off x="1140300" y="1133146"/>
            <a:ext cx="768107" cy="27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lvl1pPr eaLnBrk="0" hangingPunct="0">
              <a:defRPr sz="2000">
                <a:solidFill>
                  <a:schemeClr val="tx1"/>
                </a:solidFill>
                <a:latin typeface="Tele-GroteskNor" pitchFamily="2"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pPr algn="ctr" eaLnBrk="1" hangingPunct="1">
              <a:lnSpc>
                <a:spcPct val="100000"/>
              </a:lnSpc>
              <a:spcBef>
                <a:spcPct val="0"/>
              </a:spcBef>
              <a:defRPr/>
            </a:pPr>
            <a:r>
              <a:rPr lang="en-US" sz="1467" dirty="0">
                <a:latin typeface="Arial" panose="020B0604020202020204" pitchFamily="34" charset="0"/>
                <a:ea typeface="ＭＳ Ｐゴシック" pitchFamily="34" charset="-128"/>
                <a:cs typeface="Arial" panose="020B0604020202020204" pitchFamily="34" charset="0"/>
              </a:rPr>
              <a:t>Building</a:t>
            </a:r>
          </a:p>
        </p:txBody>
      </p:sp>
      <p:sp>
        <p:nvSpPr>
          <p:cNvPr id="478" name="Text Box 218"/>
          <p:cNvSpPr txBox="1">
            <a:spLocks noChangeArrowheads="1"/>
          </p:cNvSpPr>
          <p:nvPr/>
        </p:nvSpPr>
        <p:spPr bwMode="auto">
          <a:xfrm>
            <a:off x="527227" y="1133146"/>
            <a:ext cx="288040" cy="27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lvl1pPr eaLnBrk="0" hangingPunct="0">
              <a:defRPr sz="2000">
                <a:solidFill>
                  <a:schemeClr val="tx1"/>
                </a:solidFill>
                <a:latin typeface="Tele-GroteskNor" pitchFamily="2"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pPr algn="l" eaLnBrk="1" hangingPunct="1">
              <a:lnSpc>
                <a:spcPct val="100000"/>
              </a:lnSpc>
              <a:spcBef>
                <a:spcPct val="0"/>
              </a:spcBef>
              <a:defRPr/>
            </a:pPr>
            <a:r>
              <a:rPr lang="de-DE" sz="1467" dirty="0">
                <a:latin typeface="Arial" panose="020B0604020202020204" pitchFamily="34" charset="0"/>
                <a:ea typeface="ＭＳ Ｐゴシック" pitchFamily="34" charset="-128"/>
                <a:cs typeface="Arial" panose="020B0604020202020204" pitchFamily="34" charset="0"/>
              </a:rPr>
              <a:t>CP</a:t>
            </a:r>
            <a:endParaRPr lang="en-US" sz="1467" dirty="0">
              <a:latin typeface="Arial" panose="020B0604020202020204" pitchFamily="34" charset="0"/>
              <a:ea typeface="ＭＳ Ｐゴシック" pitchFamily="34" charset="-128"/>
              <a:cs typeface="Arial" panose="020B0604020202020204" pitchFamily="34" charset="0"/>
            </a:endParaRPr>
          </a:p>
        </p:txBody>
      </p:sp>
      <p:sp>
        <p:nvSpPr>
          <p:cNvPr id="479" name="Text Box 210"/>
          <p:cNvSpPr txBox="1">
            <a:spLocks noChangeArrowheads="1"/>
          </p:cNvSpPr>
          <p:nvPr/>
        </p:nvSpPr>
        <p:spPr bwMode="auto">
          <a:xfrm>
            <a:off x="5711947" y="1125482"/>
            <a:ext cx="768107" cy="28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defPPr>
              <a:defRPr lang="en-US"/>
            </a:defPPr>
            <a:lvl1pPr eaLnBrk="1" hangingPunct="1">
              <a:lnSpc>
                <a:spcPct val="100000"/>
              </a:lnSpc>
              <a:spcBef>
                <a:spcPct val="0"/>
              </a:spcBef>
              <a:defRPr sz="1200">
                <a:solidFill>
                  <a:schemeClr val="tx1"/>
                </a:solidFill>
                <a:latin typeface="+mn-lt"/>
                <a:ea typeface="ＭＳ Ｐゴシック" pitchFamily="34" charset="-128"/>
                <a:cs typeface="Arial" pitchFamily="34"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r>
              <a:rPr lang="en-GB" sz="1467" dirty="0">
                <a:latin typeface="Arial" panose="020B0604020202020204" pitchFamily="34" charset="0"/>
              </a:rPr>
              <a:t>Main CO</a:t>
            </a:r>
          </a:p>
        </p:txBody>
      </p:sp>
      <p:sp>
        <p:nvSpPr>
          <p:cNvPr id="480" name="Text Box 133"/>
          <p:cNvSpPr txBox="1">
            <a:spLocks noChangeArrowheads="1"/>
          </p:cNvSpPr>
          <p:nvPr/>
        </p:nvSpPr>
        <p:spPr bwMode="auto">
          <a:xfrm>
            <a:off x="8112280" y="1124680"/>
            <a:ext cx="768107" cy="28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defPPr>
              <a:defRPr lang="en-US"/>
            </a:defPPr>
            <a:lvl1pPr eaLnBrk="1" hangingPunct="1">
              <a:lnSpc>
                <a:spcPct val="100000"/>
              </a:lnSpc>
              <a:spcBef>
                <a:spcPct val="0"/>
              </a:spcBef>
              <a:defRPr sz="1200">
                <a:solidFill>
                  <a:schemeClr val="tx1"/>
                </a:solidFill>
                <a:latin typeface="+mn-lt"/>
                <a:ea typeface="ＭＳ Ｐゴシック" pitchFamily="34" charset="-128"/>
                <a:cs typeface="Arial" pitchFamily="34"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r>
              <a:rPr lang="en-GB" altLang="en-US" sz="1467" dirty="0">
                <a:latin typeface="Arial" panose="020B0604020202020204" pitchFamily="34" charset="0"/>
              </a:rPr>
              <a:t>Core CO</a:t>
            </a:r>
          </a:p>
        </p:txBody>
      </p:sp>
      <p:sp>
        <p:nvSpPr>
          <p:cNvPr id="141" name="Text Box 212"/>
          <p:cNvSpPr txBox="1">
            <a:spLocks noChangeArrowheads="1"/>
          </p:cNvSpPr>
          <p:nvPr/>
        </p:nvSpPr>
        <p:spPr bwMode="auto">
          <a:xfrm>
            <a:off x="2488367" y="1124680"/>
            <a:ext cx="576080" cy="28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lIns="0" tIns="0" rIns="0" bIns="0" anchor="ctr" anchorCtr="0">
            <a:noAutofit/>
          </a:bodyPr>
          <a:lstStyle>
            <a:lvl1pPr eaLnBrk="0" hangingPunct="0">
              <a:defRPr sz="2000">
                <a:solidFill>
                  <a:schemeClr val="tx1"/>
                </a:solidFill>
                <a:latin typeface="Tele-GroteskNor" pitchFamily="2" charset="0"/>
              </a:defRPr>
            </a:lvl1pPr>
            <a:lvl2pPr marL="742950" indent="-285750" eaLnBrk="0" hangingPunct="0">
              <a:defRPr sz="2000">
                <a:solidFill>
                  <a:schemeClr val="tx1"/>
                </a:solidFill>
                <a:latin typeface="Tele-GroteskNor" pitchFamily="2" charset="0"/>
              </a:defRPr>
            </a:lvl2pPr>
            <a:lvl3pPr marL="1143000" indent="-228600" eaLnBrk="0" hangingPunct="0">
              <a:defRPr sz="2000">
                <a:solidFill>
                  <a:schemeClr val="tx1"/>
                </a:solidFill>
                <a:latin typeface="Tele-GroteskNor" pitchFamily="2" charset="0"/>
              </a:defRPr>
            </a:lvl3pPr>
            <a:lvl4pPr marL="1600200" indent="-228600" eaLnBrk="0" hangingPunct="0">
              <a:defRPr sz="2000">
                <a:solidFill>
                  <a:schemeClr val="tx1"/>
                </a:solidFill>
                <a:latin typeface="Tele-GroteskNor" pitchFamily="2" charset="0"/>
              </a:defRPr>
            </a:lvl4pPr>
            <a:lvl5pPr marL="2057400" indent="-228600" eaLnBrk="0" hangingPunct="0">
              <a:defRPr sz="2000">
                <a:solidFill>
                  <a:schemeClr val="tx1"/>
                </a:solidFill>
                <a:latin typeface="Tele-GroteskNor" pitchFamily="2" charset="0"/>
              </a:defRPr>
            </a:lvl5pPr>
            <a:lvl6pPr marL="25146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6pPr>
            <a:lvl7pPr marL="29718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7pPr>
            <a:lvl8pPr marL="34290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8pPr>
            <a:lvl9pPr marL="3886200" indent="-228600" eaLnBrk="0" fontAlgn="base" hangingPunct="0">
              <a:lnSpc>
                <a:spcPct val="90000"/>
              </a:lnSpc>
              <a:spcBef>
                <a:spcPct val="50000"/>
              </a:spcBef>
              <a:spcAft>
                <a:spcPct val="0"/>
              </a:spcAft>
              <a:buClr>
                <a:schemeClr val="tx2"/>
              </a:buClr>
              <a:buSzPct val="75000"/>
              <a:buFont typeface="Wingdings" pitchFamily="2" charset="2"/>
              <a:defRPr sz="2000">
                <a:solidFill>
                  <a:schemeClr val="tx1"/>
                </a:solidFill>
                <a:latin typeface="Tele-GroteskNor" pitchFamily="2" charset="0"/>
              </a:defRPr>
            </a:lvl9pPr>
          </a:lstStyle>
          <a:p>
            <a:pPr algn="ctr" eaLnBrk="1" hangingPunct="1">
              <a:lnSpc>
                <a:spcPct val="100000"/>
              </a:lnSpc>
              <a:spcBef>
                <a:spcPct val="0"/>
              </a:spcBef>
              <a:defRPr/>
            </a:pPr>
            <a:r>
              <a:rPr lang="en-US" sz="1467" dirty="0">
                <a:latin typeface="Arial" panose="020B0604020202020204" pitchFamily="34" charset="0"/>
                <a:ea typeface="ＭＳ Ｐゴシック" pitchFamily="34" charset="-128"/>
                <a:cs typeface="Arial" panose="020B0604020202020204" pitchFamily="34" charset="0"/>
              </a:rPr>
              <a:t>Cab</a:t>
            </a:r>
            <a:r>
              <a:rPr lang="de-DE" sz="1467" dirty="0">
                <a:latin typeface="Arial" panose="020B0604020202020204" pitchFamily="34" charset="0"/>
                <a:ea typeface="ＭＳ Ｐゴシック" pitchFamily="34" charset="-128"/>
                <a:cs typeface="Arial" panose="020B0604020202020204" pitchFamily="34" charset="0"/>
              </a:rPr>
              <a:t>.</a:t>
            </a:r>
            <a:endParaRPr lang="en-US" sz="1467" dirty="0">
              <a:latin typeface="Arial" panose="020B0604020202020204" pitchFamily="34" charset="0"/>
              <a:ea typeface="ＭＳ Ｐゴシック" pitchFamily="34" charset="-128"/>
              <a:cs typeface="Arial" panose="020B0604020202020204" pitchFamily="34" charset="0"/>
            </a:endParaRPr>
          </a:p>
        </p:txBody>
      </p:sp>
      <p:grpSp>
        <p:nvGrpSpPr>
          <p:cNvPr id="238" name="Gruppieren 237"/>
          <p:cNvGrpSpPr/>
          <p:nvPr/>
        </p:nvGrpSpPr>
        <p:grpSpPr>
          <a:xfrm>
            <a:off x="3594775" y="1989102"/>
            <a:ext cx="384053" cy="384053"/>
            <a:chOff x="979880" y="5589300"/>
            <a:chExt cx="720100" cy="792110"/>
          </a:xfrm>
        </p:grpSpPr>
        <p:grpSp>
          <p:nvGrpSpPr>
            <p:cNvPr id="491" name="Gruppieren 490"/>
            <p:cNvGrpSpPr/>
            <p:nvPr/>
          </p:nvGrpSpPr>
          <p:grpSpPr>
            <a:xfrm>
              <a:off x="979880" y="5589300"/>
              <a:ext cx="720100" cy="792110"/>
              <a:chOff x="827480" y="4437140"/>
              <a:chExt cx="720100" cy="792110"/>
            </a:xfrm>
          </p:grpSpPr>
          <p:sp>
            <p:nvSpPr>
              <p:cNvPr id="500" name="Oval 11"/>
              <p:cNvSpPr>
                <a:spLocks noChangeArrowheads="1"/>
              </p:cNvSpPr>
              <p:nvPr/>
            </p:nvSpPr>
            <p:spPr bwMode="auto">
              <a:xfrm>
                <a:off x="827480" y="4945286"/>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sp>
            <p:nvSpPr>
              <p:cNvPr id="501" name="Rectangle 12"/>
              <p:cNvSpPr>
                <a:spLocks noChangeArrowheads="1"/>
              </p:cNvSpPr>
              <p:nvPr/>
            </p:nvSpPr>
            <p:spPr bwMode="auto">
              <a:xfrm>
                <a:off x="827480" y="4572268"/>
                <a:ext cx="720100" cy="514746"/>
              </a:xfrm>
              <a:prstGeom prst="rect">
                <a:avLst/>
              </a:prstGeom>
              <a:solidFill>
                <a:schemeClr val="bg1"/>
              </a:solidFill>
              <a:ln>
                <a:noFill/>
              </a:ln>
              <a:extLst/>
            </p:spPr>
            <p:txBody>
              <a:bodyPr/>
              <a:lstStyle/>
              <a:p>
                <a:endParaRPr lang="de-DE" sz="2400">
                  <a:latin typeface="Arial" pitchFamily="34" charset="0"/>
                  <a:cs typeface="Arial" pitchFamily="34" charset="0"/>
                </a:endParaRPr>
              </a:p>
            </p:txBody>
          </p:sp>
          <p:sp>
            <p:nvSpPr>
              <p:cNvPr id="502" name="Freeform 13"/>
              <p:cNvSpPr>
                <a:spLocks/>
              </p:cNvSpPr>
              <p:nvPr/>
            </p:nvSpPr>
            <p:spPr bwMode="auto">
              <a:xfrm>
                <a:off x="835357" y="4572268"/>
                <a:ext cx="708848" cy="514746"/>
              </a:xfrm>
              <a:custGeom>
                <a:avLst/>
                <a:gdLst>
                  <a:gd name="T0" fmla="*/ 0 w 448"/>
                  <a:gd name="T1" fmla="*/ 296 h 296"/>
                  <a:gd name="T2" fmla="*/ 0 w 448"/>
                  <a:gd name="T3" fmla="*/ 0 h 296"/>
                  <a:gd name="T4" fmla="*/ 448 w 448"/>
                  <a:gd name="T5" fmla="*/ 0 h 296"/>
                  <a:gd name="T6" fmla="*/ 448 w 448"/>
                  <a:gd name="T7" fmla="*/ 296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 h="296">
                    <a:moveTo>
                      <a:pt x="0" y="296"/>
                    </a:moveTo>
                    <a:lnTo>
                      <a:pt x="0" y="0"/>
                    </a:lnTo>
                    <a:lnTo>
                      <a:pt x="448" y="0"/>
                    </a:lnTo>
                    <a:lnTo>
                      <a:pt x="448" y="296"/>
                    </a:lnTo>
                  </a:path>
                </a:pathLst>
              </a:custGeom>
              <a:solidFill>
                <a:schemeClr val="bg1"/>
              </a:solidFill>
              <a:ln w="6350" cap="flat">
                <a:solidFill>
                  <a:srgbClr val="FFFFFF"/>
                </a:solidFill>
                <a:prstDash val="solid"/>
                <a:miter lim="800000"/>
                <a:headEnd/>
                <a:tailEnd/>
              </a:ln>
              <a:extLst/>
            </p:spPr>
            <p:txBody>
              <a:bodyPr/>
              <a:lstStyle/>
              <a:p>
                <a:endParaRPr lang="de-DE" sz="2400">
                  <a:latin typeface="Arial" pitchFamily="34" charset="0"/>
                  <a:cs typeface="Arial" pitchFamily="34" charset="0"/>
                </a:endParaRPr>
              </a:p>
            </p:txBody>
          </p:sp>
          <p:sp>
            <p:nvSpPr>
              <p:cNvPr id="503" name="Oval 14"/>
              <p:cNvSpPr>
                <a:spLocks noChangeArrowheads="1"/>
              </p:cNvSpPr>
              <p:nvPr/>
            </p:nvSpPr>
            <p:spPr bwMode="auto">
              <a:xfrm>
                <a:off x="827480" y="4437140"/>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cxnSp>
            <p:nvCxnSpPr>
              <p:cNvPr id="504" name="Gerade Verbindung 503"/>
              <p:cNvCxnSpPr>
                <a:stCxn id="503" idx="2"/>
                <a:endCxn id="500" idx="2"/>
              </p:cNvCxnSpPr>
              <p:nvPr/>
            </p:nvCxnSpPr>
            <p:spPr bwMode="auto">
              <a:xfrm>
                <a:off x="8274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05" name="Gerade Verbindung 504"/>
              <p:cNvCxnSpPr>
                <a:stCxn id="503" idx="6"/>
                <a:endCxn id="500" idx="6"/>
              </p:cNvCxnSpPr>
              <p:nvPr/>
            </p:nvCxnSpPr>
            <p:spPr bwMode="auto">
              <a:xfrm>
                <a:off x="15475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grpSp>
        <p:grpSp>
          <p:nvGrpSpPr>
            <p:cNvPr id="492" name="Gruppieren 491"/>
            <p:cNvGrpSpPr/>
            <p:nvPr/>
          </p:nvGrpSpPr>
          <p:grpSpPr>
            <a:xfrm>
              <a:off x="1051890" y="5625276"/>
              <a:ext cx="576080" cy="216024"/>
              <a:chOff x="861235" y="4494630"/>
              <a:chExt cx="630087" cy="184663"/>
            </a:xfrm>
          </p:grpSpPr>
          <p:sp>
            <p:nvSpPr>
              <p:cNvPr id="498" name="Freeform 17"/>
              <p:cNvSpPr>
                <a:spLocks/>
              </p:cNvSpPr>
              <p:nvPr/>
            </p:nvSpPr>
            <p:spPr bwMode="auto">
              <a:xfrm>
                <a:off x="1070192" y="4532956"/>
                <a:ext cx="421130" cy="146337"/>
              </a:xfrm>
              <a:custGeom>
                <a:avLst/>
                <a:gdLst>
                  <a:gd name="T0" fmla="*/ 24 w 262"/>
                  <a:gd name="T1" fmla="*/ 84 h 84"/>
                  <a:gd name="T2" fmla="*/ 0 w 262"/>
                  <a:gd name="T3" fmla="*/ 73 h 84"/>
                  <a:gd name="T4" fmla="*/ 177 w 262"/>
                  <a:gd name="T5" fmla="*/ 20 h 84"/>
                  <a:gd name="T6" fmla="*/ 148 w 262"/>
                  <a:gd name="T7" fmla="*/ 6 h 84"/>
                  <a:gd name="T8" fmla="*/ 262 w 262"/>
                  <a:gd name="T9" fmla="*/ 0 h 84"/>
                  <a:gd name="T10" fmla="*/ 212 w 262"/>
                  <a:gd name="T11" fmla="*/ 38 h 84"/>
                  <a:gd name="T12" fmla="*/ 201 w 262"/>
                  <a:gd name="T13" fmla="*/ 32 h 84"/>
                  <a:gd name="T14" fmla="*/ 24 w 262"/>
                  <a:gd name="T15" fmla="*/ 84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 h="84">
                    <a:moveTo>
                      <a:pt x="24" y="84"/>
                    </a:moveTo>
                    <a:lnTo>
                      <a:pt x="0" y="73"/>
                    </a:lnTo>
                    <a:lnTo>
                      <a:pt x="177" y="20"/>
                    </a:lnTo>
                    <a:lnTo>
                      <a:pt x="148" y="6"/>
                    </a:lnTo>
                    <a:lnTo>
                      <a:pt x="262" y="0"/>
                    </a:lnTo>
                    <a:lnTo>
                      <a:pt x="212" y="38"/>
                    </a:lnTo>
                    <a:lnTo>
                      <a:pt x="201" y="32"/>
                    </a:lnTo>
                    <a:lnTo>
                      <a:pt x="24" y="84"/>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499" name="Freeform 18"/>
              <p:cNvSpPr>
                <a:spLocks/>
              </p:cNvSpPr>
              <p:nvPr/>
            </p:nvSpPr>
            <p:spPr bwMode="auto">
              <a:xfrm>
                <a:off x="861235" y="4494630"/>
                <a:ext cx="422737" cy="139369"/>
              </a:xfrm>
              <a:custGeom>
                <a:avLst/>
                <a:gdLst>
                  <a:gd name="T0" fmla="*/ 23 w 263"/>
                  <a:gd name="T1" fmla="*/ 80 h 80"/>
                  <a:gd name="T2" fmla="*/ 0 w 263"/>
                  <a:gd name="T3" fmla="*/ 68 h 80"/>
                  <a:gd name="T4" fmla="*/ 173 w 263"/>
                  <a:gd name="T5" fmla="*/ 17 h 80"/>
                  <a:gd name="T6" fmla="*/ 143 w 263"/>
                  <a:gd name="T7" fmla="*/ 4 h 80"/>
                  <a:gd name="T8" fmla="*/ 263 w 263"/>
                  <a:gd name="T9" fmla="*/ 0 h 80"/>
                  <a:gd name="T10" fmla="*/ 209 w 263"/>
                  <a:gd name="T11" fmla="*/ 39 h 80"/>
                  <a:gd name="T12" fmla="*/ 196 w 263"/>
                  <a:gd name="T13" fmla="*/ 28 h 80"/>
                  <a:gd name="T14" fmla="*/ 23 w 263"/>
                  <a:gd name="T15" fmla="*/ 80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80">
                    <a:moveTo>
                      <a:pt x="23" y="80"/>
                    </a:moveTo>
                    <a:lnTo>
                      <a:pt x="0" y="68"/>
                    </a:lnTo>
                    <a:lnTo>
                      <a:pt x="173" y="17"/>
                    </a:lnTo>
                    <a:lnTo>
                      <a:pt x="143" y="4"/>
                    </a:lnTo>
                    <a:lnTo>
                      <a:pt x="263" y="0"/>
                    </a:lnTo>
                    <a:lnTo>
                      <a:pt x="209" y="39"/>
                    </a:lnTo>
                    <a:lnTo>
                      <a:pt x="196" y="28"/>
                    </a:lnTo>
                    <a:lnTo>
                      <a:pt x="23" y="80"/>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grpSp>
        <p:grpSp>
          <p:nvGrpSpPr>
            <p:cNvPr id="493" name="Gruppieren 492"/>
            <p:cNvGrpSpPr/>
            <p:nvPr/>
          </p:nvGrpSpPr>
          <p:grpSpPr>
            <a:xfrm>
              <a:off x="1051890" y="5913308"/>
              <a:ext cx="576080" cy="360050"/>
              <a:chOff x="937326" y="4747595"/>
              <a:chExt cx="500408" cy="410327"/>
            </a:xfrm>
          </p:grpSpPr>
          <p:sp>
            <p:nvSpPr>
              <p:cNvPr id="494" name="Freeform 15"/>
              <p:cNvSpPr>
                <a:spLocks/>
              </p:cNvSpPr>
              <p:nvPr/>
            </p:nvSpPr>
            <p:spPr bwMode="auto">
              <a:xfrm>
                <a:off x="937326" y="4747595"/>
                <a:ext cx="500408" cy="406927"/>
              </a:xfrm>
              <a:custGeom>
                <a:avLst/>
                <a:gdLst>
                  <a:gd name="T0" fmla="*/ 293 w 293"/>
                  <a:gd name="T1" fmla="*/ 195 h 234"/>
                  <a:gd name="T2" fmla="*/ 248 w 293"/>
                  <a:gd name="T3" fmla="*/ 155 h 234"/>
                  <a:gd name="T4" fmla="*/ 248 w 293"/>
                  <a:gd name="T5" fmla="*/ 183 h 234"/>
                  <a:gd name="T6" fmla="*/ 195 w 293"/>
                  <a:gd name="T7" fmla="*/ 183 h 234"/>
                  <a:gd name="T8" fmla="*/ 108 w 293"/>
                  <a:gd name="T9" fmla="*/ 29 h 234"/>
                  <a:gd name="T10" fmla="*/ 108 w 293"/>
                  <a:gd name="T11" fmla="*/ 29 h 234"/>
                  <a:gd name="T12" fmla="*/ 45 w 293"/>
                  <a:gd name="T13" fmla="*/ 29 h 234"/>
                  <a:gd name="T14" fmla="*/ 45 w 293"/>
                  <a:gd name="T15" fmla="*/ 0 h 234"/>
                  <a:gd name="T16" fmla="*/ 0 w 293"/>
                  <a:gd name="T17" fmla="*/ 39 h 234"/>
                  <a:gd name="T18" fmla="*/ 45 w 293"/>
                  <a:gd name="T19" fmla="*/ 79 h 234"/>
                  <a:gd name="T20" fmla="*/ 45 w 293"/>
                  <a:gd name="T21" fmla="*/ 51 h 234"/>
                  <a:gd name="T22" fmla="*/ 97 w 293"/>
                  <a:gd name="T23" fmla="*/ 51 h 234"/>
                  <a:gd name="T24" fmla="*/ 186 w 293"/>
                  <a:gd name="T25" fmla="*/ 206 h 234"/>
                  <a:gd name="T26" fmla="*/ 186 w 293"/>
                  <a:gd name="T27" fmla="*/ 206 h 234"/>
                  <a:gd name="T28" fmla="*/ 186 w 293"/>
                  <a:gd name="T29" fmla="*/ 206 h 234"/>
                  <a:gd name="T30" fmla="*/ 248 w 293"/>
                  <a:gd name="T31" fmla="*/ 206 h 234"/>
                  <a:gd name="T32" fmla="*/ 248 w 293"/>
                  <a:gd name="T33" fmla="*/ 234 h 234"/>
                  <a:gd name="T34" fmla="*/ 293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293" y="195"/>
                    </a:moveTo>
                    <a:lnTo>
                      <a:pt x="248" y="155"/>
                    </a:lnTo>
                    <a:lnTo>
                      <a:pt x="248" y="183"/>
                    </a:lnTo>
                    <a:lnTo>
                      <a:pt x="195" y="183"/>
                    </a:lnTo>
                    <a:lnTo>
                      <a:pt x="108" y="29"/>
                    </a:lnTo>
                    <a:lnTo>
                      <a:pt x="45" y="29"/>
                    </a:lnTo>
                    <a:lnTo>
                      <a:pt x="45" y="0"/>
                    </a:lnTo>
                    <a:lnTo>
                      <a:pt x="0" y="39"/>
                    </a:lnTo>
                    <a:lnTo>
                      <a:pt x="45" y="79"/>
                    </a:lnTo>
                    <a:lnTo>
                      <a:pt x="45" y="51"/>
                    </a:lnTo>
                    <a:lnTo>
                      <a:pt x="97" y="51"/>
                    </a:lnTo>
                    <a:lnTo>
                      <a:pt x="186" y="206"/>
                    </a:lnTo>
                    <a:lnTo>
                      <a:pt x="248" y="206"/>
                    </a:lnTo>
                    <a:lnTo>
                      <a:pt x="248" y="234"/>
                    </a:lnTo>
                    <a:lnTo>
                      <a:pt x="293" y="195"/>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495" name="Freeform 16"/>
              <p:cNvSpPr>
                <a:spLocks/>
              </p:cNvSpPr>
              <p:nvPr/>
            </p:nvSpPr>
            <p:spPr bwMode="auto">
              <a:xfrm>
                <a:off x="937326" y="4750995"/>
                <a:ext cx="500408" cy="406927"/>
              </a:xfrm>
              <a:custGeom>
                <a:avLst/>
                <a:gdLst>
                  <a:gd name="T0" fmla="*/ 0 w 293"/>
                  <a:gd name="T1" fmla="*/ 195 h 234"/>
                  <a:gd name="T2" fmla="*/ 45 w 293"/>
                  <a:gd name="T3" fmla="*/ 155 h 234"/>
                  <a:gd name="T4" fmla="*/ 45 w 293"/>
                  <a:gd name="T5" fmla="*/ 183 h 234"/>
                  <a:gd name="T6" fmla="*/ 98 w 293"/>
                  <a:gd name="T7" fmla="*/ 183 h 234"/>
                  <a:gd name="T8" fmla="*/ 186 w 293"/>
                  <a:gd name="T9" fmla="*/ 29 h 234"/>
                  <a:gd name="T10" fmla="*/ 186 w 293"/>
                  <a:gd name="T11" fmla="*/ 29 h 234"/>
                  <a:gd name="T12" fmla="*/ 248 w 293"/>
                  <a:gd name="T13" fmla="*/ 29 h 234"/>
                  <a:gd name="T14" fmla="*/ 248 w 293"/>
                  <a:gd name="T15" fmla="*/ 0 h 234"/>
                  <a:gd name="T16" fmla="*/ 293 w 293"/>
                  <a:gd name="T17" fmla="*/ 39 h 234"/>
                  <a:gd name="T18" fmla="*/ 248 w 293"/>
                  <a:gd name="T19" fmla="*/ 79 h 234"/>
                  <a:gd name="T20" fmla="*/ 248 w 293"/>
                  <a:gd name="T21" fmla="*/ 51 h 234"/>
                  <a:gd name="T22" fmla="*/ 195 w 293"/>
                  <a:gd name="T23" fmla="*/ 51 h 234"/>
                  <a:gd name="T24" fmla="*/ 108 w 293"/>
                  <a:gd name="T25" fmla="*/ 206 h 234"/>
                  <a:gd name="T26" fmla="*/ 108 w 293"/>
                  <a:gd name="T27" fmla="*/ 206 h 234"/>
                  <a:gd name="T28" fmla="*/ 108 w 293"/>
                  <a:gd name="T29" fmla="*/ 206 h 234"/>
                  <a:gd name="T30" fmla="*/ 45 w 293"/>
                  <a:gd name="T31" fmla="*/ 206 h 234"/>
                  <a:gd name="T32" fmla="*/ 45 w 293"/>
                  <a:gd name="T33" fmla="*/ 234 h 234"/>
                  <a:gd name="T34" fmla="*/ 0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0" y="195"/>
                    </a:moveTo>
                    <a:lnTo>
                      <a:pt x="45" y="155"/>
                    </a:lnTo>
                    <a:lnTo>
                      <a:pt x="45" y="183"/>
                    </a:lnTo>
                    <a:lnTo>
                      <a:pt x="98" y="183"/>
                    </a:lnTo>
                    <a:lnTo>
                      <a:pt x="186" y="29"/>
                    </a:lnTo>
                    <a:lnTo>
                      <a:pt x="248" y="29"/>
                    </a:lnTo>
                    <a:lnTo>
                      <a:pt x="248" y="0"/>
                    </a:lnTo>
                    <a:lnTo>
                      <a:pt x="293" y="39"/>
                    </a:lnTo>
                    <a:lnTo>
                      <a:pt x="248" y="79"/>
                    </a:lnTo>
                    <a:lnTo>
                      <a:pt x="248" y="51"/>
                    </a:lnTo>
                    <a:lnTo>
                      <a:pt x="195" y="51"/>
                    </a:lnTo>
                    <a:lnTo>
                      <a:pt x="108" y="206"/>
                    </a:lnTo>
                    <a:lnTo>
                      <a:pt x="45" y="206"/>
                    </a:lnTo>
                    <a:lnTo>
                      <a:pt x="45" y="234"/>
                    </a:lnTo>
                    <a:lnTo>
                      <a:pt x="0" y="195"/>
                    </a:lnTo>
                    <a:close/>
                  </a:path>
                </a:pathLst>
              </a:custGeom>
              <a:solidFill>
                <a:schemeClr val="bg1"/>
              </a:solidFill>
              <a:ln w="6350">
                <a:solidFill>
                  <a:schemeClr val="tx1"/>
                </a:solidFill>
                <a:round/>
                <a:headEnd/>
                <a:tailEnd/>
              </a:ln>
              <a:extLst/>
            </p:spPr>
            <p:txBody>
              <a:bodyPr/>
              <a:lstStyle/>
              <a:p>
                <a:endParaRPr lang="de-DE" sz="2400">
                  <a:latin typeface="Arial" pitchFamily="34" charset="0"/>
                  <a:cs typeface="Arial" pitchFamily="34" charset="0"/>
                </a:endParaRPr>
              </a:p>
            </p:txBody>
          </p:sp>
          <p:cxnSp>
            <p:nvCxnSpPr>
              <p:cNvPr id="496" name="Gerade Verbindung 495"/>
              <p:cNvCxnSpPr/>
              <p:nvPr/>
            </p:nvCxnSpPr>
            <p:spPr bwMode="auto">
              <a:xfrm flipV="1">
                <a:off x="1170524" y="4920591"/>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cxnSp>
            <p:nvCxnSpPr>
              <p:cNvPr id="497" name="Gerade Verbindung 496"/>
              <p:cNvCxnSpPr/>
              <p:nvPr/>
            </p:nvCxnSpPr>
            <p:spPr bwMode="auto">
              <a:xfrm flipV="1">
                <a:off x="1188361" y="4954203"/>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grpSp>
      </p:grpSp>
      <p:sp>
        <p:nvSpPr>
          <p:cNvPr id="564" name="Cloud"/>
          <p:cNvSpPr>
            <a:spLocks noChangeAspect="1" noEditPoints="1" noChangeArrowheads="1"/>
          </p:cNvSpPr>
          <p:nvPr/>
        </p:nvSpPr>
        <p:spPr bwMode="auto">
          <a:xfrm rot="10800000" flipH="1" flipV="1">
            <a:off x="5039853" y="3429603"/>
            <a:ext cx="864120" cy="1824253"/>
          </a:xfrm>
          <a:custGeom>
            <a:avLst/>
            <a:gdLst>
              <a:gd name="T0" fmla="*/ 19586765 w 21600"/>
              <a:gd name="T1" fmla="*/ 748925113 h 21600"/>
              <a:gd name="T2" fmla="*/ 2147483647 w 21600"/>
              <a:gd name="T3" fmla="*/ 1496255184 h 21600"/>
              <a:gd name="T4" fmla="*/ 2147483647 w 21600"/>
              <a:gd name="T5" fmla="*/ 748925113 h 21600"/>
              <a:gd name="T6" fmla="*/ 2147483647 w 21600"/>
              <a:gd name="T7" fmla="*/ 8564162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6350">
            <a:solidFill>
              <a:schemeClr val="tx1"/>
            </a:solidFill>
          </a:ln>
          <a:effectLst/>
        </p:spPr>
        <p:txBody>
          <a:bodyPr wrap="none" lIns="0" tIns="0" rIns="0" bIns="0" anchor="ctr" anchorCtr="0">
            <a:noAutofit/>
          </a:bodyPr>
          <a:lstStyle/>
          <a:p>
            <a:pPr algn="ctr" eaLnBrk="0" hangingPunct="0"/>
            <a:r>
              <a:rPr lang="de-DE" sz="1333" dirty="0">
                <a:latin typeface="Arial" panose="020B0604020202020204" pitchFamily="34" charset="0"/>
                <a:cs typeface="Arial" panose="020B0604020202020204" pitchFamily="34" charset="0"/>
              </a:rPr>
              <a:t>WDM-</a:t>
            </a:r>
            <a:br>
              <a:rPr lang="de-DE" sz="1333" dirty="0">
                <a:latin typeface="Arial" panose="020B0604020202020204" pitchFamily="34" charset="0"/>
                <a:cs typeface="Arial" panose="020B0604020202020204" pitchFamily="34" charset="0"/>
              </a:rPr>
            </a:br>
            <a:r>
              <a:rPr lang="de-DE" sz="1333" dirty="0">
                <a:latin typeface="Arial" panose="020B0604020202020204" pitchFamily="34" charset="0"/>
                <a:cs typeface="Arial" panose="020B0604020202020204" pitchFamily="34" charset="0"/>
              </a:rPr>
              <a:t>PON</a:t>
            </a:r>
            <a:endParaRPr lang="en-US" sz="1333" dirty="0">
              <a:latin typeface="Arial" panose="020B0604020202020204" pitchFamily="34" charset="0"/>
              <a:cs typeface="Arial" panose="020B0604020202020204" pitchFamily="34" charset="0"/>
            </a:endParaRPr>
          </a:p>
        </p:txBody>
      </p:sp>
      <p:sp>
        <p:nvSpPr>
          <p:cNvPr id="565" name="Cloud"/>
          <p:cNvSpPr>
            <a:spLocks noChangeAspect="1" noEditPoints="1" noChangeArrowheads="1"/>
          </p:cNvSpPr>
          <p:nvPr/>
        </p:nvSpPr>
        <p:spPr bwMode="auto">
          <a:xfrm rot="10800000" flipH="1" flipV="1">
            <a:off x="10608627" y="2277443"/>
            <a:ext cx="864120" cy="864120"/>
          </a:xfrm>
          <a:custGeom>
            <a:avLst/>
            <a:gdLst>
              <a:gd name="T0" fmla="*/ 19586765 w 21600"/>
              <a:gd name="T1" fmla="*/ 748925113 h 21600"/>
              <a:gd name="T2" fmla="*/ 2147483647 w 21600"/>
              <a:gd name="T3" fmla="*/ 1496255184 h 21600"/>
              <a:gd name="T4" fmla="*/ 2147483647 w 21600"/>
              <a:gd name="T5" fmla="*/ 748925113 h 21600"/>
              <a:gd name="T6" fmla="*/ 2147483647 w 21600"/>
              <a:gd name="T7" fmla="*/ 8564162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6350">
            <a:solidFill>
              <a:schemeClr val="tx1"/>
            </a:solidFill>
          </a:ln>
          <a:effectLst/>
        </p:spPr>
        <p:txBody>
          <a:bodyPr wrap="none" lIns="0" tIns="0" rIns="0" bIns="0" anchor="ctr" anchorCtr="0">
            <a:noAutofit/>
          </a:bodyPr>
          <a:lstStyle/>
          <a:p>
            <a:pPr algn="ctr" eaLnBrk="0" hangingPunct="0"/>
            <a:r>
              <a:rPr lang="de-DE" sz="1333" dirty="0">
                <a:latin typeface="Arial" panose="020B0604020202020204" pitchFamily="34" charset="0"/>
                <a:cs typeface="Arial" panose="020B0604020202020204" pitchFamily="34" charset="0"/>
              </a:rPr>
              <a:t>EPC</a:t>
            </a:r>
            <a:endParaRPr lang="en-US" sz="1333" dirty="0">
              <a:latin typeface="Arial" panose="020B0604020202020204" pitchFamily="34" charset="0"/>
              <a:cs typeface="Arial" panose="020B0604020202020204" pitchFamily="34" charset="0"/>
            </a:endParaRPr>
          </a:p>
        </p:txBody>
      </p:sp>
      <p:grpSp>
        <p:nvGrpSpPr>
          <p:cNvPr id="558" name="Gruppieren 557"/>
          <p:cNvGrpSpPr/>
          <p:nvPr/>
        </p:nvGrpSpPr>
        <p:grpSpPr>
          <a:xfrm>
            <a:off x="10128560" y="2661497"/>
            <a:ext cx="576080" cy="480068"/>
            <a:chOff x="5580140" y="3501009"/>
            <a:chExt cx="432060" cy="360051"/>
          </a:xfrm>
        </p:grpSpPr>
        <p:sp>
          <p:nvSpPr>
            <p:cNvPr id="559" name="AutoShape 49"/>
            <p:cNvSpPr>
              <a:spLocks noChangeArrowheads="1"/>
            </p:cNvSpPr>
            <p:nvPr/>
          </p:nvSpPr>
          <p:spPr bwMode="auto">
            <a:xfrm>
              <a:off x="5580140" y="3501009"/>
              <a:ext cx="432060" cy="360051"/>
            </a:xfrm>
            <a:prstGeom prst="can">
              <a:avLst>
                <a:gd name="adj" fmla="val 50000"/>
              </a:avLst>
            </a:prstGeom>
            <a:solidFill>
              <a:schemeClr val="bg1"/>
            </a:solidFill>
            <a:ln w="9525">
              <a:solidFill>
                <a:srgbClr val="000000"/>
              </a:solidFill>
              <a:round/>
              <a:headEnd/>
              <a:tailEnd/>
            </a:ln>
            <a:effectLst/>
            <a:extLst/>
          </p:spPr>
          <p:txBody>
            <a:bodyPr wrap="none" tIns="144000" bIns="48000" anchor="ctr"/>
            <a:lstStyle/>
            <a:p>
              <a:pPr algn="ctr" eaLnBrk="0" hangingPunct="0">
                <a:spcBef>
                  <a:spcPct val="0"/>
                </a:spcBef>
                <a:buClrTx/>
                <a:buFontTx/>
                <a:buNone/>
              </a:pPr>
              <a:r>
                <a:rPr lang="de-DE" sz="1467" dirty="0">
                  <a:latin typeface="Arial" pitchFamily="34" charset="0"/>
                  <a:cs typeface="Arial" pitchFamily="34" charset="0"/>
                </a:rPr>
                <a:t>PER</a:t>
              </a:r>
            </a:p>
          </p:txBody>
        </p:sp>
        <p:sp>
          <p:nvSpPr>
            <p:cNvPr id="560" name="Freeform 50"/>
            <p:cNvSpPr>
              <a:spLocks/>
            </p:cNvSpPr>
            <p:nvPr/>
          </p:nvSpPr>
          <p:spPr bwMode="auto">
            <a:xfrm>
              <a:off x="5669680"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561" name="Freeform 51"/>
            <p:cNvSpPr>
              <a:spLocks/>
            </p:cNvSpPr>
            <p:nvPr/>
          </p:nvSpPr>
          <p:spPr bwMode="auto">
            <a:xfrm flipH="1" flipV="1">
              <a:off x="5806842"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562" name="Freeform 52"/>
            <p:cNvSpPr>
              <a:spLocks/>
            </p:cNvSpPr>
            <p:nvPr/>
          </p:nvSpPr>
          <p:spPr bwMode="auto">
            <a:xfrm flipH="1">
              <a:off x="5669680"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563" name="Freeform 53"/>
            <p:cNvSpPr>
              <a:spLocks/>
            </p:cNvSpPr>
            <p:nvPr/>
          </p:nvSpPr>
          <p:spPr bwMode="auto">
            <a:xfrm flipV="1">
              <a:off x="5806842"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grpSp>
      <p:sp>
        <p:nvSpPr>
          <p:cNvPr id="566" name="Cloud"/>
          <p:cNvSpPr>
            <a:spLocks noChangeAspect="1" noEditPoints="1" noChangeArrowheads="1"/>
          </p:cNvSpPr>
          <p:nvPr/>
        </p:nvSpPr>
        <p:spPr bwMode="auto">
          <a:xfrm rot="10800000" flipH="1" flipV="1">
            <a:off x="6096000" y="3813656"/>
            <a:ext cx="3936547" cy="960133"/>
          </a:xfrm>
          <a:custGeom>
            <a:avLst/>
            <a:gdLst>
              <a:gd name="T0" fmla="*/ 19586765 w 21600"/>
              <a:gd name="T1" fmla="*/ 748925113 h 21600"/>
              <a:gd name="T2" fmla="*/ 2147483647 w 21600"/>
              <a:gd name="T3" fmla="*/ 1496255184 h 21600"/>
              <a:gd name="T4" fmla="*/ 2147483647 w 21600"/>
              <a:gd name="T5" fmla="*/ 748925113 h 21600"/>
              <a:gd name="T6" fmla="*/ 2147483647 w 21600"/>
              <a:gd name="T7" fmla="*/ 8564162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6350">
            <a:solidFill>
              <a:schemeClr val="tx1"/>
            </a:solidFill>
          </a:ln>
          <a:effectLst/>
        </p:spPr>
        <p:txBody>
          <a:bodyPr wrap="none" lIns="0" tIns="0" rIns="0" bIns="0" anchor="ctr" anchorCtr="0">
            <a:noAutofit/>
          </a:bodyPr>
          <a:lstStyle/>
          <a:p>
            <a:pPr algn="ctr" eaLnBrk="0" hangingPunct="0"/>
            <a:r>
              <a:rPr lang="de-DE" sz="1333" dirty="0">
                <a:latin typeface="Arial" panose="020B0604020202020204" pitchFamily="34" charset="0"/>
                <a:cs typeface="Arial" panose="020B0604020202020204" pitchFamily="34" charset="0"/>
              </a:rPr>
              <a:t>IP/MPLS/OTN Backbone</a:t>
            </a:r>
            <a:endParaRPr lang="en-US" sz="1333" dirty="0">
              <a:latin typeface="Arial" panose="020B0604020202020204" pitchFamily="34" charset="0"/>
              <a:cs typeface="Arial" panose="020B0604020202020204" pitchFamily="34" charset="0"/>
            </a:endParaRPr>
          </a:p>
        </p:txBody>
      </p:sp>
      <p:grpSp>
        <p:nvGrpSpPr>
          <p:cNvPr id="153" name="Gruppieren 152"/>
          <p:cNvGrpSpPr/>
          <p:nvPr/>
        </p:nvGrpSpPr>
        <p:grpSpPr>
          <a:xfrm>
            <a:off x="5807960" y="4005683"/>
            <a:ext cx="576064" cy="624069"/>
            <a:chOff x="6048165" y="2571750"/>
            <a:chExt cx="432048" cy="468052"/>
          </a:xfrm>
        </p:grpSpPr>
        <p:sp>
          <p:nvSpPr>
            <p:cNvPr id="154" name="AutoShape 49"/>
            <p:cNvSpPr>
              <a:spLocks noChangeArrowheads="1"/>
            </p:cNvSpPr>
            <p:nvPr/>
          </p:nvSpPr>
          <p:spPr bwMode="auto">
            <a:xfrm>
              <a:off x="6048165" y="2571750"/>
              <a:ext cx="432048" cy="468052"/>
            </a:xfrm>
            <a:prstGeom prst="can">
              <a:avLst>
                <a:gd name="adj" fmla="val 40316"/>
              </a:avLst>
            </a:prstGeom>
            <a:solidFill>
              <a:schemeClr val="bg1">
                <a:lumMod val="50000"/>
              </a:schemeClr>
            </a:solidFill>
            <a:ln w="9525">
              <a:solidFill>
                <a:srgbClr val="000000"/>
              </a:solidFill>
              <a:round/>
              <a:headEnd/>
              <a:tailEnd/>
            </a:ln>
            <a:effectLst/>
            <a:extLst/>
          </p:spPr>
          <p:txBody>
            <a:bodyPr wrap="none" tIns="192000" bIns="0" anchor="ctr"/>
            <a:lstStyle/>
            <a:p>
              <a:pPr eaLnBrk="0" hangingPunct="0">
                <a:spcBef>
                  <a:spcPct val="0"/>
                </a:spcBef>
                <a:buClrTx/>
                <a:buFontTx/>
                <a:buNone/>
              </a:pPr>
              <a:endParaRPr lang="de-DE" sz="2133">
                <a:latin typeface="Arial" pitchFamily="34" charset="0"/>
              </a:endParaRPr>
            </a:p>
          </p:txBody>
        </p:sp>
        <p:grpSp>
          <p:nvGrpSpPr>
            <p:cNvPr id="155" name="Gruppieren 154"/>
            <p:cNvGrpSpPr/>
            <p:nvPr/>
          </p:nvGrpSpPr>
          <p:grpSpPr>
            <a:xfrm>
              <a:off x="6120172" y="2607754"/>
              <a:ext cx="288032" cy="108012"/>
              <a:chOff x="6110957" y="2636166"/>
              <a:chExt cx="312318" cy="177184"/>
            </a:xfrm>
            <a:solidFill>
              <a:schemeClr val="bg1"/>
            </a:solidFill>
          </p:grpSpPr>
          <p:sp>
            <p:nvSpPr>
              <p:cNvPr id="161" name="Freeform 50"/>
              <p:cNvSpPr>
                <a:spLocks/>
              </p:cNvSpPr>
              <p:nvPr/>
            </p:nvSpPr>
            <p:spPr bwMode="auto">
              <a:xfrm>
                <a:off x="6110957" y="2739520"/>
                <a:ext cx="127150" cy="73823"/>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grp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62" name="Freeform 51"/>
              <p:cNvSpPr>
                <a:spLocks/>
              </p:cNvSpPr>
              <p:nvPr/>
            </p:nvSpPr>
            <p:spPr bwMode="auto">
              <a:xfrm flipH="1" flipV="1">
                <a:off x="6296125" y="2636166"/>
                <a:ext cx="127150" cy="73823"/>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grp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63" name="Freeform 52"/>
              <p:cNvSpPr>
                <a:spLocks/>
              </p:cNvSpPr>
              <p:nvPr/>
            </p:nvSpPr>
            <p:spPr bwMode="auto">
              <a:xfrm flipH="1">
                <a:off x="6110957" y="2636168"/>
                <a:ext cx="127150" cy="73823"/>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grp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64" name="Freeform 53"/>
              <p:cNvSpPr>
                <a:spLocks/>
              </p:cNvSpPr>
              <p:nvPr/>
            </p:nvSpPr>
            <p:spPr bwMode="auto">
              <a:xfrm flipV="1">
                <a:off x="6296125" y="2739527"/>
                <a:ext cx="127150" cy="73823"/>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grp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grpSp>
        <p:cxnSp>
          <p:nvCxnSpPr>
            <p:cNvPr id="157" name="Gerade Verbindung 156"/>
            <p:cNvCxnSpPr/>
            <p:nvPr/>
          </p:nvCxnSpPr>
          <p:spPr bwMode="auto">
            <a:xfrm>
              <a:off x="6120172" y="2823778"/>
              <a:ext cx="108012" cy="0"/>
            </a:xfrm>
            <a:prstGeom prst="line">
              <a:avLst/>
            </a:prstGeom>
            <a:solidFill>
              <a:srgbClr val="D9D9D9"/>
            </a:solidFill>
            <a:ln w="9525" cap="flat" cmpd="sng" algn="ctr">
              <a:solidFill>
                <a:schemeClr val="tx1"/>
              </a:solidFill>
              <a:prstDash val="solid"/>
              <a:round/>
              <a:headEnd type="none" w="med" len="med"/>
              <a:tailEnd type="none" w="med" len="med"/>
            </a:ln>
            <a:effectLst/>
          </p:spPr>
        </p:cxnSp>
        <p:cxnSp>
          <p:nvCxnSpPr>
            <p:cNvPr id="158" name="Gerade Verbindung 157"/>
            <p:cNvCxnSpPr/>
            <p:nvPr/>
          </p:nvCxnSpPr>
          <p:spPr bwMode="auto">
            <a:xfrm>
              <a:off x="6120172" y="2859782"/>
              <a:ext cx="108012" cy="0"/>
            </a:xfrm>
            <a:prstGeom prst="line">
              <a:avLst/>
            </a:prstGeom>
            <a:solidFill>
              <a:srgbClr val="D9D9D9"/>
            </a:solidFill>
            <a:ln w="9525" cap="flat" cmpd="sng" algn="ctr">
              <a:solidFill>
                <a:schemeClr val="tx1"/>
              </a:solidFill>
              <a:prstDash val="solid"/>
              <a:round/>
              <a:headEnd type="none" w="med" len="med"/>
              <a:tailEnd type="none" w="med" len="med"/>
            </a:ln>
            <a:effectLst/>
          </p:spPr>
        </p:cxnSp>
        <p:cxnSp>
          <p:nvCxnSpPr>
            <p:cNvPr id="159" name="Gerade Verbindung 158"/>
            <p:cNvCxnSpPr/>
            <p:nvPr/>
          </p:nvCxnSpPr>
          <p:spPr bwMode="auto">
            <a:xfrm>
              <a:off x="6120172" y="2895786"/>
              <a:ext cx="108012" cy="0"/>
            </a:xfrm>
            <a:prstGeom prst="line">
              <a:avLst/>
            </a:prstGeom>
            <a:solidFill>
              <a:srgbClr val="D9D9D9"/>
            </a:solidFill>
            <a:ln w="9525" cap="flat" cmpd="sng" algn="ctr">
              <a:solidFill>
                <a:schemeClr val="tx1"/>
              </a:solidFill>
              <a:prstDash val="solid"/>
              <a:round/>
              <a:headEnd type="none" w="med" len="med"/>
              <a:tailEnd type="none" w="med" len="med"/>
            </a:ln>
            <a:effectLst/>
          </p:spPr>
        </p:cxnSp>
        <p:cxnSp>
          <p:nvCxnSpPr>
            <p:cNvPr id="160" name="Gerade Verbindung 159"/>
            <p:cNvCxnSpPr/>
            <p:nvPr/>
          </p:nvCxnSpPr>
          <p:spPr bwMode="auto">
            <a:xfrm>
              <a:off x="6120172" y="2931790"/>
              <a:ext cx="108012" cy="0"/>
            </a:xfrm>
            <a:prstGeom prst="line">
              <a:avLst/>
            </a:prstGeom>
            <a:solidFill>
              <a:srgbClr val="D9D9D9"/>
            </a:solidFill>
            <a:ln w="9525" cap="flat" cmpd="sng" algn="ctr">
              <a:solidFill>
                <a:schemeClr val="tx1"/>
              </a:solidFill>
              <a:prstDash val="solid"/>
              <a:round/>
              <a:headEnd type="none" w="med" len="med"/>
              <a:tailEnd type="none" w="med" len="med"/>
            </a:ln>
            <a:effectLst/>
          </p:spPr>
        </p:cxnSp>
        <p:sp>
          <p:nvSpPr>
            <p:cNvPr id="156" name="Gleichschenkliges Dreieck 155"/>
            <p:cNvSpPr/>
            <p:nvPr/>
          </p:nvSpPr>
          <p:spPr bwMode="auto">
            <a:xfrm rot="5400000">
              <a:off x="6228184" y="2787774"/>
              <a:ext cx="180020" cy="180020"/>
            </a:xfrm>
            <a:prstGeom prst="triangle">
              <a:avLst/>
            </a:prstGeom>
            <a:solidFill>
              <a:schemeClr val="bg1"/>
            </a:solidFill>
            <a:ln w="6350">
              <a:solidFill>
                <a:srgbClr val="000000"/>
              </a:solidFill>
              <a:round/>
              <a:headEnd/>
              <a:tailEnd/>
            </a:ln>
            <a:effectLst/>
          </p:spPr>
          <p:txBody>
            <a:bodyPr wrap="none" tIns="192000" bIns="0" anchor="ctr"/>
            <a:lstStyle/>
            <a:p>
              <a:pPr eaLnBrk="0" hangingPunct="0">
                <a:spcBef>
                  <a:spcPct val="0"/>
                </a:spcBef>
                <a:buClrTx/>
                <a:buFontTx/>
                <a:buNone/>
              </a:pPr>
              <a:endParaRPr lang="en-US" sz="2133" dirty="0">
                <a:latin typeface="Arial" pitchFamily="34" charset="0"/>
              </a:endParaRPr>
            </a:p>
          </p:txBody>
        </p:sp>
      </p:grpSp>
      <p:grpSp>
        <p:nvGrpSpPr>
          <p:cNvPr id="245" name="Gruppieren 244"/>
          <p:cNvGrpSpPr/>
          <p:nvPr/>
        </p:nvGrpSpPr>
        <p:grpSpPr>
          <a:xfrm>
            <a:off x="8304307" y="3525014"/>
            <a:ext cx="576080" cy="480068"/>
            <a:chOff x="5580140" y="3501009"/>
            <a:chExt cx="432060" cy="360051"/>
          </a:xfrm>
        </p:grpSpPr>
        <p:sp>
          <p:nvSpPr>
            <p:cNvPr id="398" name="AutoShape 49"/>
            <p:cNvSpPr>
              <a:spLocks noChangeArrowheads="1"/>
            </p:cNvSpPr>
            <p:nvPr/>
          </p:nvSpPr>
          <p:spPr bwMode="auto">
            <a:xfrm>
              <a:off x="5580140" y="3501009"/>
              <a:ext cx="432060" cy="360051"/>
            </a:xfrm>
            <a:prstGeom prst="can">
              <a:avLst>
                <a:gd name="adj" fmla="val 50000"/>
              </a:avLst>
            </a:prstGeom>
            <a:solidFill>
              <a:schemeClr val="bg1"/>
            </a:solidFill>
            <a:ln w="9525">
              <a:solidFill>
                <a:srgbClr val="000000"/>
              </a:solidFill>
              <a:round/>
              <a:headEnd/>
              <a:tailEnd/>
            </a:ln>
            <a:effectLst/>
            <a:extLst/>
          </p:spPr>
          <p:txBody>
            <a:bodyPr wrap="none" tIns="144000" bIns="48000" anchor="ctr"/>
            <a:lstStyle/>
            <a:p>
              <a:pPr algn="ctr" eaLnBrk="0" hangingPunct="0">
                <a:spcBef>
                  <a:spcPct val="0"/>
                </a:spcBef>
                <a:buClrTx/>
                <a:buFontTx/>
                <a:buNone/>
              </a:pPr>
              <a:r>
                <a:rPr lang="de-DE" sz="1467" dirty="0">
                  <a:latin typeface="Arial" pitchFamily="34" charset="0"/>
                  <a:cs typeface="Arial" pitchFamily="34" charset="0"/>
                </a:rPr>
                <a:t>LER</a:t>
              </a:r>
            </a:p>
          </p:txBody>
        </p:sp>
        <p:sp>
          <p:nvSpPr>
            <p:cNvPr id="399" name="Freeform 50"/>
            <p:cNvSpPr>
              <a:spLocks/>
            </p:cNvSpPr>
            <p:nvPr/>
          </p:nvSpPr>
          <p:spPr bwMode="auto">
            <a:xfrm>
              <a:off x="5669680"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400" name="Freeform 51"/>
            <p:cNvSpPr>
              <a:spLocks/>
            </p:cNvSpPr>
            <p:nvPr/>
          </p:nvSpPr>
          <p:spPr bwMode="auto">
            <a:xfrm flipH="1" flipV="1">
              <a:off x="5806842"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401" name="Freeform 52"/>
            <p:cNvSpPr>
              <a:spLocks/>
            </p:cNvSpPr>
            <p:nvPr/>
          </p:nvSpPr>
          <p:spPr bwMode="auto">
            <a:xfrm flipH="1">
              <a:off x="5669680"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sp>
          <p:nvSpPr>
            <p:cNvPr id="402" name="Freeform 53"/>
            <p:cNvSpPr>
              <a:spLocks/>
            </p:cNvSpPr>
            <p:nvPr/>
          </p:nvSpPr>
          <p:spPr bwMode="auto">
            <a:xfrm flipV="1">
              <a:off x="5806842"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pPr algn="ctr"/>
              <a:endParaRPr lang="de-DE" sz="1467">
                <a:latin typeface="Arial" pitchFamily="34" charset="0"/>
                <a:cs typeface="Arial" pitchFamily="34" charset="0"/>
              </a:endParaRPr>
            </a:p>
          </p:txBody>
        </p:sp>
      </p:grpSp>
      <p:sp>
        <p:nvSpPr>
          <p:cNvPr id="350" name="Abgerundetes Rechteck 13"/>
          <p:cNvSpPr>
            <a:spLocks noChangeArrowheads="1"/>
          </p:cNvSpPr>
          <p:nvPr/>
        </p:nvSpPr>
        <p:spPr bwMode="auto">
          <a:xfrm>
            <a:off x="7632213" y="1701061"/>
            <a:ext cx="1728240" cy="2400335"/>
          </a:xfrm>
          <a:prstGeom prst="roundRect">
            <a:avLst>
              <a:gd name="adj" fmla="val 8227"/>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567" name="Cloud"/>
          <p:cNvSpPr>
            <a:spLocks noChangeAspect="1" noEditPoints="1" noChangeArrowheads="1"/>
          </p:cNvSpPr>
          <p:nvPr/>
        </p:nvSpPr>
        <p:spPr bwMode="auto">
          <a:xfrm rot="10800000" flipH="1" flipV="1">
            <a:off x="9072413" y="1701061"/>
            <a:ext cx="864120" cy="863819"/>
          </a:xfrm>
          <a:custGeom>
            <a:avLst/>
            <a:gdLst>
              <a:gd name="T0" fmla="*/ 19586765 w 21600"/>
              <a:gd name="T1" fmla="*/ 748925113 h 21600"/>
              <a:gd name="T2" fmla="*/ 2147483647 w 21600"/>
              <a:gd name="T3" fmla="*/ 1496255184 h 21600"/>
              <a:gd name="T4" fmla="*/ 2147483647 w 21600"/>
              <a:gd name="T5" fmla="*/ 748925113 h 21600"/>
              <a:gd name="T6" fmla="*/ 2147483647 w 21600"/>
              <a:gd name="T7" fmla="*/ 8564162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6350">
            <a:solidFill>
              <a:schemeClr val="tx1"/>
            </a:solidFill>
          </a:ln>
          <a:effectLst/>
        </p:spPr>
        <p:txBody>
          <a:bodyPr wrap="none" lIns="0" tIns="0" rIns="0" bIns="0" anchor="ctr" anchorCtr="0">
            <a:noAutofit/>
          </a:bodyPr>
          <a:lstStyle/>
          <a:p>
            <a:pPr algn="ctr" eaLnBrk="0" hangingPunct="0"/>
            <a:r>
              <a:rPr lang="de-DE" sz="1333" dirty="0">
                <a:latin typeface="Arial" panose="020B0604020202020204" pitchFamily="34" charset="0"/>
                <a:cs typeface="Arial" panose="020B0604020202020204" pitchFamily="34" charset="0"/>
              </a:rPr>
              <a:t>    PSTN</a:t>
            </a:r>
          </a:p>
        </p:txBody>
      </p:sp>
      <p:sp>
        <p:nvSpPr>
          <p:cNvPr id="575" name="AutoShape 49"/>
          <p:cNvSpPr>
            <a:spLocks noChangeArrowheads="1"/>
          </p:cNvSpPr>
          <p:nvPr/>
        </p:nvSpPr>
        <p:spPr bwMode="auto">
          <a:xfrm>
            <a:off x="8784373" y="1797075"/>
            <a:ext cx="480067" cy="480068"/>
          </a:xfrm>
          <a:prstGeom prst="can">
            <a:avLst>
              <a:gd name="adj" fmla="val 25278"/>
            </a:avLst>
          </a:prstGeom>
          <a:solidFill>
            <a:schemeClr val="bg1"/>
          </a:solidFill>
          <a:ln w="9525">
            <a:solidFill>
              <a:srgbClr val="000000"/>
            </a:solidFill>
            <a:round/>
            <a:headEnd/>
            <a:tailEnd/>
          </a:ln>
          <a:effectLst/>
          <a:extLst/>
        </p:spPr>
        <p:txBody>
          <a:bodyPr wrap="none" tIns="72000" bIns="48000" anchor="ctr"/>
          <a:lstStyle/>
          <a:p>
            <a:pPr algn="ctr" eaLnBrk="0" hangingPunct="0">
              <a:spcBef>
                <a:spcPct val="0"/>
              </a:spcBef>
              <a:buClrTx/>
              <a:buFontTx/>
              <a:buNone/>
            </a:pPr>
            <a:r>
              <a:rPr lang="de-DE" sz="1467" dirty="0">
                <a:latin typeface="Arial" pitchFamily="34" charset="0"/>
                <a:cs typeface="Arial" pitchFamily="34" charset="0"/>
              </a:rPr>
              <a:t>MSC</a:t>
            </a:r>
          </a:p>
        </p:txBody>
      </p:sp>
      <p:sp>
        <p:nvSpPr>
          <p:cNvPr id="580" name="AutoShape 49"/>
          <p:cNvSpPr>
            <a:spLocks noChangeArrowheads="1"/>
          </p:cNvSpPr>
          <p:nvPr/>
        </p:nvSpPr>
        <p:spPr bwMode="auto">
          <a:xfrm>
            <a:off x="7920253" y="3045249"/>
            <a:ext cx="480067" cy="480068"/>
          </a:xfrm>
          <a:prstGeom prst="can">
            <a:avLst>
              <a:gd name="adj" fmla="val 25278"/>
            </a:avLst>
          </a:prstGeom>
          <a:solidFill>
            <a:schemeClr val="bg1"/>
          </a:solidFill>
          <a:ln w="9525">
            <a:solidFill>
              <a:srgbClr val="000000"/>
            </a:solidFill>
            <a:round/>
            <a:headEnd/>
            <a:tailEnd/>
          </a:ln>
          <a:effectLst/>
          <a:extLst/>
        </p:spPr>
        <p:txBody>
          <a:bodyPr wrap="none" tIns="72000" bIns="48000" anchor="ctr"/>
          <a:lstStyle/>
          <a:p>
            <a:pPr algn="ctr" eaLnBrk="0" hangingPunct="0">
              <a:spcBef>
                <a:spcPct val="0"/>
              </a:spcBef>
              <a:buClrTx/>
              <a:buFontTx/>
              <a:buNone/>
            </a:pPr>
            <a:r>
              <a:rPr lang="de-DE" sz="1467" dirty="0">
                <a:latin typeface="Arial" pitchFamily="34" charset="0"/>
                <a:cs typeface="Arial" pitchFamily="34" charset="0"/>
              </a:rPr>
              <a:t>RNC</a:t>
            </a:r>
          </a:p>
        </p:txBody>
      </p:sp>
      <p:sp>
        <p:nvSpPr>
          <p:cNvPr id="581" name="AutoShape 49"/>
          <p:cNvSpPr>
            <a:spLocks noChangeArrowheads="1"/>
          </p:cNvSpPr>
          <p:nvPr/>
        </p:nvSpPr>
        <p:spPr bwMode="auto">
          <a:xfrm>
            <a:off x="7728227" y="2469169"/>
            <a:ext cx="480067" cy="480068"/>
          </a:xfrm>
          <a:prstGeom prst="can">
            <a:avLst>
              <a:gd name="adj" fmla="val 25278"/>
            </a:avLst>
          </a:prstGeom>
          <a:solidFill>
            <a:schemeClr val="bg1"/>
          </a:solidFill>
          <a:ln w="9525">
            <a:solidFill>
              <a:srgbClr val="000000"/>
            </a:solidFill>
            <a:round/>
            <a:headEnd/>
            <a:tailEnd/>
          </a:ln>
          <a:effectLst/>
          <a:extLst/>
        </p:spPr>
        <p:txBody>
          <a:bodyPr wrap="none" tIns="72000" bIns="48000" anchor="ctr"/>
          <a:lstStyle/>
          <a:p>
            <a:pPr algn="ctr" eaLnBrk="0" hangingPunct="0">
              <a:spcBef>
                <a:spcPct val="0"/>
              </a:spcBef>
              <a:buClrTx/>
              <a:buFontTx/>
              <a:buNone/>
            </a:pPr>
            <a:r>
              <a:rPr lang="de-DE" sz="1467" dirty="0">
                <a:latin typeface="Arial" pitchFamily="34" charset="0"/>
                <a:cs typeface="Arial" pitchFamily="34" charset="0"/>
              </a:rPr>
              <a:t>BSC</a:t>
            </a:r>
          </a:p>
        </p:txBody>
      </p:sp>
      <p:sp>
        <p:nvSpPr>
          <p:cNvPr id="582" name="AutoShape 49"/>
          <p:cNvSpPr>
            <a:spLocks noChangeArrowheads="1"/>
          </p:cNvSpPr>
          <p:nvPr/>
        </p:nvSpPr>
        <p:spPr bwMode="auto">
          <a:xfrm>
            <a:off x="8784373" y="3045249"/>
            <a:ext cx="480067" cy="480068"/>
          </a:xfrm>
          <a:prstGeom prst="can">
            <a:avLst>
              <a:gd name="adj" fmla="val 25278"/>
            </a:avLst>
          </a:prstGeom>
          <a:solidFill>
            <a:schemeClr val="bg1"/>
          </a:solidFill>
          <a:ln w="9525">
            <a:solidFill>
              <a:srgbClr val="000000"/>
            </a:solidFill>
            <a:round/>
            <a:headEnd/>
            <a:tailEnd/>
          </a:ln>
          <a:effectLst/>
          <a:extLst/>
        </p:spPr>
        <p:txBody>
          <a:bodyPr wrap="none" tIns="144000" bIns="48000" anchor="ctr"/>
          <a:lstStyle/>
          <a:p>
            <a:pPr algn="ctr" eaLnBrk="0" hangingPunct="0">
              <a:lnSpc>
                <a:spcPct val="75000"/>
              </a:lnSpc>
              <a:spcBef>
                <a:spcPct val="0"/>
              </a:spcBef>
              <a:buClrTx/>
              <a:buFontTx/>
              <a:buNone/>
            </a:pPr>
            <a:r>
              <a:rPr lang="de-DE" sz="1533" dirty="0">
                <a:latin typeface="Arial Narrow" panose="020B0606020202030204" pitchFamily="34" charset="0"/>
                <a:cs typeface="Arial" pitchFamily="34" charset="0"/>
              </a:rPr>
              <a:t>IPSec</a:t>
            </a:r>
            <a:r>
              <a:rPr lang="de-DE" sz="1600" dirty="0">
                <a:latin typeface="Arial Narrow" panose="020B0606020202030204" pitchFamily="34" charset="0"/>
                <a:cs typeface="Arial" pitchFamily="34" charset="0"/>
              </a:rPr>
              <a:t/>
            </a:r>
            <a:br>
              <a:rPr lang="de-DE" sz="1600" dirty="0">
                <a:latin typeface="Arial Narrow" panose="020B0606020202030204" pitchFamily="34" charset="0"/>
                <a:cs typeface="Arial" pitchFamily="34" charset="0"/>
              </a:rPr>
            </a:br>
            <a:r>
              <a:rPr lang="de-DE" sz="1467" dirty="0">
                <a:latin typeface="Arial" pitchFamily="34" charset="0"/>
                <a:cs typeface="Arial" pitchFamily="34" charset="0"/>
              </a:rPr>
              <a:t>GW</a:t>
            </a:r>
          </a:p>
        </p:txBody>
      </p:sp>
      <p:grpSp>
        <p:nvGrpSpPr>
          <p:cNvPr id="583" name="Gruppieren 582"/>
          <p:cNvGrpSpPr/>
          <p:nvPr/>
        </p:nvGrpSpPr>
        <p:grpSpPr>
          <a:xfrm>
            <a:off x="8304307" y="2469169"/>
            <a:ext cx="576080" cy="480068"/>
            <a:chOff x="5580140" y="3501009"/>
            <a:chExt cx="432060" cy="360051"/>
          </a:xfrm>
        </p:grpSpPr>
        <p:sp>
          <p:nvSpPr>
            <p:cNvPr id="584" name="AutoShape 49"/>
            <p:cNvSpPr>
              <a:spLocks noChangeArrowheads="1"/>
            </p:cNvSpPr>
            <p:nvPr/>
          </p:nvSpPr>
          <p:spPr bwMode="auto">
            <a:xfrm>
              <a:off x="5580140" y="3501009"/>
              <a:ext cx="432060" cy="360051"/>
            </a:xfrm>
            <a:prstGeom prst="can">
              <a:avLst>
                <a:gd name="adj" fmla="val 50000"/>
              </a:avLst>
            </a:prstGeom>
            <a:solidFill>
              <a:schemeClr val="bg1"/>
            </a:solidFill>
            <a:ln w="9525">
              <a:solidFill>
                <a:srgbClr val="000000"/>
              </a:solidFill>
              <a:round/>
              <a:headEnd/>
              <a:tailEnd/>
            </a:ln>
            <a:effectLst/>
            <a:extLst/>
          </p:spPr>
          <p:txBody>
            <a:bodyPr wrap="none" tIns="144000" bIns="48000" anchor="ctr"/>
            <a:lstStyle/>
            <a:p>
              <a:pPr eaLnBrk="0" hangingPunct="0">
                <a:spcBef>
                  <a:spcPct val="0"/>
                </a:spcBef>
                <a:buClrTx/>
                <a:buFontTx/>
                <a:buNone/>
              </a:pPr>
              <a:endParaRPr lang="de-DE" sz="1467" dirty="0">
                <a:latin typeface="Arial" pitchFamily="34" charset="0"/>
                <a:cs typeface="Arial" pitchFamily="34" charset="0"/>
              </a:endParaRPr>
            </a:p>
          </p:txBody>
        </p:sp>
        <p:sp>
          <p:nvSpPr>
            <p:cNvPr id="585" name="Freeform 50"/>
            <p:cNvSpPr>
              <a:spLocks/>
            </p:cNvSpPr>
            <p:nvPr/>
          </p:nvSpPr>
          <p:spPr bwMode="auto">
            <a:xfrm>
              <a:off x="5669680"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endParaRPr lang="de-DE" sz="1467">
                <a:latin typeface="Arial" pitchFamily="34" charset="0"/>
                <a:cs typeface="Arial" pitchFamily="34" charset="0"/>
              </a:endParaRPr>
            </a:p>
          </p:txBody>
        </p:sp>
        <p:sp>
          <p:nvSpPr>
            <p:cNvPr id="586" name="Freeform 51"/>
            <p:cNvSpPr>
              <a:spLocks/>
            </p:cNvSpPr>
            <p:nvPr/>
          </p:nvSpPr>
          <p:spPr bwMode="auto">
            <a:xfrm flipH="1" flipV="1">
              <a:off x="5806842"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endParaRPr lang="de-DE" sz="1467">
                <a:latin typeface="Arial" pitchFamily="34" charset="0"/>
                <a:cs typeface="Arial" pitchFamily="34" charset="0"/>
              </a:endParaRPr>
            </a:p>
          </p:txBody>
        </p:sp>
        <p:sp>
          <p:nvSpPr>
            <p:cNvPr id="587" name="Freeform 52"/>
            <p:cNvSpPr>
              <a:spLocks/>
            </p:cNvSpPr>
            <p:nvPr/>
          </p:nvSpPr>
          <p:spPr bwMode="auto">
            <a:xfrm flipH="1">
              <a:off x="5669680" y="3539263"/>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endParaRPr lang="de-DE" sz="1467">
                <a:latin typeface="Arial" pitchFamily="34" charset="0"/>
                <a:cs typeface="Arial" pitchFamily="34" charset="0"/>
              </a:endParaRPr>
            </a:p>
          </p:txBody>
        </p:sp>
        <p:sp>
          <p:nvSpPr>
            <p:cNvPr id="588" name="Freeform 53"/>
            <p:cNvSpPr>
              <a:spLocks/>
            </p:cNvSpPr>
            <p:nvPr/>
          </p:nvSpPr>
          <p:spPr bwMode="auto">
            <a:xfrm flipV="1">
              <a:off x="5806842" y="3597558"/>
              <a:ext cx="105961" cy="43427"/>
            </a:xfrm>
            <a:custGeom>
              <a:avLst/>
              <a:gdLst>
                <a:gd name="T0" fmla="*/ 0 w 384"/>
                <a:gd name="T1" fmla="*/ 288 h 384"/>
                <a:gd name="T2" fmla="*/ 96 w 384"/>
                <a:gd name="T3" fmla="*/ 384 h 384"/>
                <a:gd name="T4" fmla="*/ 288 w 384"/>
                <a:gd name="T5" fmla="*/ 192 h 384"/>
                <a:gd name="T6" fmla="*/ 336 w 384"/>
                <a:gd name="T7" fmla="*/ 240 h 384"/>
                <a:gd name="T8" fmla="*/ 384 w 384"/>
                <a:gd name="T9" fmla="*/ 0 h 384"/>
                <a:gd name="T10" fmla="*/ 144 w 384"/>
                <a:gd name="T11" fmla="*/ 48 h 384"/>
                <a:gd name="T12" fmla="*/ 192 w 384"/>
                <a:gd name="T13" fmla="*/ 96 h 384"/>
                <a:gd name="T14" fmla="*/ 0 w 384"/>
                <a:gd name="T15" fmla="*/ 28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84">
                  <a:moveTo>
                    <a:pt x="0" y="288"/>
                  </a:moveTo>
                  <a:lnTo>
                    <a:pt x="96" y="384"/>
                  </a:lnTo>
                  <a:lnTo>
                    <a:pt x="288" y="192"/>
                  </a:lnTo>
                  <a:lnTo>
                    <a:pt x="336" y="240"/>
                  </a:lnTo>
                  <a:lnTo>
                    <a:pt x="384" y="0"/>
                  </a:lnTo>
                  <a:lnTo>
                    <a:pt x="144" y="48"/>
                  </a:lnTo>
                  <a:lnTo>
                    <a:pt x="192" y="96"/>
                  </a:lnTo>
                  <a:lnTo>
                    <a:pt x="0" y="288"/>
                  </a:lnTo>
                  <a:close/>
                </a:path>
              </a:pathLst>
            </a:custGeom>
            <a:solidFill>
              <a:schemeClr val="bg1"/>
            </a:solidFill>
            <a:ln w="6350" cap="flat" cmpd="sng">
              <a:solidFill>
                <a:srgbClr val="000000"/>
              </a:solidFill>
              <a:prstDash val="solid"/>
              <a:round/>
              <a:headEnd/>
              <a:tailEnd/>
            </a:ln>
            <a:effectLst/>
            <a:extLst/>
          </p:spPr>
          <p:txBody>
            <a:bodyPr tIns="144000" bIns="48000"/>
            <a:lstStyle/>
            <a:p>
              <a:endParaRPr lang="de-DE" sz="1467">
                <a:latin typeface="Arial" pitchFamily="34" charset="0"/>
                <a:cs typeface="Arial" pitchFamily="34" charset="0"/>
              </a:endParaRPr>
            </a:p>
          </p:txBody>
        </p:sp>
      </p:grpSp>
      <p:grpSp>
        <p:nvGrpSpPr>
          <p:cNvPr id="236" name="Gruppieren 235"/>
          <p:cNvGrpSpPr/>
          <p:nvPr/>
        </p:nvGrpSpPr>
        <p:grpSpPr>
          <a:xfrm>
            <a:off x="11120696" y="4821191"/>
            <a:ext cx="352051" cy="528076"/>
            <a:chOff x="5580140" y="4725180"/>
            <a:chExt cx="464568" cy="720080"/>
          </a:xfrm>
        </p:grpSpPr>
        <p:sp>
          <p:nvSpPr>
            <p:cNvPr id="279" name="Rechteck 278"/>
            <p:cNvSpPr/>
            <p:nvPr/>
          </p:nvSpPr>
          <p:spPr bwMode="auto">
            <a:xfrm>
              <a:off x="5580140" y="4725180"/>
              <a:ext cx="464568" cy="65039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280" name="Rechteck 279"/>
            <p:cNvSpPr/>
            <p:nvPr/>
          </p:nvSpPr>
          <p:spPr bwMode="auto">
            <a:xfrm>
              <a:off x="5603368" y="4748408"/>
              <a:ext cx="418111" cy="5807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281" name="Rechteck 280"/>
            <p:cNvSpPr/>
            <p:nvPr/>
          </p:nvSpPr>
          <p:spPr bwMode="auto">
            <a:xfrm>
              <a:off x="5603368" y="5375575"/>
              <a:ext cx="418111" cy="6968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282" name="Rechteck 281"/>
            <p:cNvSpPr/>
            <p:nvPr/>
          </p:nvSpPr>
          <p:spPr bwMode="auto">
            <a:xfrm>
              <a:off x="5626615" y="4771599"/>
              <a:ext cx="371665" cy="23229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cxnSp>
          <p:nvCxnSpPr>
            <p:cNvPr id="283" name="Gerade Verbindung 282"/>
            <p:cNvCxnSpPr/>
            <p:nvPr/>
          </p:nvCxnSpPr>
          <p:spPr bwMode="auto">
            <a:xfrm>
              <a:off x="5649825" y="4771599"/>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4" name="Gerade Verbindung 283"/>
            <p:cNvCxnSpPr/>
            <p:nvPr/>
          </p:nvCxnSpPr>
          <p:spPr bwMode="auto">
            <a:xfrm>
              <a:off x="5673054" y="4771637"/>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5" name="Gerade Verbindung 284"/>
            <p:cNvCxnSpPr/>
            <p:nvPr/>
          </p:nvCxnSpPr>
          <p:spPr bwMode="auto">
            <a:xfrm>
              <a:off x="5696282" y="4771637"/>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6" name="Gerade Verbindung 285"/>
            <p:cNvCxnSpPr/>
            <p:nvPr/>
          </p:nvCxnSpPr>
          <p:spPr bwMode="auto">
            <a:xfrm>
              <a:off x="5719510"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7" name="Gerade Verbindung 286"/>
            <p:cNvCxnSpPr/>
            <p:nvPr/>
          </p:nvCxnSpPr>
          <p:spPr bwMode="auto">
            <a:xfrm>
              <a:off x="5742739" y="4771555"/>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8" name="Gerade Verbindung 287"/>
            <p:cNvCxnSpPr/>
            <p:nvPr/>
          </p:nvCxnSpPr>
          <p:spPr bwMode="auto">
            <a:xfrm>
              <a:off x="5765967" y="4771593"/>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89" name="Gerade Verbindung 288"/>
            <p:cNvCxnSpPr/>
            <p:nvPr/>
          </p:nvCxnSpPr>
          <p:spPr bwMode="auto">
            <a:xfrm>
              <a:off x="5789196" y="4771593"/>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0" name="Gerade Verbindung 289"/>
            <p:cNvCxnSpPr/>
            <p:nvPr/>
          </p:nvCxnSpPr>
          <p:spPr bwMode="auto">
            <a:xfrm>
              <a:off x="5812424" y="4771630"/>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1" name="Gerade Verbindung 290"/>
            <p:cNvCxnSpPr/>
            <p:nvPr/>
          </p:nvCxnSpPr>
          <p:spPr bwMode="auto">
            <a:xfrm>
              <a:off x="5835652" y="4771637"/>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2" name="Gerade Verbindung 291"/>
            <p:cNvCxnSpPr/>
            <p:nvPr/>
          </p:nvCxnSpPr>
          <p:spPr bwMode="auto">
            <a:xfrm>
              <a:off x="5858881"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3" name="Gerade Verbindung 292"/>
            <p:cNvCxnSpPr/>
            <p:nvPr/>
          </p:nvCxnSpPr>
          <p:spPr bwMode="auto">
            <a:xfrm>
              <a:off x="5882109"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4" name="Gerade Verbindung 293"/>
            <p:cNvCxnSpPr/>
            <p:nvPr/>
          </p:nvCxnSpPr>
          <p:spPr bwMode="auto">
            <a:xfrm>
              <a:off x="5905338" y="4771712"/>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5" name="Gerade Verbindung 294"/>
            <p:cNvCxnSpPr/>
            <p:nvPr/>
          </p:nvCxnSpPr>
          <p:spPr bwMode="auto">
            <a:xfrm>
              <a:off x="5928566" y="4771637"/>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6" name="Gerade Verbindung 295"/>
            <p:cNvCxnSpPr/>
            <p:nvPr/>
          </p:nvCxnSpPr>
          <p:spPr bwMode="auto">
            <a:xfrm>
              <a:off x="5951794"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297" name="Gerade Verbindung 296"/>
            <p:cNvCxnSpPr/>
            <p:nvPr/>
          </p:nvCxnSpPr>
          <p:spPr bwMode="auto">
            <a:xfrm>
              <a:off x="5975023" y="477167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sp>
          <p:nvSpPr>
            <p:cNvPr id="298" name="Rechteck 297"/>
            <p:cNvSpPr/>
            <p:nvPr/>
          </p:nvSpPr>
          <p:spPr bwMode="auto">
            <a:xfrm>
              <a:off x="5626597" y="5050259"/>
              <a:ext cx="371665" cy="23229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cxnSp>
          <p:nvCxnSpPr>
            <p:cNvPr id="299" name="Gerade Verbindung 298"/>
            <p:cNvCxnSpPr/>
            <p:nvPr/>
          </p:nvCxnSpPr>
          <p:spPr bwMode="auto">
            <a:xfrm>
              <a:off x="5649807" y="5050259"/>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0" name="Gerade Verbindung 299"/>
            <p:cNvCxnSpPr/>
            <p:nvPr/>
          </p:nvCxnSpPr>
          <p:spPr bwMode="auto">
            <a:xfrm>
              <a:off x="5673036" y="5050296"/>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1" name="Gerade Verbindung 300"/>
            <p:cNvCxnSpPr/>
            <p:nvPr/>
          </p:nvCxnSpPr>
          <p:spPr bwMode="auto">
            <a:xfrm>
              <a:off x="5696264" y="5050296"/>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2" name="Gerade Verbindung 301"/>
            <p:cNvCxnSpPr/>
            <p:nvPr/>
          </p:nvCxnSpPr>
          <p:spPr bwMode="auto">
            <a:xfrm>
              <a:off x="5719492"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3" name="Gerade Verbindung 302"/>
            <p:cNvCxnSpPr/>
            <p:nvPr/>
          </p:nvCxnSpPr>
          <p:spPr bwMode="auto">
            <a:xfrm>
              <a:off x="5742721" y="5050215"/>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4" name="Gerade Verbindung 303"/>
            <p:cNvCxnSpPr/>
            <p:nvPr/>
          </p:nvCxnSpPr>
          <p:spPr bwMode="auto">
            <a:xfrm>
              <a:off x="5765949" y="5050252"/>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5" name="Gerade Verbindung 304"/>
            <p:cNvCxnSpPr/>
            <p:nvPr/>
          </p:nvCxnSpPr>
          <p:spPr bwMode="auto">
            <a:xfrm>
              <a:off x="5789178" y="5050252"/>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6" name="Gerade Verbindung 305"/>
            <p:cNvCxnSpPr/>
            <p:nvPr/>
          </p:nvCxnSpPr>
          <p:spPr bwMode="auto">
            <a:xfrm>
              <a:off x="5812406" y="5050290"/>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7" name="Gerade Verbindung 306"/>
            <p:cNvCxnSpPr/>
            <p:nvPr/>
          </p:nvCxnSpPr>
          <p:spPr bwMode="auto">
            <a:xfrm>
              <a:off x="5835634" y="5050296"/>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8" name="Gerade Verbindung 307"/>
            <p:cNvCxnSpPr/>
            <p:nvPr/>
          </p:nvCxnSpPr>
          <p:spPr bwMode="auto">
            <a:xfrm>
              <a:off x="5858863"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09" name="Gerade Verbindung 308"/>
            <p:cNvCxnSpPr/>
            <p:nvPr/>
          </p:nvCxnSpPr>
          <p:spPr bwMode="auto">
            <a:xfrm>
              <a:off x="5882091"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0" name="Gerade Verbindung 309"/>
            <p:cNvCxnSpPr/>
            <p:nvPr/>
          </p:nvCxnSpPr>
          <p:spPr bwMode="auto">
            <a:xfrm>
              <a:off x="5905320" y="5050371"/>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1" name="Gerade Verbindung 310"/>
            <p:cNvCxnSpPr/>
            <p:nvPr/>
          </p:nvCxnSpPr>
          <p:spPr bwMode="auto">
            <a:xfrm>
              <a:off x="5928548" y="5050296"/>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2" name="Gerade Verbindung 311"/>
            <p:cNvCxnSpPr/>
            <p:nvPr/>
          </p:nvCxnSpPr>
          <p:spPr bwMode="auto">
            <a:xfrm>
              <a:off x="5951776"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3" name="Gerade Verbindung 312"/>
            <p:cNvCxnSpPr/>
            <p:nvPr/>
          </p:nvCxnSpPr>
          <p:spPr bwMode="auto">
            <a:xfrm>
              <a:off x="5975005" y="5050334"/>
              <a:ext cx="0" cy="232290"/>
            </a:xfrm>
            <a:prstGeom prst="line">
              <a:avLst/>
            </a:prstGeom>
            <a:solidFill>
              <a:srgbClr val="D9D9D9"/>
            </a:solidFill>
            <a:ln w="3175" cap="flat" cmpd="sng" algn="ctr">
              <a:solidFill>
                <a:schemeClr val="tx1"/>
              </a:solidFill>
              <a:prstDash val="solid"/>
              <a:round/>
              <a:headEnd type="none" w="med" len="med"/>
              <a:tailEnd type="none" w="med" len="med"/>
            </a:ln>
            <a:effectLst/>
          </p:spPr>
        </p:cxnSp>
        <p:cxnSp>
          <p:nvCxnSpPr>
            <p:cNvPr id="314" name="Gerade Verbindung 313"/>
            <p:cNvCxnSpPr/>
            <p:nvPr/>
          </p:nvCxnSpPr>
          <p:spPr bwMode="auto">
            <a:xfrm>
              <a:off x="5603368" y="5027149"/>
              <a:ext cx="418111" cy="0"/>
            </a:xfrm>
            <a:prstGeom prst="line">
              <a:avLst/>
            </a:prstGeom>
            <a:noFill/>
            <a:ln w="3175" cap="flat" cmpd="sng" algn="ctr">
              <a:solidFill>
                <a:schemeClr val="tx1"/>
              </a:solidFill>
              <a:prstDash val="solid"/>
              <a:round/>
              <a:headEnd type="none" w="med" len="med"/>
              <a:tailEnd type="none" w="med" len="med"/>
            </a:ln>
            <a:effectLst/>
          </p:spPr>
        </p:cxnSp>
        <p:sp>
          <p:nvSpPr>
            <p:cNvPr id="315" name="Rechteck 314"/>
            <p:cNvSpPr/>
            <p:nvPr/>
          </p:nvSpPr>
          <p:spPr bwMode="auto">
            <a:xfrm>
              <a:off x="5928566" y="5305890"/>
              <a:ext cx="69685" cy="4645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316" name="Rechteck 315"/>
            <p:cNvSpPr/>
            <p:nvPr/>
          </p:nvSpPr>
          <p:spPr bwMode="auto">
            <a:xfrm>
              <a:off x="5649825" y="5189748"/>
              <a:ext cx="23228" cy="5272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sp>
          <p:nvSpPr>
            <p:cNvPr id="317" name="Rechteck 316"/>
            <p:cNvSpPr/>
            <p:nvPr/>
          </p:nvSpPr>
          <p:spPr bwMode="auto">
            <a:xfrm>
              <a:off x="5649825" y="4911007"/>
              <a:ext cx="23228" cy="5272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20000"/>
                </a:spcBef>
                <a:spcAft>
                  <a:spcPct val="0"/>
                </a:spcAft>
                <a:buClr>
                  <a:srgbClr val="00CC00"/>
                </a:buClr>
              </a:pPr>
              <a:endParaRPr lang="de-DE" sz="2400">
                <a:solidFill>
                  <a:srgbClr val="000000"/>
                </a:solidFill>
                <a:latin typeface="Arial" pitchFamily="34" charset="0"/>
                <a:cs typeface="Arial" pitchFamily="34" charset="0"/>
              </a:endParaRPr>
            </a:p>
          </p:txBody>
        </p:sp>
      </p:grpSp>
      <p:sp>
        <p:nvSpPr>
          <p:cNvPr id="193" name="Freeform 177"/>
          <p:cNvSpPr>
            <a:spLocks/>
          </p:cNvSpPr>
          <p:nvPr/>
        </p:nvSpPr>
        <p:spPr bwMode="auto">
          <a:xfrm rot="551545">
            <a:off x="1211342" y="3687275"/>
            <a:ext cx="1629833" cy="281517"/>
          </a:xfrm>
          <a:custGeom>
            <a:avLst/>
            <a:gdLst>
              <a:gd name="T0" fmla="*/ 2147483647 w 663"/>
              <a:gd name="T1" fmla="*/ 0 h 315"/>
              <a:gd name="T2" fmla="*/ 2147483647 w 663"/>
              <a:gd name="T3" fmla="*/ 2147483647 h 315"/>
              <a:gd name="T4" fmla="*/ 2147483647 w 663"/>
              <a:gd name="T5" fmla="*/ 2147483647 h 315"/>
              <a:gd name="T6" fmla="*/ 2147483647 w 663"/>
              <a:gd name="T7" fmla="*/ 2147483647 h 315"/>
              <a:gd name="T8" fmla="*/ 2147483647 w 663"/>
              <a:gd name="T9" fmla="*/ 2147483647 h 315"/>
              <a:gd name="T10" fmla="*/ 0 w 663"/>
              <a:gd name="T11" fmla="*/ 2147483647 h 315"/>
              <a:gd name="T12" fmla="*/ 2147483647 w 663"/>
              <a:gd name="T13" fmla="*/ 2147483647 h 315"/>
              <a:gd name="T14" fmla="*/ 2147483647 w 663"/>
              <a:gd name="T15" fmla="*/ 2147483647 h 315"/>
              <a:gd name="T16" fmla="*/ 2147483647 w 663"/>
              <a:gd name="T17" fmla="*/ 2147483647 h 315"/>
              <a:gd name="T18" fmla="*/ 2147483647 w 663"/>
              <a:gd name="T19" fmla="*/ 2147483647 h 315"/>
              <a:gd name="T20" fmla="*/ 2147483647 w 663"/>
              <a:gd name="T21" fmla="*/ 0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3" h="315">
                <a:moveTo>
                  <a:pt x="663" y="0"/>
                </a:moveTo>
                <a:lnTo>
                  <a:pt x="469" y="96"/>
                </a:lnTo>
                <a:lnTo>
                  <a:pt x="518" y="10"/>
                </a:lnTo>
                <a:lnTo>
                  <a:pt x="319" y="106"/>
                </a:lnTo>
                <a:lnTo>
                  <a:pt x="333" y="58"/>
                </a:lnTo>
                <a:lnTo>
                  <a:pt x="0" y="315"/>
                </a:lnTo>
                <a:lnTo>
                  <a:pt x="194" y="226"/>
                </a:lnTo>
                <a:lnTo>
                  <a:pt x="171" y="285"/>
                </a:lnTo>
                <a:lnTo>
                  <a:pt x="397" y="170"/>
                </a:lnTo>
                <a:lnTo>
                  <a:pt x="382" y="218"/>
                </a:lnTo>
                <a:lnTo>
                  <a:pt x="663" y="0"/>
                </a:lnTo>
                <a:close/>
              </a:path>
            </a:pathLst>
          </a:custGeom>
          <a:solidFill>
            <a:schemeClr val="bg1">
              <a:lumMod val="85000"/>
            </a:schemeClr>
          </a:solidFill>
          <a:ln w="3175">
            <a:solidFill>
              <a:schemeClr val="tx1"/>
            </a:solidFill>
          </a:ln>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194" name="Textfeld 422"/>
          <p:cNvSpPr txBox="1">
            <a:spLocks noChangeArrowheads="1"/>
          </p:cNvSpPr>
          <p:nvPr/>
        </p:nvSpPr>
        <p:spPr bwMode="auto">
          <a:xfrm>
            <a:off x="527227" y="3233048"/>
            <a:ext cx="480067" cy="38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defTabSz="1219170" eaLnBrk="1" hangingPunct="1">
              <a:defRPr/>
            </a:pPr>
            <a:r>
              <a:rPr lang="en-GB" sz="1467" kern="0" dirty="0">
                <a:solidFill>
                  <a:srgbClr val="000000"/>
                </a:solidFill>
                <a:latin typeface="Arial" panose="020B0604020202020204" pitchFamily="34" charset="0"/>
                <a:cs typeface="Arial" panose="020B0604020202020204" pitchFamily="34" charset="0"/>
              </a:rPr>
              <a:t>UE</a:t>
            </a:r>
          </a:p>
        </p:txBody>
      </p:sp>
      <p:sp>
        <p:nvSpPr>
          <p:cNvPr id="196" name="Abgerundetes Rechteck 13"/>
          <p:cNvSpPr>
            <a:spLocks noChangeArrowheads="1"/>
          </p:cNvSpPr>
          <p:nvPr/>
        </p:nvSpPr>
        <p:spPr bwMode="auto">
          <a:xfrm>
            <a:off x="2826668" y="3329362"/>
            <a:ext cx="1344187" cy="959832"/>
          </a:xfrm>
          <a:prstGeom prst="roundRect">
            <a:avLst>
              <a:gd name="adj" fmla="val 12581"/>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197" name="Gerade Verbindung 38"/>
          <p:cNvCxnSpPr>
            <a:cxnSpLocks noChangeShapeType="1"/>
            <a:stCxn id="201" idx="3"/>
            <a:endCxn id="216" idx="1"/>
          </p:cNvCxnSpPr>
          <p:nvPr/>
        </p:nvCxnSpPr>
        <p:spPr bwMode="auto">
          <a:xfrm flipV="1">
            <a:off x="3402749" y="3890619"/>
            <a:ext cx="277620" cy="20654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198" name="Text Box 2021"/>
          <p:cNvSpPr txBox="1">
            <a:spLocks noChangeArrowheads="1"/>
          </p:cNvSpPr>
          <p:nvPr/>
        </p:nvSpPr>
        <p:spPr bwMode="auto">
          <a:xfrm>
            <a:off x="3594776" y="3329362"/>
            <a:ext cx="384053" cy="28804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eaLnBrk="1" hangingPunct="1">
              <a:lnSpc>
                <a:spcPct val="100000"/>
              </a:lnSpc>
              <a:spcBef>
                <a:spcPct val="15000"/>
              </a:spcBef>
            </a:pPr>
            <a:r>
              <a:rPr lang="en-GB" sz="1467" dirty="0">
                <a:latin typeface="Arial" panose="020B0604020202020204" pitchFamily="34" charset="0"/>
                <a:ea typeface="MS PGothic" pitchFamily="34" charset="-128"/>
                <a:cs typeface="Arial" panose="020B0604020202020204" pitchFamily="34" charset="0"/>
              </a:rPr>
              <a:t>NT</a:t>
            </a:r>
          </a:p>
        </p:txBody>
      </p:sp>
      <p:cxnSp>
        <p:nvCxnSpPr>
          <p:cNvPr id="199" name="Gerade Verbindung 38"/>
          <p:cNvCxnSpPr>
            <a:cxnSpLocks noChangeShapeType="1"/>
            <a:stCxn id="202" idx="3"/>
            <a:endCxn id="222" idx="3"/>
          </p:cNvCxnSpPr>
          <p:nvPr/>
        </p:nvCxnSpPr>
        <p:spPr bwMode="auto">
          <a:xfrm flipV="1">
            <a:off x="3401615" y="3807705"/>
            <a:ext cx="577213" cy="142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00" name="Gerade Verbindung 38"/>
          <p:cNvCxnSpPr>
            <a:cxnSpLocks noChangeShapeType="1"/>
            <a:stCxn id="203" idx="3"/>
            <a:endCxn id="223" idx="1"/>
          </p:cNvCxnSpPr>
          <p:nvPr/>
        </p:nvCxnSpPr>
        <p:spPr bwMode="auto">
          <a:xfrm>
            <a:off x="3399499" y="3521089"/>
            <a:ext cx="199477" cy="16182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01" name="Abgerundetes Rechteck 633"/>
          <p:cNvSpPr>
            <a:spLocks noChangeArrowheads="1"/>
          </p:cNvSpPr>
          <p:nvPr/>
        </p:nvSpPr>
        <p:spPr bwMode="auto">
          <a:xfrm>
            <a:off x="2925932" y="4001154"/>
            <a:ext cx="476816" cy="192027"/>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eNB</a:t>
            </a:r>
          </a:p>
        </p:txBody>
      </p:sp>
      <p:sp>
        <p:nvSpPr>
          <p:cNvPr id="202" name="Abgerundetes Rechteck 633"/>
          <p:cNvSpPr>
            <a:spLocks noChangeArrowheads="1"/>
          </p:cNvSpPr>
          <p:nvPr/>
        </p:nvSpPr>
        <p:spPr bwMode="auto">
          <a:xfrm>
            <a:off x="2924799" y="3713115"/>
            <a:ext cx="476816"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NB</a:t>
            </a:r>
          </a:p>
        </p:txBody>
      </p:sp>
      <p:sp>
        <p:nvSpPr>
          <p:cNvPr id="203" name="Abgerundetes Rechteck 633"/>
          <p:cNvSpPr>
            <a:spLocks noChangeArrowheads="1"/>
          </p:cNvSpPr>
          <p:nvPr/>
        </p:nvSpPr>
        <p:spPr bwMode="auto">
          <a:xfrm>
            <a:off x="2922682" y="3425075"/>
            <a:ext cx="476817"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BTS</a:t>
            </a:r>
          </a:p>
        </p:txBody>
      </p:sp>
      <p:sp>
        <p:nvSpPr>
          <p:cNvPr id="204" name="Text Box 10"/>
          <p:cNvSpPr txBox="1">
            <a:spLocks noChangeArrowheads="1"/>
          </p:cNvSpPr>
          <p:nvPr/>
        </p:nvSpPr>
        <p:spPr bwMode="auto">
          <a:xfrm>
            <a:off x="4362305" y="4040217"/>
            <a:ext cx="536425" cy="277500"/>
          </a:xfrm>
          <a:prstGeom prst="rect">
            <a:avLst/>
          </a:prstGeom>
          <a:noFill/>
          <a:ln>
            <a:noFill/>
          </a:ln>
          <a:effectLst/>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defTabSz="1219170">
              <a:defRPr/>
            </a:pPr>
            <a:r>
              <a:rPr lang="en-GB" sz="1467" kern="0" dirty="0" err="1" smtClean="0">
                <a:solidFill>
                  <a:sysClr val="windowText" lastClr="000000"/>
                </a:solidFill>
                <a:latin typeface="Arial" panose="020B0604020202020204" pitchFamily="34" charset="0"/>
              </a:rPr>
              <a:t>Nx</a:t>
            </a:r>
            <a:r>
              <a:rPr lang="en-GB" sz="1467" kern="0" dirty="0" smtClean="0">
                <a:solidFill>
                  <a:sysClr val="windowText" lastClr="000000"/>
                </a:solidFill>
                <a:latin typeface="Arial" panose="020B0604020202020204" pitchFamily="34" charset="0"/>
              </a:rPr>
              <a:t> </a:t>
            </a:r>
            <a:r>
              <a:rPr lang="en-GB" sz="1467" kern="0" dirty="0" err="1" smtClean="0">
                <a:solidFill>
                  <a:sysClr val="windowText" lastClr="000000"/>
                </a:solidFill>
                <a:latin typeface="Arial" panose="020B0604020202020204" pitchFamily="34" charset="0"/>
              </a:rPr>
              <a:t>GbE</a:t>
            </a:r>
            <a:endParaRPr lang="en-GB" sz="1467" kern="0" dirty="0">
              <a:solidFill>
                <a:sysClr val="windowText" lastClr="000000"/>
              </a:solidFill>
              <a:latin typeface="Arial" panose="020B0604020202020204" pitchFamily="34" charset="0"/>
            </a:endParaRPr>
          </a:p>
        </p:txBody>
      </p:sp>
      <p:grpSp>
        <p:nvGrpSpPr>
          <p:cNvPr id="205" name="Gruppieren 121"/>
          <p:cNvGrpSpPr/>
          <p:nvPr/>
        </p:nvGrpSpPr>
        <p:grpSpPr>
          <a:xfrm>
            <a:off x="623239" y="3617100"/>
            <a:ext cx="278437" cy="464063"/>
            <a:chOff x="3923909" y="1437610"/>
            <a:chExt cx="421281" cy="702080"/>
          </a:xfrm>
        </p:grpSpPr>
        <p:grpSp>
          <p:nvGrpSpPr>
            <p:cNvPr id="206" name="Gruppieren 122"/>
            <p:cNvGrpSpPr/>
            <p:nvPr/>
          </p:nvGrpSpPr>
          <p:grpSpPr>
            <a:xfrm>
              <a:off x="3923909" y="1437610"/>
              <a:ext cx="421281" cy="702080"/>
              <a:chOff x="3923910" y="1779640"/>
              <a:chExt cx="216030" cy="360050"/>
            </a:xfrm>
          </p:grpSpPr>
          <p:sp>
            <p:nvSpPr>
              <p:cNvPr id="209" name="Abgerundetes Rechteck 125"/>
              <p:cNvSpPr/>
              <p:nvPr/>
            </p:nvSpPr>
            <p:spPr bwMode="auto">
              <a:xfrm>
                <a:off x="3923910" y="1779640"/>
                <a:ext cx="216030" cy="360050"/>
              </a:xfrm>
              <a:prstGeom prst="roundRect">
                <a:avLst>
                  <a:gd name="adj" fmla="val 12246"/>
                </a:avLst>
              </a:prstGeom>
              <a:solidFill>
                <a:schemeClr val="bg1">
                  <a:lumMod val="75000"/>
                </a:schemeClr>
              </a:solidFill>
              <a:ln w="635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sp>
            <p:nvSpPr>
              <p:cNvPr id="210" name="Rechteck 126"/>
              <p:cNvSpPr/>
              <p:nvPr/>
            </p:nvSpPr>
            <p:spPr bwMode="auto">
              <a:xfrm>
                <a:off x="3947924" y="1827648"/>
                <a:ext cx="168014" cy="26404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sp>
          <p:nvSpPr>
            <p:cNvPr id="207" name="Freeform 79"/>
            <p:cNvSpPr>
              <a:spLocks/>
            </p:cNvSpPr>
            <p:nvPr/>
          </p:nvSpPr>
          <p:spPr bwMode="auto">
            <a:xfrm flipV="1">
              <a:off x="4110755" y="2067885"/>
              <a:ext cx="45719" cy="45719"/>
            </a:xfrm>
            <a:custGeom>
              <a:avLst/>
              <a:gdLst/>
              <a:ahLst/>
              <a:cxnLst>
                <a:cxn ang="0">
                  <a:pos x="7" y="43"/>
                </a:cxn>
                <a:cxn ang="0">
                  <a:pos x="20" y="7"/>
                </a:cxn>
                <a:cxn ang="0">
                  <a:pos x="56" y="19"/>
                </a:cxn>
                <a:cxn ang="0">
                  <a:pos x="43" y="56"/>
                </a:cxn>
                <a:cxn ang="0">
                  <a:pos x="7" y="43"/>
                </a:cxn>
              </a:cxnLst>
              <a:rect l="0" t="0" r="r" b="b"/>
              <a:pathLst>
                <a:path w="63" h="62">
                  <a:moveTo>
                    <a:pt x="7" y="43"/>
                  </a:moveTo>
                  <a:cubicBezTo>
                    <a:pt x="0" y="29"/>
                    <a:pt x="6" y="13"/>
                    <a:pt x="20" y="7"/>
                  </a:cubicBezTo>
                  <a:cubicBezTo>
                    <a:pt x="33" y="0"/>
                    <a:pt x="50" y="6"/>
                    <a:pt x="56" y="19"/>
                  </a:cubicBezTo>
                  <a:cubicBezTo>
                    <a:pt x="63" y="33"/>
                    <a:pt x="57" y="49"/>
                    <a:pt x="43" y="56"/>
                  </a:cubicBezTo>
                  <a:cubicBezTo>
                    <a:pt x="29" y="62"/>
                    <a:pt x="13" y="57"/>
                    <a:pt x="7" y="43"/>
                  </a:cubicBezTo>
                  <a:close/>
                </a:path>
              </a:pathLst>
            </a:custGeom>
            <a:noFill/>
            <a:ln w="3175">
              <a:solidFill>
                <a:schemeClr val="tx1"/>
              </a:solidFill>
              <a:round/>
              <a:headEnd/>
              <a:tailEnd/>
            </a:ln>
          </p:spPr>
          <p:txBody>
            <a:bodyPr wrap="none" lIns="0" tIns="0" rIns="0" bIns="0" anchor="ctr" anchorCtr="0">
              <a:noAutofit/>
            </a:bodyPr>
            <a:lstStyle/>
            <a:p>
              <a:pPr>
                <a:buFont typeface="Times New Roman" pitchFamily="18" charset="0"/>
                <a:buNone/>
                <a:defRPr/>
              </a:pPr>
              <a:endParaRPr lang="en-US" sz="2400">
                <a:latin typeface="Trebuchet MS" pitchFamily="34" charset="0"/>
                <a:ea typeface="MS PGothic" charset="0"/>
                <a:cs typeface="MS PGothic" charset="0"/>
              </a:endParaRPr>
            </a:p>
          </p:txBody>
        </p:sp>
        <p:sp>
          <p:nvSpPr>
            <p:cNvPr id="208" name="Abgerundetes Rechteck 124"/>
            <p:cNvSpPr/>
            <p:nvPr/>
          </p:nvSpPr>
          <p:spPr bwMode="auto">
            <a:xfrm flipV="1">
              <a:off x="4077494" y="1465553"/>
              <a:ext cx="108012" cy="45719"/>
            </a:xfrm>
            <a:prstGeom prst="roundRect">
              <a:avLst/>
            </a:prstGeom>
            <a:no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grpSp>
        <p:nvGrpSpPr>
          <p:cNvPr id="211" name="Gruppieren 237"/>
          <p:cNvGrpSpPr/>
          <p:nvPr/>
        </p:nvGrpSpPr>
        <p:grpSpPr>
          <a:xfrm>
            <a:off x="3594775" y="3617403"/>
            <a:ext cx="384053" cy="384053"/>
            <a:chOff x="979880" y="5589300"/>
            <a:chExt cx="720100" cy="792110"/>
          </a:xfrm>
        </p:grpSpPr>
        <p:grpSp>
          <p:nvGrpSpPr>
            <p:cNvPr id="212" name="Gruppieren 490"/>
            <p:cNvGrpSpPr/>
            <p:nvPr/>
          </p:nvGrpSpPr>
          <p:grpSpPr>
            <a:xfrm>
              <a:off x="979880" y="5589300"/>
              <a:ext cx="720100" cy="792110"/>
              <a:chOff x="827480" y="4437140"/>
              <a:chExt cx="720100" cy="792110"/>
            </a:xfrm>
          </p:grpSpPr>
          <p:sp>
            <p:nvSpPr>
              <p:cNvPr id="221" name="Oval 11"/>
              <p:cNvSpPr>
                <a:spLocks noChangeArrowheads="1"/>
              </p:cNvSpPr>
              <p:nvPr/>
            </p:nvSpPr>
            <p:spPr bwMode="auto">
              <a:xfrm>
                <a:off x="827480" y="4945286"/>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sp>
            <p:nvSpPr>
              <p:cNvPr id="222" name="Rectangle 12"/>
              <p:cNvSpPr>
                <a:spLocks noChangeArrowheads="1"/>
              </p:cNvSpPr>
              <p:nvPr/>
            </p:nvSpPr>
            <p:spPr bwMode="auto">
              <a:xfrm>
                <a:off x="827480" y="4572268"/>
                <a:ext cx="720100" cy="514746"/>
              </a:xfrm>
              <a:prstGeom prst="rect">
                <a:avLst/>
              </a:prstGeom>
              <a:solidFill>
                <a:schemeClr val="bg1"/>
              </a:solidFill>
              <a:ln>
                <a:noFill/>
              </a:ln>
              <a:extLst/>
            </p:spPr>
            <p:txBody>
              <a:bodyPr/>
              <a:lstStyle/>
              <a:p>
                <a:endParaRPr lang="de-DE" sz="2400">
                  <a:latin typeface="Arial" pitchFamily="34" charset="0"/>
                  <a:cs typeface="Arial" pitchFamily="34" charset="0"/>
                </a:endParaRPr>
              </a:p>
            </p:txBody>
          </p:sp>
          <p:sp>
            <p:nvSpPr>
              <p:cNvPr id="223" name="Freeform 13"/>
              <p:cNvSpPr>
                <a:spLocks/>
              </p:cNvSpPr>
              <p:nvPr/>
            </p:nvSpPr>
            <p:spPr bwMode="auto">
              <a:xfrm>
                <a:off x="835357" y="4572268"/>
                <a:ext cx="708848" cy="514746"/>
              </a:xfrm>
              <a:custGeom>
                <a:avLst/>
                <a:gdLst>
                  <a:gd name="T0" fmla="*/ 0 w 448"/>
                  <a:gd name="T1" fmla="*/ 296 h 296"/>
                  <a:gd name="T2" fmla="*/ 0 w 448"/>
                  <a:gd name="T3" fmla="*/ 0 h 296"/>
                  <a:gd name="T4" fmla="*/ 448 w 448"/>
                  <a:gd name="T5" fmla="*/ 0 h 296"/>
                  <a:gd name="T6" fmla="*/ 448 w 448"/>
                  <a:gd name="T7" fmla="*/ 296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 h="296">
                    <a:moveTo>
                      <a:pt x="0" y="296"/>
                    </a:moveTo>
                    <a:lnTo>
                      <a:pt x="0" y="0"/>
                    </a:lnTo>
                    <a:lnTo>
                      <a:pt x="448" y="0"/>
                    </a:lnTo>
                    <a:lnTo>
                      <a:pt x="448" y="296"/>
                    </a:lnTo>
                  </a:path>
                </a:pathLst>
              </a:custGeom>
              <a:solidFill>
                <a:schemeClr val="bg1"/>
              </a:solidFill>
              <a:ln w="6350" cap="flat">
                <a:solidFill>
                  <a:srgbClr val="FFFFFF"/>
                </a:solidFill>
                <a:prstDash val="solid"/>
                <a:miter lim="800000"/>
                <a:headEnd/>
                <a:tailEnd/>
              </a:ln>
              <a:extLst/>
            </p:spPr>
            <p:txBody>
              <a:bodyPr/>
              <a:lstStyle/>
              <a:p>
                <a:endParaRPr lang="de-DE" sz="2400">
                  <a:latin typeface="Arial" pitchFamily="34" charset="0"/>
                  <a:cs typeface="Arial" pitchFamily="34" charset="0"/>
                </a:endParaRPr>
              </a:p>
            </p:txBody>
          </p:sp>
          <p:sp>
            <p:nvSpPr>
              <p:cNvPr id="224" name="Oval 14"/>
              <p:cNvSpPr>
                <a:spLocks noChangeArrowheads="1"/>
              </p:cNvSpPr>
              <p:nvPr/>
            </p:nvSpPr>
            <p:spPr bwMode="auto">
              <a:xfrm>
                <a:off x="827480" y="4437140"/>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cxnSp>
            <p:nvCxnSpPr>
              <p:cNvPr id="225" name="Gerade Verbindung 503"/>
              <p:cNvCxnSpPr>
                <a:stCxn id="224" idx="2"/>
                <a:endCxn id="221" idx="2"/>
              </p:cNvCxnSpPr>
              <p:nvPr/>
            </p:nvCxnSpPr>
            <p:spPr bwMode="auto">
              <a:xfrm>
                <a:off x="8274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26" name="Gerade Verbindung 504"/>
              <p:cNvCxnSpPr>
                <a:stCxn id="224" idx="6"/>
                <a:endCxn id="221" idx="6"/>
              </p:cNvCxnSpPr>
              <p:nvPr/>
            </p:nvCxnSpPr>
            <p:spPr bwMode="auto">
              <a:xfrm>
                <a:off x="15475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grpSp>
        <p:grpSp>
          <p:nvGrpSpPr>
            <p:cNvPr id="213" name="Gruppieren 491"/>
            <p:cNvGrpSpPr/>
            <p:nvPr/>
          </p:nvGrpSpPr>
          <p:grpSpPr>
            <a:xfrm>
              <a:off x="1051890" y="5625276"/>
              <a:ext cx="576080" cy="216024"/>
              <a:chOff x="861235" y="4494630"/>
              <a:chExt cx="630087" cy="184663"/>
            </a:xfrm>
          </p:grpSpPr>
          <p:sp>
            <p:nvSpPr>
              <p:cNvPr id="219" name="Freeform 17"/>
              <p:cNvSpPr>
                <a:spLocks/>
              </p:cNvSpPr>
              <p:nvPr/>
            </p:nvSpPr>
            <p:spPr bwMode="auto">
              <a:xfrm>
                <a:off x="1070192" y="4532956"/>
                <a:ext cx="421130" cy="146337"/>
              </a:xfrm>
              <a:custGeom>
                <a:avLst/>
                <a:gdLst>
                  <a:gd name="T0" fmla="*/ 24 w 262"/>
                  <a:gd name="T1" fmla="*/ 84 h 84"/>
                  <a:gd name="T2" fmla="*/ 0 w 262"/>
                  <a:gd name="T3" fmla="*/ 73 h 84"/>
                  <a:gd name="T4" fmla="*/ 177 w 262"/>
                  <a:gd name="T5" fmla="*/ 20 h 84"/>
                  <a:gd name="T6" fmla="*/ 148 w 262"/>
                  <a:gd name="T7" fmla="*/ 6 h 84"/>
                  <a:gd name="T8" fmla="*/ 262 w 262"/>
                  <a:gd name="T9" fmla="*/ 0 h 84"/>
                  <a:gd name="T10" fmla="*/ 212 w 262"/>
                  <a:gd name="T11" fmla="*/ 38 h 84"/>
                  <a:gd name="T12" fmla="*/ 201 w 262"/>
                  <a:gd name="T13" fmla="*/ 32 h 84"/>
                  <a:gd name="T14" fmla="*/ 24 w 262"/>
                  <a:gd name="T15" fmla="*/ 84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 h="84">
                    <a:moveTo>
                      <a:pt x="24" y="84"/>
                    </a:moveTo>
                    <a:lnTo>
                      <a:pt x="0" y="73"/>
                    </a:lnTo>
                    <a:lnTo>
                      <a:pt x="177" y="20"/>
                    </a:lnTo>
                    <a:lnTo>
                      <a:pt x="148" y="6"/>
                    </a:lnTo>
                    <a:lnTo>
                      <a:pt x="262" y="0"/>
                    </a:lnTo>
                    <a:lnTo>
                      <a:pt x="212" y="38"/>
                    </a:lnTo>
                    <a:lnTo>
                      <a:pt x="201" y="32"/>
                    </a:lnTo>
                    <a:lnTo>
                      <a:pt x="24" y="84"/>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220" name="Freeform 18"/>
              <p:cNvSpPr>
                <a:spLocks/>
              </p:cNvSpPr>
              <p:nvPr/>
            </p:nvSpPr>
            <p:spPr bwMode="auto">
              <a:xfrm>
                <a:off x="861235" y="4494630"/>
                <a:ext cx="422737" cy="139369"/>
              </a:xfrm>
              <a:custGeom>
                <a:avLst/>
                <a:gdLst>
                  <a:gd name="T0" fmla="*/ 23 w 263"/>
                  <a:gd name="T1" fmla="*/ 80 h 80"/>
                  <a:gd name="T2" fmla="*/ 0 w 263"/>
                  <a:gd name="T3" fmla="*/ 68 h 80"/>
                  <a:gd name="T4" fmla="*/ 173 w 263"/>
                  <a:gd name="T5" fmla="*/ 17 h 80"/>
                  <a:gd name="T6" fmla="*/ 143 w 263"/>
                  <a:gd name="T7" fmla="*/ 4 h 80"/>
                  <a:gd name="T8" fmla="*/ 263 w 263"/>
                  <a:gd name="T9" fmla="*/ 0 h 80"/>
                  <a:gd name="T10" fmla="*/ 209 w 263"/>
                  <a:gd name="T11" fmla="*/ 39 h 80"/>
                  <a:gd name="T12" fmla="*/ 196 w 263"/>
                  <a:gd name="T13" fmla="*/ 28 h 80"/>
                  <a:gd name="T14" fmla="*/ 23 w 263"/>
                  <a:gd name="T15" fmla="*/ 80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80">
                    <a:moveTo>
                      <a:pt x="23" y="80"/>
                    </a:moveTo>
                    <a:lnTo>
                      <a:pt x="0" y="68"/>
                    </a:lnTo>
                    <a:lnTo>
                      <a:pt x="173" y="17"/>
                    </a:lnTo>
                    <a:lnTo>
                      <a:pt x="143" y="4"/>
                    </a:lnTo>
                    <a:lnTo>
                      <a:pt x="263" y="0"/>
                    </a:lnTo>
                    <a:lnTo>
                      <a:pt x="209" y="39"/>
                    </a:lnTo>
                    <a:lnTo>
                      <a:pt x="196" y="28"/>
                    </a:lnTo>
                    <a:lnTo>
                      <a:pt x="23" y="80"/>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grpSp>
        <p:grpSp>
          <p:nvGrpSpPr>
            <p:cNvPr id="214" name="Gruppieren 492"/>
            <p:cNvGrpSpPr/>
            <p:nvPr/>
          </p:nvGrpSpPr>
          <p:grpSpPr>
            <a:xfrm>
              <a:off x="1051890" y="5913308"/>
              <a:ext cx="576080" cy="360050"/>
              <a:chOff x="937326" y="4747595"/>
              <a:chExt cx="500408" cy="410327"/>
            </a:xfrm>
          </p:grpSpPr>
          <p:sp>
            <p:nvSpPr>
              <p:cNvPr id="215" name="Freeform 15"/>
              <p:cNvSpPr>
                <a:spLocks/>
              </p:cNvSpPr>
              <p:nvPr/>
            </p:nvSpPr>
            <p:spPr bwMode="auto">
              <a:xfrm>
                <a:off x="937326" y="4747595"/>
                <a:ext cx="500408" cy="406927"/>
              </a:xfrm>
              <a:custGeom>
                <a:avLst/>
                <a:gdLst>
                  <a:gd name="T0" fmla="*/ 293 w 293"/>
                  <a:gd name="T1" fmla="*/ 195 h 234"/>
                  <a:gd name="T2" fmla="*/ 248 w 293"/>
                  <a:gd name="T3" fmla="*/ 155 h 234"/>
                  <a:gd name="T4" fmla="*/ 248 w 293"/>
                  <a:gd name="T5" fmla="*/ 183 h 234"/>
                  <a:gd name="T6" fmla="*/ 195 w 293"/>
                  <a:gd name="T7" fmla="*/ 183 h 234"/>
                  <a:gd name="T8" fmla="*/ 108 w 293"/>
                  <a:gd name="T9" fmla="*/ 29 h 234"/>
                  <a:gd name="T10" fmla="*/ 108 w 293"/>
                  <a:gd name="T11" fmla="*/ 29 h 234"/>
                  <a:gd name="T12" fmla="*/ 45 w 293"/>
                  <a:gd name="T13" fmla="*/ 29 h 234"/>
                  <a:gd name="T14" fmla="*/ 45 w 293"/>
                  <a:gd name="T15" fmla="*/ 0 h 234"/>
                  <a:gd name="T16" fmla="*/ 0 w 293"/>
                  <a:gd name="T17" fmla="*/ 39 h 234"/>
                  <a:gd name="T18" fmla="*/ 45 w 293"/>
                  <a:gd name="T19" fmla="*/ 79 h 234"/>
                  <a:gd name="T20" fmla="*/ 45 w 293"/>
                  <a:gd name="T21" fmla="*/ 51 h 234"/>
                  <a:gd name="T22" fmla="*/ 97 w 293"/>
                  <a:gd name="T23" fmla="*/ 51 h 234"/>
                  <a:gd name="T24" fmla="*/ 186 w 293"/>
                  <a:gd name="T25" fmla="*/ 206 h 234"/>
                  <a:gd name="T26" fmla="*/ 186 w 293"/>
                  <a:gd name="T27" fmla="*/ 206 h 234"/>
                  <a:gd name="T28" fmla="*/ 186 w 293"/>
                  <a:gd name="T29" fmla="*/ 206 h 234"/>
                  <a:gd name="T30" fmla="*/ 248 w 293"/>
                  <a:gd name="T31" fmla="*/ 206 h 234"/>
                  <a:gd name="T32" fmla="*/ 248 w 293"/>
                  <a:gd name="T33" fmla="*/ 234 h 234"/>
                  <a:gd name="T34" fmla="*/ 293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293" y="195"/>
                    </a:moveTo>
                    <a:lnTo>
                      <a:pt x="248" y="155"/>
                    </a:lnTo>
                    <a:lnTo>
                      <a:pt x="248" y="183"/>
                    </a:lnTo>
                    <a:lnTo>
                      <a:pt x="195" y="183"/>
                    </a:lnTo>
                    <a:lnTo>
                      <a:pt x="108" y="29"/>
                    </a:lnTo>
                    <a:lnTo>
                      <a:pt x="45" y="29"/>
                    </a:lnTo>
                    <a:lnTo>
                      <a:pt x="45" y="0"/>
                    </a:lnTo>
                    <a:lnTo>
                      <a:pt x="0" y="39"/>
                    </a:lnTo>
                    <a:lnTo>
                      <a:pt x="45" y="79"/>
                    </a:lnTo>
                    <a:lnTo>
                      <a:pt x="45" y="51"/>
                    </a:lnTo>
                    <a:lnTo>
                      <a:pt x="97" y="51"/>
                    </a:lnTo>
                    <a:lnTo>
                      <a:pt x="186" y="206"/>
                    </a:lnTo>
                    <a:lnTo>
                      <a:pt x="248" y="206"/>
                    </a:lnTo>
                    <a:lnTo>
                      <a:pt x="248" y="234"/>
                    </a:lnTo>
                    <a:lnTo>
                      <a:pt x="293" y="195"/>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216" name="Freeform 16"/>
              <p:cNvSpPr>
                <a:spLocks/>
              </p:cNvSpPr>
              <p:nvPr/>
            </p:nvSpPr>
            <p:spPr bwMode="auto">
              <a:xfrm>
                <a:off x="937326" y="4750995"/>
                <a:ext cx="500408" cy="406927"/>
              </a:xfrm>
              <a:custGeom>
                <a:avLst/>
                <a:gdLst>
                  <a:gd name="T0" fmla="*/ 0 w 293"/>
                  <a:gd name="T1" fmla="*/ 195 h 234"/>
                  <a:gd name="T2" fmla="*/ 45 w 293"/>
                  <a:gd name="T3" fmla="*/ 155 h 234"/>
                  <a:gd name="T4" fmla="*/ 45 w 293"/>
                  <a:gd name="T5" fmla="*/ 183 h 234"/>
                  <a:gd name="T6" fmla="*/ 98 w 293"/>
                  <a:gd name="T7" fmla="*/ 183 h 234"/>
                  <a:gd name="T8" fmla="*/ 186 w 293"/>
                  <a:gd name="T9" fmla="*/ 29 h 234"/>
                  <a:gd name="T10" fmla="*/ 186 w 293"/>
                  <a:gd name="T11" fmla="*/ 29 h 234"/>
                  <a:gd name="T12" fmla="*/ 248 w 293"/>
                  <a:gd name="T13" fmla="*/ 29 h 234"/>
                  <a:gd name="T14" fmla="*/ 248 w 293"/>
                  <a:gd name="T15" fmla="*/ 0 h 234"/>
                  <a:gd name="T16" fmla="*/ 293 w 293"/>
                  <a:gd name="T17" fmla="*/ 39 h 234"/>
                  <a:gd name="T18" fmla="*/ 248 w 293"/>
                  <a:gd name="T19" fmla="*/ 79 h 234"/>
                  <a:gd name="T20" fmla="*/ 248 w 293"/>
                  <a:gd name="T21" fmla="*/ 51 h 234"/>
                  <a:gd name="T22" fmla="*/ 195 w 293"/>
                  <a:gd name="T23" fmla="*/ 51 h 234"/>
                  <a:gd name="T24" fmla="*/ 108 w 293"/>
                  <a:gd name="T25" fmla="*/ 206 h 234"/>
                  <a:gd name="T26" fmla="*/ 108 w 293"/>
                  <a:gd name="T27" fmla="*/ 206 h 234"/>
                  <a:gd name="T28" fmla="*/ 108 w 293"/>
                  <a:gd name="T29" fmla="*/ 206 h 234"/>
                  <a:gd name="T30" fmla="*/ 45 w 293"/>
                  <a:gd name="T31" fmla="*/ 206 h 234"/>
                  <a:gd name="T32" fmla="*/ 45 w 293"/>
                  <a:gd name="T33" fmla="*/ 234 h 234"/>
                  <a:gd name="T34" fmla="*/ 0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0" y="195"/>
                    </a:moveTo>
                    <a:lnTo>
                      <a:pt x="45" y="155"/>
                    </a:lnTo>
                    <a:lnTo>
                      <a:pt x="45" y="183"/>
                    </a:lnTo>
                    <a:lnTo>
                      <a:pt x="98" y="183"/>
                    </a:lnTo>
                    <a:lnTo>
                      <a:pt x="186" y="29"/>
                    </a:lnTo>
                    <a:lnTo>
                      <a:pt x="248" y="29"/>
                    </a:lnTo>
                    <a:lnTo>
                      <a:pt x="248" y="0"/>
                    </a:lnTo>
                    <a:lnTo>
                      <a:pt x="293" y="39"/>
                    </a:lnTo>
                    <a:lnTo>
                      <a:pt x="248" y="79"/>
                    </a:lnTo>
                    <a:lnTo>
                      <a:pt x="248" y="51"/>
                    </a:lnTo>
                    <a:lnTo>
                      <a:pt x="195" y="51"/>
                    </a:lnTo>
                    <a:lnTo>
                      <a:pt x="108" y="206"/>
                    </a:lnTo>
                    <a:lnTo>
                      <a:pt x="45" y="206"/>
                    </a:lnTo>
                    <a:lnTo>
                      <a:pt x="45" y="234"/>
                    </a:lnTo>
                    <a:lnTo>
                      <a:pt x="0" y="195"/>
                    </a:lnTo>
                    <a:close/>
                  </a:path>
                </a:pathLst>
              </a:custGeom>
              <a:solidFill>
                <a:schemeClr val="bg1"/>
              </a:solidFill>
              <a:ln w="6350">
                <a:solidFill>
                  <a:schemeClr val="tx1"/>
                </a:solidFill>
                <a:round/>
                <a:headEnd/>
                <a:tailEnd/>
              </a:ln>
              <a:extLst/>
            </p:spPr>
            <p:txBody>
              <a:bodyPr/>
              <a:lstStyle/>
              <a:p>
                <a:endParaRPr lang="de-DE" sz="2400">
                  <a:latin typeface="Arial" pitchFamily="34" charset="0"/>
                  <a:cs typeface="Arial" pitchFamily="34" charset="0"/>
                </a:endParaRPr>
              </a:p>
            </p:txBody>
          </p:sp>
          <p:cxnSp>
            <p:nvCxnSpPr>
              <p:cNvPr id="217" name="Gerade Verbindung 495"/>
              <p:cNvCxnSpPr/>
              <p:nvPr/>
            </p:nvCxnSpPr>
            <p:spPr bwMode="auto">
              <a:xfrm flipV="1">
                <a:off x="1170524" y="4920591"/>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cxnSp>
            <p:nvCxnSpPr>
              <p:cNvPr id="218" name="Gerade Verbindung 496"/>
              <p:cNvCxnSpPr/>
              <p:nvPr/>
            </p:nvCxnSpPr>
            <p:spPr bwMode="auto">
              <a:xfrm flipV="1">
                <a:off x="1188361" y="4954203"/>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grpSp>
      </p:grpSp>
      <p:sp>
        <p:nvSpPr>
          <p:cNvPr id="227" name="Freeform 177"/>
          <p:cNvSpPr>
            <a:spLocks/>
          </p:cNvSpPr>
          <p:nvPr/>
        </p:nvSpPr>
        <p:spPr bwMode="auto">
          <a:xfrm rot="551545">
            <a:off x="1211342" y="5220451"/>
            <a:ext cx="1629833" cy="281517"/>
          </a:xfrm>
          <a:custGeom>
            <a:avLst/>
            <a:gdLst>
              <a:gd name="T0" fmla="*/ 2147483647 w 663"/>
              <a:gd name="T1" fmla="*/ 0 h 315"/>
              <a:gd name="T2" fmla="*/ 2147483647 w 663"/>
              <a:gd name="T3" fmla="*/ 2147483647 h 315"/>
              <a:gd name="T4" fmla="*/ 2147483647 w 663"/>
              <a:gd name="T5" fmla="*/ 2147483647 h 315"/>
              <a:gd name="T6" fmla="*/ 2147483647 w 663"/>
              <a:gd name="T7" fmla="*/ 2147483647 h 315"/>
              <a:gd name="T8" fmla="*/ 2147483647 w 663"/>
              <a:gd name="T9" fmla="*/ 2147483647 h 315"/>
              <a:gd name="T10" fmla="*/ 0 w 663"/>
              <a:gd name="T11" fmla="*/ 2147483647 h 315"/>
              <a:gd name="T12" fmla="*/ 2147483647 w 663"/>
              <a:gd name="T13" fmla="*/ 2147483647 h 315"/>
              <a:gd name="T14" fmla="*/ 2147483647 w 663"/>
              <a:gd name="T15" fmla="*/ 2147483647 h 315"/>
              <a:gd name="T16" fmla="*/ 2147483647 w 663"/>
              <a:gd name="T17" fmla="*/ 2147483647 h 315"/>
              <a:gd name="T18" fmla="*/ 2147483647 w 663"/>
              <a:gd name="T19" fmla="*/ 2147483647 h 315"/>
              <a:gd name="T20" fmla="*/ 2147483647 w 663"/>
              <a:gd name="T21" fmla="*/ 0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3" h="315">
                <a:moveTo>
                  <a:pt x="663" y="0"/>
                </a:moveTo>
                <a:lnTo>
                  <a:pt x="469" y="96"/>
                </a:lnTo>
                <a:lnTo>
                  <a:pt x="518" y="10"/>
                </a:lnTo>
                <a:lnTo>
                  <a:pt x="319" y="106"/>
                </a:lnTo>
                <a:lnTo>
                  <a:pt x="333" y="58"/>
                </a:lnTo>
                <a:lnTo>
                  <a:pt x="0" y="315"/>
                </a:lnTo>
                <a:lnTo>
                  <a:pt x="194" y="226"/>
                </a:lnTo>
                <a:lnTo>
                  <a:pt x="171" y="285"/>
                </a:lnTo>
                <a:lnTo>
                  <a:pt x="397" y="170"/>
                </a:lnTo>
                <a:lnTo>
                  <a:pt x="382" y="218"/>
                </a:lnTo>
                <a:lnTo>
                  <a:pt x="663" y="0"/>
                </a:lnTo>
                <a:close/>
              </a:path>
            </a:pathLst>
          </a:custGeom>
          <a:solidFill>
            <a:schemeClr val="bg1">
              <a:lumMod val="85000"/>
            </a:schemeClr>
          </a:solidFill>
          <a:ln w="3175">
            <a:solidFill>
              <a:schemeClr val="tx1"/>
            </a:solidFill>
          </a:ln>
          <a:extLst/>
        </p:spPr>
        <p:txBody>
          <a:bodyPr wrap="none" lIns="0" tIns="0" rIns="0" bIns="0" anchor="ctr" anchorCtr="0">
            <a:noAutofit/>
          </a:bodyPr>
          <a:lstStyle/>
          <a:p>
            <a:pPr defTabSz="1219170">
              <a:defRPr/>
            </a:pPr>
            <a:endParaRPr lang="en-GB" sz="1467" kern="0" dirty="0">
              <a:solidFill>
                <a:sysClr val="windowText" lastClr="000000"/>
              </a:solidFill>
              <a:latin typeface="Arial" panose="020B0604020202020204" pitchFamily="34" charset="0"/>
              <a:cs typeface="Arial" panose="020B0604020202020204" pitchFamily="34" charset="0"/>
            </a:endParaRPr>
          </a:p>
        </p:txBody>
      </p:sp>
      <p:sp>
        <p:nvSpPr>
          <p:cNvPr id="228" name="Textfeld 422"/>
          <p:cNvSpPr txBox="1">
            <a:spLocks noChangeArrowheads="1"/>
          </p:cNvSpPr>
          <p:nvPr/>
        </p:nvSpPr>
        <p:spPr bwMode="auto">
          <a:xfrm>
            <a:off x="527227" y="4766224"/>
            <a:ext cx="480067" cy="38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defTabSz="1219170" eaLnBrk="1" hangingPunct="1">
              <a:defRPr/>
            </a:pPr>
            <a:r>
              <a:rPr lang="en-GB" sz="1467" kern="0" dirty="0">
                <a:solidFill>
                  <a:srgbClr val="000000"/>
                </a:solidFill>
                <a:latin typeface="Arial" panose="020B0604020202020204" pitchFamily="34" charset="0"/>
                <a:cs typeface="Arial" panose="020B0604020202020204" pitchFamily="34" charset="0"/>
              </a:rPr>
              <a:t>UE</a:t>
            </a:r>
          </a:p>
        </p:txBody>
      </p:sp>
      <p:sp>
        <p:nvSpPr>
          <p:cNvPr id="229" name="Abgerundetes Rechteck 13"/>
          <p:cNvSpPr>
            <a:spLocks noChangeArrowheads="1"/>
          </p:cNvSpPr>
          <p:nvPr/>
        </p:nvSpPr>
        <p:spPr bwMode="auto">
          <a:xfrm>
            <a:off x="2826668" y="4862538"/>
            <a:ext cx="1344187" cy="959832"/>
          </a:xfrm>
          <a:prstGeom prst="roundRect">
            <a:avLst>
              <a:gd name="adj" fmla="val 12581"/>
            </a:avLst>
          </a:prstGeom>
          <a:noFill/>
          <a:ln w="6350"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endParaRPr lang="en-GB" sz="1467" kern="0" dirty="0">
              <a:solidFill>
                <a:sysClr val="windowText" lastClr="000000"/>
              </a:solidFill>
              <a:latin typeface="Arial" panose="020B0604020202020204" pitchFamily="34" charset="0"/>
              <a:cs typeface="Arial" panose="020B0604020202020204" pitchFamily="34" charset="0"/>
            </a:endParaRPr>
          </a:p>
        </p:txBody>
      </p:sp>
      <p:cxnSp>
        <p:nvCxnSpPr>
          <p:cNvPr id="230" name="Gerade Verbindung 38"/>
          <p:cNvCxnSpPr>
            <a:cxnSpLocks noChangeShapeType="1"/>
            <a:stCxn id="234" idx="3"/>
            <a:endCxn id="252" idx="1"/>
          </p:cNvCxnSpPr>
          <p:nvPr/>
        </p:nvCxnSpPr>
        <p:spPr bwMode="auto">
          <a:xfrm flipV="1">
            <a:off x="3402749" y="5423795"/>
            <a:ext cx="277620" cy="20654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31" name="Text Box 2021"/>
          <p:cNvSpPr txBox="1">
            <a:spLocks noChangeArrowheads="1"/>
          </p:cNvSpPr>
          <p:nvPr/>
        </p:nvSpPr>
        <p:spPr bwMode="auto">
          <a:xfrm>
            <a:off x="3594776" y="4862538"/>
            <a:ext cx="384053" cy="28804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sz="1400">
                <a:solidFill>
                  <a:schemeClr val="tx1"/>
                </a:solidFill>
                <a:latin typeface="Tele-GroteskFet" pitchFamily="2" charset="0"/>
                <a:cs typeface="Arial" charset="0"/>
              </a:defRPr>
            </a:lvl1pPr>
            <a:lvl2pPr marL="742950" indent="-285750" eaLnBrk="0" hangingPunct="0">
              <a:defRPr sz="1400">
                <a:solidFill>
                  <a:schemeClr val="tx1"/>
                </a:solidFill>
                <a:latin typeface="Tele-GroteskFet" pitchFamily="2" charset="0"/>
                <a:cs typeface="Arial" charset="0"/>
              </a:defRPr>
            </a:lvl2pPr>
            <a:lvl3pPr marL="1143000" indent="-228600" eaLnBrk="0" hangingPunct="0">
              <a:defRPr sz="1400">
                <a:solidFill>
                  <a:schemeClr val="tx1"/>
                </a:solidFill>
                <a:latin typeface="Tele-GroteskFet" pitchFamily="2" charset="0"/>
                <a:cs typeface="Arial" charset="0"/>
              </a:defRPr>
            </a:lvl3pPr>
            <a:lvl4pPr marL="1600200" indent="-228600" eaLnBrk="0" hangingPunct="0">
              <a:defRPr sz="1400">
                <a:solidFill>
                  <a:schemeClr val="tx1"/>
                </a:solidFill>
                <a:latin typeface="Tele-GroteskFet" pitchFamily="2" charset="0"/>
                <a:cs typeface="Arial" charset="0"/>
              </a:defRPr>
            </a:lvl4pPr>
            <a:lvl5pPr marL="2057400" indent="-228600" eaLnBrk="0" hangingPunct="0">
              <a:defRPr sz="1400">
                <a:solidFill>
                  <a:schemeClr val="tx1"/>
                </a:solidFill>
                <a:latin typeface="Tele-GroteskFet" pitchFamily="2" charset="0"/>
                <a:cs typeface="Arial" charset="0"/>
              </a:defRPr>
            </a:lvl5pPr>
            <a:lvl6pPr marL="25146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6pPr>
            <a:lvl7pPr marL="29718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7pPr>
            <a:lvl8pPr marL="34290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8pPr>
            <a:lvl9pPr marL="3886200" indent="-228600" eaLnBrk="0" fontAlgn="base" hangingPunct="0">
              <a:lnSpc>
                <a:spcPct val="90000"/>
              </a:lnSpc>
              <a:spcBef>
                <a:spcPct val="25000"/>
              </a:spcBef>
              <a:spcAft>
                <a:spcPct val="0"/>
              </a:spcAft>
              <a:defRPr sz="1400">
                <a:solidFill>
                  <a:schemeClr val="tx1"/>
                </a:solidFill>
                <a:latin typeface="Tele-GroteskFet" pitchFamily="2" charset="0"/>
                <a:cs typeface="Arial" charset="0"/>
              </a:defRPr>
            </a:lvl9pPr>
          </a:lstStyle>
          <a:p>
            <a:pPr eaLnBrk="1" hangingPunct="1">
              <a:lnSpc>
                <a:spcPct val="100000"/>
              </a:lnSpc>
              <a:spcBef>
                <a:spcPct val="15000"/>
              </a:spcBef>
            </a:pPr>
            <a:r>
              <a:rPr lang="en-GB" sz="1467" dirty="0">
                <a:latin typeface="Arial" panose="020B0604020202020204" pitchFamily="34" charset="0"/>
                <a:ea typeface="MS PGothic" pitchFamily="34" charset="-128"/>
                <a:cs typeface="Arial" panose="020B0604020202020204" pitchFamily="34" charset="0"/>
              </a:rPr>
              <a:t>NT</a:t>
            </a:r>
          </a:p>
        </p:txBody>
      </p:sp>
      <p:cxnSp>
        <p:nvCxnSpPr>
          <p:cNvPr id="232" name="Gerade Verbindung 38"/>
          <p:cNvCxnSpPr>
            <a:cxnSpLocks noChangeShapeType="1"/>
            <a:stCxn id="235" idx="3"/>
            <a:endCxn id="258" idx="3"/>
          </p:cNvCxnSpPr>
          <p:nvPr/>
        </p:nvCxnSpPr>
        <p:spPr bwMode="auto">
          <a:xfrm flipV="1">
            <a:off x="3401615" y="5340881"/>
            <a:ext cx="577213" cy="142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33" name="Gerade Verbindung 38"/>
          <p:cNvCxnSpPr>
            <a:cxnSpLocks noChangeShapeType="1"/>
            <a:stCxn id="237" idx="3"/>
            <a:endCxn id="259" idx="1"/>
          </p:cNvCxnSpPr>
          <p:nvPr/>
        </p:nvCxnSpPr>
        <p:spPr bwMode="auto">
          <a:xfrm>
            <a:off x="3399499" y="5054265"/>
            <a:ext cx="199477" cy="16182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34" name="Abgerundetes Rechteck 633"/>
          <p:cNvSpPr>
            <a:spLocks noChangeArrowheads="1"/>
          </p:cNvSpPr>
          <p:nvPr/>
        </p:nvSpPr>
        <p:spPr bwMode="auto">
          <a:xfrm>
            <a:off x="2925932" y="5534330"/>
            <a:ext cx="476816" cy="192027"/>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eNB</a:t>
            </a:r>
          </a:p>
        </p:txBody>
      </p:sp>
      <p:sp>
        <p:nvSpPr>
          <p:cNvPr id="235" name="Abgerundetes Rechteck 633"/>
          <p:cNvSpPr>
            <a:spLocks noChangeArrowheads="1"/>
          </p:cNvSpPr>
          <p:nvPr/>
        </p:nvSpPr>
        <p:spPr bwMode="auto">
          <a:xfrm>
            <a:off x="2924799" y="5246291"/>
            <a:ext cx="476816"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NB</a:t>
            </a:r>
          </a:p>
        </p:txBody>
      </p:sp>
      <p:sp>
        <p:nvSpPr>
          <p:cNvPr id="237" name="Abgerundetes Rechteck 633"/>
          <p:cNvSpPr>
            <a:spLocks noChangeArrowheads="1"/>
          </p:cNvSpPr>
          <p:nvPr/>
        </p:nvSpPr>
        <p:spPr bwMode="auto">
          <a:xfrm>
            <a:off x="2922682" y="4958251"/>
            <a:ext cx="476817" cy="192028"/>
          </a:xfrm>
          <a:prstGeom prst="roundRect">
            <a:avLst>
              <a:gd name="adj" fmla="val 16667"/>
            </a:avLst>
          </a:prstGeom>
          <a:solidFill>
            <a:srgbClr val="CCCCCC"/>
          </a:solidFill>
          <a:ln w="6350" algn="ctr">
            <a:solidFill>
              <a:srgbClr val="000000"/>
            </a:solidFill>
            <a:round/>
            <a:headEnd/>
            <a:tailEnd/>
          </a:ln>
        </p:spPr>
        <p:txBody>
          <a:bodyPr wrap="none" lIns="0" tIns="0" rIns="0" bIns="0" anchor="ctr" anchorCtr="0">
            <a:noAutofit/>
          </a:bodyPr>
          <a:lstStyle/>
          <a:p>
            <a:pPr algn="ctr" defTabSz="1219170">
              <a:defRPr/>
            </a:pPr>
            <a:r>
              <a:rPr lang="en-GB" sz="1467" kern="0" dirty="0">
                <a:solidFill>
                  <a:sysClr val="windowText" lastClr="000000"/>
                </a:solidFill>
                <a:latin typeface="Arial" panose="020B0604020202020204" pitchFamily="34" charset="0"/>
                <a:cs typeface="Arial" panose="020B0604020202020204" pitchFamily="34" charset="0"/>
              </a:rPr>
              <a:t>BTS</a:t>
            </a:r>
          </a:p>
        </p:txBody>
      </p:sp>
      <p:sp>
        <p:nvSpPr>
          <p:cNvPr id="239" name="Text Box 10"/>
          <p:cNvSpPr txBox="1">
            <a:spLocks noChangeArrowheads="1"/>
          </p:cNvSpPr>
          <p:nvPr/>
        </p:nvSpPr>
        <p:spPr bwMode="auto">
          <a:xfrm>
            <a:off x="4414290" y="5274974"/>
            <a:ext cx="536425" cy="277500"/>
          </a:xfrm>
          <a:prstGeom prst="rect">
            <a:avLst/>
          </a:prstGeom>
          <a:noFill/>
          <a:ln>
            <a:noFill/>
          </a:ln>
          <a:effectLst/>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defPPr>
              <a:defRPr lang="de-DE"/>
            </a:defPPr>
            <a:lvl1pPr algn="ctr" eaLnBrk="1" hangingPunct="1">
              <a:lnSpc>
                <a:spcPct val="80000"/>
              </a:lnSpc>
              <a:spcBef>
                <a:spcPct val="15000"/>
              </a:spcBef>
              <a:defRPr sz="1050">
                <a:latin typeface="+mn-lt"/>
                <a:ea typeface="ＭＳ Ｐゴシック" pitchFamily="34" charset="-128"/>
                <a:cs typeface="Arial" pitchFamily="34" charset="0"/>
              </a:defRPr>
            </a:lvl1pPr>
            <a:lvl2pPr marL="742950" indent="-285750" eaLnBrk="0" hangingPunct="0">
              <a:defRPr>
                <a:cs typeface="Arial" pitchFamily="34" charset="0"/>
              </a:defRPr>
            </a:lvl2pPr>
            <a:lvl3pPr marL="1143000" indent="-228600" eaLnBrk="0" hangingPunct="0">
              <a:defRPr>
                <a:cs typeface="Arial" pitchFamily="34" charset="0"/>
              </a:defRPr>
            </a:lvl3pPr>
            <a:lvl4pPr marL="1600200" indent="-228600" eaLnBrk="0" hangingPunct="0">
              <a:defRPr>
                <a:cs typeface="Arial" pitchFamily="34" charset="0"/>
              </a:defRPr>
            </a:lvl4pPr>
            <a:lvl5pPr marL="2057400" indent="-228600" eaLnBrk="0" hangingPunct="0">
              <a:defRPr>
                <a:cs typeface="Arial" pitchFamily="34" charset="0"/>
              </a:defRPr>
            </a:lvl5pPr>
            <a:lvl6pPr marL="2514600" indent="-228600" eaLnBrk="0" fontAlgn="base" hangingPunct="0">
              <a:lnSpc>
                <a:spcPct val="90000"/>
              </a:lnSpc>
              <a:spcBef>
                <a:spcPct val="25000"/>
              </a:spcBef>
              <a:spcAft>
                <a:spcPct val="0"/>
              </a:spcAft>
              <a:defRPr>
                <a:cs typeface="Arial" pitchFamily="34" charset="0"/>
              </a:defRPr>
            </a:lvl6pPr>
            <a:lvl7pPr marL="2971800" indent="-228600" eaLnBrk="0" fontAlgn="base" hangingPunct="0">
              <a:lnSpc>
                <a:spcPct val="90000"/>
              </a:lnSpc>
              <a:spcBef>
                <a:spcPct val="25000"/>
              </a:spcBef>
              <a:spcAft>
                <a:spcPct val="0"/>
              </a:spcAft>
              <a:defRPr>
                <a:cs typeface="Arial" pitchFamily="34" charset="0"/>
              </a:defRPr>
            </a:lvl7pPr>
            <a:lvl8pPr marL="3429000" indent="-228600" eaLnBrk="0" fontAlgn="base" hangingPunct="0">
              <a:lnSpc>
                <a:spcPct val="90000"/>
              </a:lnSpc>
              <a:spcBef>
                <a:spcPct val="25000"/>
              </a:spcBef>
              <a:spcAft>
                <a:spcPct val="0"/>
              </a:spcAft>
              <a:defRPr>
                <a:cs typeface="Arial" pitchFamily="34" charset="0"/>
              </a:defRPr>
            </a:lvl8pPr>
            <a:lvl9pPr marL="3886200" indent="-228600" eaLnBrk="0" fontAlgn="base" hangingPunct="0">
              <a:lnSpc>
                <a:spcPct val="90000"/>
              </a:lnSpc>
              <a:spcBef>
                <a:spcPct val="25000"/>
              </a:spcBef>
              <a:spcAft>
                <a:spcPct val="0"/>
              </a:spcAft>
              <a:defRPr>
                <a:cs typeface="Arial" pitchFamily="34" charset="0"/>
              </a:defRPr>
            </a:lvl9pPr>
          </a:lstStyle>
          <a:p>
            <a:pPr defTabSz="1219170">
              <a:defRPr/>
            </a:pPr>
            <a:r>
              <a:rPr lang="en-GB" sz="1467" kern="0" dirty="0" err="1" smtClean="0">
                <a:solidFill>
                  <a:sysClr val="windowText" lastClr="000000"/>
                </a:solidFill>
                <a:latin typeface="Arial" panose="020B0604020202020204" pitchFamily="34" charset="0"/>
              </a:rPr>
              <a:t>Nx</a:t>
            </a:r>
            <a:r>
              <a:rPr lang="en-GB" sz="1467" kern="0" dirty="0" smtClean="0">
                <a:solidFill>
                  <a:sysClr val="windowText" lastClr="000000"/>
                </a:solidFill>
                <a:latin typeface="Arial" panose="020B0604020202020204" pitchFamily="34" charset="0"/>
              </a:rPr>
              <a:t> </a:t>
            </a:r>
            <a:r>
              <a:rPr lang="en-GB" sz="1467" kern="0" dirty="0" err="1" smtClean="0">
                <a:solidFill>
                  <a:sysClr val="windowText" lastClr="000000"/>
                </a:solidFill>
                <a:latin typeface="Arial" panose="020B0604020202020204" pitchFamily="34" charset="0"/>
              </a:rPr>
              <a:t>GbE</a:t>
            </a:r>
            <a:endParaRPr lang="en-GB" sz="1467" kern="0" dirty="0">
              <a:solidFill>
                <a:sysClr val="windowText" lastClr="000000"/>
              </a:solidFill>
              <a:latin typeface="Arial" panose="020B0604020202020204" pitchFamily="34" charset="0"/>
            </a:endParaRPr>
          </a:p>
        </p:txBody>
      </p:sp>
      <p:grpSp>
        <p:nvGrpSpPr>
          <p:cNvPr id="240" name="Gruppieren 121"/>
          <p:cNvGrpSpPr/>
          <p:nvPr/>
        </p:nvGrpSpPr>
        <p:grpSpPr>
          <a:xfrm>
            <a:off x="623239" y="5150276"/>
            <a:ext cx="278437" cy="464063"/>
            <a:chOff x="3923909" y="1437610"/>
            <a:chExt cx="421281" cy="702080"/>
          </a:xfrm>
        </p:grpSpPr>
        <p:grpSp>
          <p:nvGrpSpPr>
            <p:cNvPr id="241" name="Gruppieren 122"/>
            <p:cNvGrpSpPr/>
            <p:nvPr/>
          </p:nvGrpSpPr>
          <p:grpSpPr>
            <a:xfrm>
              <a:off x="3923909" y="1437610"/>
              <a:ext cx="421281" cy="702080"/>
              <a:chOff x="3923910" y="1779640"/>
              <a:chExt cx="216030" cy="360050"/>
            </a:xfrm>
          </p:grpSpPr>
          <p:sp>
            <p:nvSpPr>
              <p:cNvPr id="244" name="Abgerundetes Rechteck 125"/>
              <p:cNvSpPr/>
              <p:nvPr/>
            </p:nvSpPr>
            <p:spPr bwMode="auto">
              <a:xfrm>
                <a:off x="3923910" y="1779640"/>
                <a:ext cx="216030" cy="360050"/>
              </a:xfrm>
              <a:prstGeom prst="roundRect">
                <a:avLst>
                  <a:gd name="adj" fmla="val 12246"/>
                </a:avLst>
              </a:prstGeom>
              <a:solidFill>
                <a:schemeClr val="bg1">
                  <a:lumMod val="75000"/>
                </a:schemeClr>
              </a:solidFill>
              <a:ln w="635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sp>
            <p:nvSpPr>
              <p:cNvPr id="246" name="Rechteck 126"/>
              <p:cNvSpPr/>
              <p:nvPr/>
            </p:nvSpPr>
            <p:spPr bwMode="auto">
              <a:xfrm>
                <a:off x="3947924" y="1827648"/>
                <a:ext cx="168014" cy="26404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sp>
          <p:nvSpPr>
            <p:cNvPr id="242" name="Freeform 79"/>
            <p:cNvSpPr>
              <a:spLocks/>
            </p:cNvSpPr>
            <p:nvPr/>
          </p:nvSpPr>
          <p:spPr bwMode="auto">
            <a:xfrm flipV="1">
              <a:off x="4110755" y="2067885"/>
              <a:ext cx="45719" cy="45719"/>
            </a:xfrm>
            <a:custGeom>
              <a:avLst/>
              <a:gdLst/>
              <a:ahLst/>
              <a:cxnLst>
                <a:cxn ang="0">
                  <a:pos x="7" y="43"/>
                </a:cxn>
                <a:cxn ang="0">
                  <a:pos x="20" y="7"/>
                </a:cxn>
                <a:cxn ang="0">
                  <a:pos x="56" y="19"/>
                </a:cxn>
                <a:cxn ang="0">
                  <a:pos x="43" y="56"/>
                </a:cxn>
                <a:cxn ang="0">
                  <a:pos x="7" y="43"/>
                </a:cxn>
              </a:cxnLst>
              <a:rect l="0" t="0" r="r" b="b"/>
              <a:pathLst>
                <a:path w="63" h="62">
                  <a:moveTo>
                    <a:pt x="7" y="43"/>
                  </a:moveTo>
                  <a:cubicBezTo>
                    <a:pt x="0" y="29"/>
                    <a:pt x="6" y="13"/>
                    <a:pt x="20" y="7"/>
                  </a:cubicBezTo>
                  <a:cubicBezTo>
                    <a:pt x="33" y="0"/>
                    <a:pt x="50" y="6"/>
                    <a:pt x="56" y="19"/>
                  </a:cubicBezTo>
                  <a:cubicBezTo>
                    <a:pt x="63" y="33"/>
                    <a:pt x="57" y="49"/>
                    <a:pt x="43" y="56"/>
                  </a:cubicBezTo>
                  <a:cubicBezTo>
                    <a:pt x="29" y="62"/>
                    <a:pt x="13" y="57"/>
                    <a:pt x="7" y="43"/>
                  </a:cubicBezTo>
                  <a:close/>
                </a:path>
              </a:pathLst>
            </a:custGeom>
            <a:noFill/>
            <a:ln w="3175">
              <a:solidFill>
                <a:schemeClr val="tx1"/>
              </a:solidFill>
              <a:round/>
              <a:headEnd/>
              <a:tailEnd/>
            </a:ln>
          </p:spPr>
          <p:txBody>
            <a:bodyPr wrap="none" lIns="0" tIns="0" rIns="0" bIns="0" anchor="ctr" anchorCtr="0">
              <a:noAutofit/>
            </a:bodyPr>
            <a:lstStyle/>
            <a:p>
              <a:pPr>
                <a:buFont typeface="Times New Roman" pitchFamily="18" charset="0"/>
                <a:buNone/>
                <a:defRPr/>
              </a:pPr>
              <a:endParaRPr lang="en-US" sz="2400">
                <a:latin typeface="Trebuchet MS" pitchFamily="34" charset="0"/>
                <a:ea typeface="MS PGothic" charset="0"/>
                <a:cs typeface="MS PGothic" charset="0"/>
              </a:endParaRPr>
            </a:p>
          </p:txBody>
        </p:sp>
        <p:sp>
          <p:nvSpPr>
            <p:cNvPr id="243" name="Abgerundetes Rechteck 124"/>
            <p:cNvSpPr/>
            <p:nvPr/>
          </p:nvSpPr>
          <p:spPr bwMode="auto">
            <a:xfrm flipV="1">
              <a:off x="4077494" y="1465553"/>
              <a:ext cx="108012" cy="45719"/>
            </a:xfrm>
            <a:prstGeom prst="roundRect">
              <a:avLst/>
            </a:prstGeom>
            <a:noFill/>
            <a:ln w="317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20000"/>
                </a:spcBef>
                <a:buClr>
                  <a:srgbClr val="182677"/>
                </a:buClr>
              </a:pPr>
              <a:endParaRPr lang="en-US" sz="2400" dirty="0"/>
            </a:p>
          </p:txBody>
        </p:sp>
      </p:grpSp>
      <p:grpSp>
        <p:nvGrpSpPr>
          <p:cNvPr id="247" name="Gruppieren 237"/>
          <p:cNvGrpSpPr/>
          <p:nvPr/>
        </p:nvGrpSpPr>
        <p:grpSpPr>
          <a:xfrm>
            <a:off x="3594775" y="5150579"/>
            <a:ext cx="384053" cy="384053"/>
            <a:chOff x="979880" y="5589300"/>
            <a:chExt cx="720100" cy="792110"/>
          </a:xfrm>
        </p:grpSpPr>
        <p:grpSp>
          <p:nvGrpSpPr>
            <p:cNvPr id="248" name="Gruppieren 490"/>
            <p:cNvGrpSpPr/>
            <p:nvPr/>
          </p:nvGrpSpPr>
          <p:grpSpPr>
            <a:xfrm>
              <a:off x="979880" y="5589300"/>
              <a:ext cx="720100" cy="792110"/>
              <a:chOff x="827480" y="4437140"/>
              <a:chExt cx="720100" cy="792110"/>
            </a:xfrm>
          </p:grpSpPr>
          <p:sp>
            <p:nvSpPr>
              <p:cNvPr id="257" name="Oval 11"/>
              <p:cNvSpPr>
                <a:spLocks noChangeArrowheads="1"/>
              </p:cNvSpPr>
              <p:nvPr/>
            </p:nvSpPr>
            <p:spPr bwMode="auto">
              <a:xfrm>
                <a:off x="827480" y="4945286"/>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sp>
            <p:nvSpPr>
              <p:cNvPr id="258" name="Rectangle 12"/>
              <p:cNvSpPr>
                <a:spLocks noChangeArrowheads="1"/>
              </p:cNvSpPr>
              <p:nvPr/>
            </p:nvSpPr>
            <p:spPr bwMode="auto">
              <a:xfrm>
                <a:off x="827480" y="4572268"/>
                <a:ext cx="720100" cy="514746"/>
              </a:xfrm>
              <a:prstGeom prst="rect">
                <a:avLst/>
              </a:prstGeom>
              <a:solidFill>
                <a:schemeClr val="bg1"/>
              </a:solidFill>
              <a:ln>
                <a:noFill/>
              </a:ln>
              <a:extLst/>
            </p:spPr>
            <p:txBody>
              <a:bodyPr/>
              <a:lstStyle/>
              <a:p>
                <a:endParaRPr lang="de-DE" sz="2400">
                  <a:latin typeface="Arial" pitchFamily="34" charset="0"/>
                  <a:cs typeface="Arial" pitchFamily="34" charset="0"/>
                </a:endParaRPr>
              </a:p>
            </p:txBody>
          </p:sp>
          <p:sp>
            <p:nvSpPr>
              <p:cNvPr id="259" name="Freeform 13"/>
              <p:cNvSpPr>
                <a:spLocks/>
              </p:cNvSpPr>
              <p:nvPr/>
            </p:nvSpPr>
            <p:spPr bwMode="auto">
              <a:xfrm>
                <a:off x="835357" y="4572268"/>
                <a:ext cx="708848" cy="514746"/>
              </a:xfrm>
              <a:custGeom>
                <a:avLst/>
                <a:gdLst>
                  <a:gd name="T0" fmla="*/ 0 w 448"/>
                  <a:gd name="T1" fmla="*/ 296 h 296"/>
                  <a:gd name="T2" fmla="*/ 0 w 448"/>
                  <a:gd name="T3" fmla="*/ 0 h 296"/>
                  <a:gd name="T4" fmla="*/ 448 w 448"/>
                  <a:gd name="T5" fmla="*/ 0 h 296"/>
                  <a:gd name="T6" fmla="*/ 448 w 448"/>
                  <a:gd name="T7" fmla="*/ 296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 h="296">
                    <a:moveTo>
                      <a:pt x="0" y="296"/>
                    </a:moveTo>
                    <a:lnTo>
                      <a:pt x="0" y="0"/>
                    </a:lnTo>
                    <a:lnTo>
                      <a:pt x="448" y="0"/>
                    </a:lnTo>
                    <a:lnTo>
                      <a:pt x="448" y="296"/>
                    </a:lnTo>
                  </a:path>
                </a:pathLst>
              </a:custGeom>
              <a:solidFill>
                <a:schemeClr val="bg1"/>
              </a:solidFill>
              <a:ln w="6350" cap="flat">
                <a:solidFill>
                  <a:srgbClr val="FFFFFF"/>
                </a:solidFill>
                <a:prstDash val="solid"/>
                <a:miter lim="800000"/>
                <a:headEnd/>
                <a:tailEnd/>
              </a:ln>
              <a:extLst/>
            </p:spPr>
            <p:txBody>
              <a:bodyPr/>
              <a:lstStyle/>
              <a:p>
                <a:endParaRPr lang="de-DE" sz="2400">
                  <a:latin typeface="Arial" pitchFamily="34" charset="0"/>
                  <a:cs typeface="Arial" pitchFamily="34" charset="0"/>
                </a:endParaRPr>
              </a:p>
            </p:txBody>
          </p:sp>
          <p:sp>
            <p:nvSpPr>
              <p:cNvPr id="260" name="Oval 14"/>
              <p:cNvSpPr>
                <a:spLocks noChangeArrowheads="1"/>
              </p:cNvSpPr>
              <p:nvPr/>
            </p:nvSpPr>
            <p:spPr bwMode="auto">
              <a:xfrm>
                <a:off x="827480" y="4437140"/>
                <a:ext cx="720100" cy="283964"/>
              </a:xfrm>
              <a:prstGeom prst="ellipse">
                <a:avLst/>
              </a:prstGeom>
              <a:solidFill>
                <a:schemeClr val="bg1"/>
              </a:solidFill>
              <a:ln w="9525">
                <a:solidFill>
                  <a:schemeClr val="tx1"/>
                </a:solidFill>
                <a:miter lim="800000"/>
                <a:headEnd/>
                <a:tailEnd/>
              </a:ln>
            </p:spPr>
            <p:txBody>
              <a:bodyPr/>
              <a:lstStyle/>
              <a:p>
                <a:endParaRPr lang="de-DE" sz="2400">
                  <a:latin typeface="Arial" pitchFamily="34" charset="0"/>
                  <a:cs typeface="Arial" pitchFamily="34" charset="0"/>
                </a:endParaRPr>
              </a:p>
            </p:txBody>
          </p:sp>
          <p:cxnSp>
            <p:nvCxnSpPr>
              <p:cNvPr id="261" name="Gerade Verbindung 503"/>
              <p:cNvCxnSpPr>
                <a:stCxn id="260" idx="2"/>
                <a:endCxn id="257" idx="2"/>
              </p:cNvCxnSpPr>
              <p:nvPr/>
            </p:nvCxnSpPr>
            <p:spPr bwMode="auto">
              <a:xfrm>
                <a:off x="8274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62" name="Gerade Verbindung 504"/>
              <p:cNvCxnSpPr>
                <a:stCxn id="260" idx="6"/>
                <a:endCxn id="257" idx="6"/>
              </p:cNvCxnSpPr>
              <p:nvPr/>
            </p:nvCxnSpPr>
            <p:spPr bwMode="auto">
              <a:xfrm>
                <a:off x="1547580" y="4579122"/>
                <a:ext cx="0" cy="508146"/>
              </a:xfrm>
              <a:prstGeom prst="line">
                <a:avLst/>
              </a:prstGeom>
              <a:solidFill>
                <a:schemeClr val="bg1"/>
              </a:solidFill>
              <a:ln w="9525" cap="flat" cmpd="sng" algn="ctr">
                <a:solidFill>
                  <a:schemeClr val="tx1"/>
                </a:solidFill>
                <a:prstDash val="solid"/>
                <a:round/>
                <a:headEnd type="none" w="med" len="med"/>
                <a:tailEnd type="none" w="med" len="med"/>
              </a:ln>
              <a:effectLst/>
            </p:spPr>
          </p:cxnSp>
        </p:grpSp>
        <p:grpSp>
          <p:nvGrpSpPr>
            <p:cNvPr id="249" name="Gruppieren 491"/>
            <p:cNvGrpSpPr/>
            <p:nvPr/>
          </p:nvGrpSpPr>
          <p:grpSpPr>
            <a:xfrm>
              <a:off x="1051890" y="5625276"/>
              <a:ext cx="576080" cy="216024"/>
              <a:chOff x="861235" y="4494630"/>
              <a:chExt cx="630087" cy="184663"/>
            </a:xfrm>
          </p:grpSpPr>
          <p:sp>
            <p:nvSpPr>
              <p:cNvPr id="255" name="Freeform 17"/>
              <p:cNvSpPr>
                <a:spLocks/>
              </p:cNvSpPr>
              <p:nvPr/>
            </p:nvSpPr>
            <p:spPr bwMode="auto">
              <a:xfrm>
                <a:off x="1070192" y="4532956"/>
                <a:ext cx="421130" cy="146337"/>
              </a:xfrm>
              <a:custGeom>
                <a:avLst/>
                <a:gdLst>
                  <a:gd name="T0" fmla="*/ 24 w 262"/>
                  <a:gd name="T1" fmla="*/ 84 h 84"/>
                  <a:gd name="T2" fmla="*/ 0 w 262"/>
                  <a:gd name="T3" fmla="*/ 73 h 84"/>
                  <a:gd name="T4" fmla="*/ 177 w 262"/>
                  <a:gd name="T5" fmla="*/ 20 h 84"/>
                  <a:gd name="T6" fmla="*/ 148 w 262"/>
                  <a:gd name="T7" fmla="*/ 6 h 84"/>
                  <a:gd name="T8" fmla="*/ 262 w 262"/>
                  <a:gd name="T9" fmla="*/ 0 h 84"/>
                  <a:gd name="T10" fmla="*/ 212 w 262"/>
                  <a:gd name="T11" fmla="*/ 38 h 84"/>
                  <a:gd name="T12" fmla="*/ 201 w 262"/>
                  <a:gd name="T13" fmla="*/ 32 h 84"/>
                  <a:gd name="T14" fmla="*/ 24 w 262"/>
                  <a:gd name="T15" fmla="*/ 84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 h="84">
                    <a:moveTo>
                      <a:pt x="24" y="84"/>
                    </a:moveTo>
                    <a:lnTo>
                      <a:pt x="0" y="73"/>
                    </a:lnTo>
                    <a:lnTo>
                      <a:pt x="177" y="20"/>
                    </a:lnTo>
                    <a:lnTo>
                      <a:pt x="148" y="6"/>
                    </a:lnTo>
                    <a:lnTo>
                      <a:pt x="262" y="0"/>
                    </a:lnTo>
                    <a:lnTo>
                      <a:pt x="212" y="38"/>
                    </a:lnTo>
                    <a:lnTo>
                      <a:pt x="201" y="32"/>
                    </a:lnTo>
                    <a:lnTo>
                      <a:pt x="24" y="84"/>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256" name="Freeform 18"/>
              <p:cNvSpPr>
                <a:spLocks/>
              </p:cNvSpPr>
              <p:nvPr/>
            </p:nvSpPr>
            <p:spPr bwMode="auto">
              <a:xfrm>
                <a:off x="861235" y="4494630"/>
                <a:ext cx="422737" cy="139369"/>
              </a:xfrm>
              <a:custGeom>
                <a:avLst/>
                <a:gdLst>
                  <a:gd name="T0" fmla="*/ 23 w 263"/>
                  <a:gd name="T1" fmla="*/ 80 h 80"/>
                  <a:gd name="T2" fmla="*/ 0 w 263"/>
                  <a:gd name="T3" fmla="*/ 68 h 80"/>
                  <a:gd name="T4" fmla="*/ 173 w 263"/>
                  <a:gd name="T5" fmla="*/ 17 h 80"/>
                  <a:gd name="T6" fmla="*/ 143 w 263"/>
                  <a:gd name="T7" fmla="*/ 4 h 80"/>
                  <a:gd name="T8" fmla="*/ 263 w 263"/>
                  <a:gd name="T9" fmla="*/ 0 h 80"/>
                  <a:gd name="T10" fmla="*/ 209 w 263"/>
                  <a:gd name="T11" fmla="*/ 39 h 80"/>
                  <a:gd name="T12" fmla="*/ 196 w 263"/>
                  <a:gd name="T13" fmla="*/ 28 h 80"/>
                  <a:gd name="T14" fmla="*/ 23 w 263"/>
                  <a:gd name="T15" fmla="*/ 80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80">
                    <a:moveTo>
                      <a:pt x="23" y="80"/>
                    </a:moveTo>
                    <a:lnTo>
                      <a:pt x="0" y="68"/>
                    </a:lnTo>
                    <a:lnTo>
                      <a:pt x="173" y="17"/>
                    </a:lnTo>
                    <a:lnTo>
                      <a:pt x="143" y="4"/>
                    </a:lnTo>
                    <a:lnTo>
                      <a:pt x="263" y="0"/>
                    </a:lnTo>
                    <a:lnTo>
                      <a:pt x="209" y="39"/>
                    </a:lnTo>
                    <a:lnTo>
                      <a:pt x="196" y="28"/>
                    </a:lnTo>
                    <a:lnTo>
                      <a:pt x="23" y="80"/>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grpSp>
        <p:grpSp>
          <p:nvGrpSpPr>
            <p:cNvPr id="250" name="Gruppieren 492"/>
            <p:cNvGrpSpPr/>
            <p:nvPr/>
          </p:nvGrpSpPr>
          <p:grpSpPr>
            <a:xfrm>
              <a:off x="1051890" y="5913308"/>
              <a:ext cx="576080" cy="360050"/>
              <a:chOff x="937326" y="4747595"/>
              <a:chExt cx="500408" cy="410327"/>
            </a:xfrm>
          </p:grpSpPr>
          <p:sp>
            <p:nvSpPr>
              <p:cNvPr id="251" name="Freeform 15"/>
              <p:cNvSpPr>
                <a:spLocks/>
              </p:cNvSpPr>
              <p:nvPr/>
            </p:nvSpPr>
            <p:spPr bwMode="auto">
              <a:xfrm>
                <a:off x="937326" y="4747595"/>
                <a:ext cx="500408" cy="406927"/>
              </a:xfrm>
              <a:custGeom>
                <a:avLst/>
                <a:gdLst>
                  <a:gd name="T0" fmla="*/ 293 w 293"/>
                  <a:gd name="T1" fmla="*/ 195 h 234"/>
                  <a:gd name="T2" fmla="*/ 248 w 293"/>
                  <a:gd name="T3" fmla="*/ 155 h 234"/>
                  <a:gd name="T4" fmla="*/ 248 w 293"/>
                  <a:gd name="T5" fmla="*/ 183 h 234"/>
                  <a:gd name="T6" fmla="*/ 195 w 293"/>
                  <a:gd name="T7" fmla="*/ 183 h 234"/>
                  <a:gd name="T8" fmla="*/ 108 w 293"/>
                  <a:gd name="T9" fmla="*/ 29 h 234"/>
                  <a:gd name="T10" fmla="*/ 108 w 293"/>
                  <a:gd name="T11" fmla="*/ 29 h 234"/>
                  <a:gd name="T12" fmla="*/ 45 w 293"/>
                  <a:gd name="T13" fmla="*/ 29 h 234"/>
                  <a:gd name="T14" fmla="*/ 45 w 293"/>
                  <a:gd name="T15" fmla="*/ 0 h 234"/>
                  <a:gd name="T16" fmla="*/ 0 w 293"/>
                  <a:gd name="T17" fmla="*/ 39 h 234"/>
                  <a:gd name="T18" fmla="*/ 45 w 293"/>
                  <a:gd name="T19" fmla="*/ 79 h 234"/>
                  <a:gd name="T20" fmla="*/ 45 w 293"/>
                  <a:gd name="T21" fmla="*/ 51 h 234"/>
                  <a:gd name="T22" fmla="*/ 97 w 293"/>
                  <a:gd name="T23" fmla="*/ 51 h 234"/>
                  <a:gd name="T24" fmla="*/ 186 w 293"/>
                  <a:gd name="T25" fmla="*/ 206 h 234"/>
                  <a:gd name="T26" fmla="*/ 186 w 293"/>
                  <a:gd name="T27" fmla="*/ 206 h 234"/>
                  <a:gd name="T28" fmla="*/ 186 w 293"/>
                  <a:gd name="T29" fmla="*/ 206 h 234"/>
                  <a:gd name="T30" fmla="*/ 248 w 293"/>
                  <a:gd name="T31" fmla="*/ 206 h 234"/>
                  <a:gd name="T32" fmla="*/ 248 w 293"/>
                  <a:gd name="T33" fmla="*/ 234 h 234"/>
                  <a:gd name="T34" fmla="*/ 293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293" y="195"/>
                    </a:moveTo>
                    <a:lnTo>
                      <a:pt x="248" y="155"/>
                    </a:lnTo>
                    <a:lnTo>
                      <a:pt x="248" y="183"/>
                    </a:lnTo>
                    <a:lnTo>
                      <a:pt x="195" y="183"/>
                    </a:lnTo>
                    <a:lnTo>
                      <a:pt x="108" y="29"/>
                    </a:lnTo>
                    <a:lnTo>
                      <a:pt x="45" y="29"/>
                    </a:lnTo>
                    <a:lnTo>
                      <a:pt x="45" y="0"/>
                    </a:lnTo>
                    <a:lnTo>
                      <a:pt x="0" y="39"/>
                    </a:lnTo>
                    <a:lnTo>
                      <a:pt x="45" y="79"/>
                    </a:lnTo>
                    <a:lnTo>
                      <a:pt x="45" y="51"/>
                    </a:lnTo>
                    <a:lnTo>
                      <a:pt x="97" y="51"/>
                    </a:lnTo>
                    <a:lnTo>
                      <a:pt x="186" y="206"/>
                    </a:lnTo>
                    <a:lnTo>
                      <a:pt x="248" y="206"/>
                    </a:lnTo>
                    <a:lnTo>
                      <a:pt x="248" y="234"/>
                    </a:lnTo>
                    <a:lnTo>
                      <a:pt x="293" y="195"/>
                    </a:lnTo>
                    <a:close/>
                  </a:path>
                </a:pathLst>
              </a:custGeom>
              <a:solidFill>
                <a:schemeClr val="bg1"/>
              </a:solidFill>
              <a:ln w="6350">
                <a:solidFill>
                  <a:srgbClr val="000000"/>
                </a:solidFill>
                <a:round/>
                <a:headEnd/>
                <a:tailEnd/>
              </a:ln>
              <a:extLst/>
            </p:spPr>
            <p:txBody>
              <a:bodyPr/>
              <a:lstStyle/>
              <a:p>
                <a:endParaRPr lang="de-DE" sz="2400">
                  <a:latin typeface="Arial" pitchFamily="34" charset="0"/>
                  <a:cs typeface="Arial" pitchFamily="34" charset="0"/>
                </a:endParaRPr>
              </a:p>
            </p:txBody>
          </p:sp>
          <p:sp>
            <p:nvSpPr>
              <p:cNvPr id="252" name="Freeform 16"/>
              <p:cNvSpPr>
                <a:spLocks/>
              </p:cNvSpPr>
              <p:nvPr/>
            </p:nvSpPr>
            <p:spPr bwMode="auto">
              <a:xfrm>
                <a:off x="937326" y="4750995"/>
                <a:ext cx="500408" cy="406927"/>
              </a:xfrm>
              <a:custGeom>
                <a:avLst/>
                <a:gdLst>
                  <a:gd name="T0" fmla="*/ 0 w 293"/>
                  <a:gd name="T1" fmla="*/ 195 h 234"/>
                  <a:gd name="T2" fmla="*/ 45 w 293"/>
                  <a:gd name="T3" fmla="*/ 155 h 234"/>
                  <a:gd name="T4" fmla="*/ 45 w 293"/>
                  <a:gd name="T5" fmla="*/ 183 h 234"/>
                  <a:gd name="T6" fmla="*/ 98 w 293"/>
                  <a:gd name="T7" fmla="*/ 183 h 234"/>
                  <a:gd name="T8" fmla="*/ 186 w 293"/>
                  <a:gd name="T9" fmla="*/ 29 h 234"/>
                  <a:gd name="T10" fmla="*/ 186 w 293"/>
                  <a:gd name="T11" fmla="*/ 29 h 234"/>
                  <a:gd name="T12" fmla="*/ 248 w 293"/>
                  <a:gd name="T13" fmla="*/ 29 h 234"/>
                  <a:gd name="T14" fmla="*/ 248 w 293"/>
                  <a:gd name="T15" fmla="*/ 0 h 234"/>
                  <a:gd name="T16" fmla="*/ 293 w 293"/>
                  <a:gd name="T17" fmla="*/ 39 h 234"/>
                  <a:gd name="T18" fmla="*/ 248 w 293"/>
                  <a:gd name="T19" fmla="*/ 79 h 234"/>
                  <a:gd name="T20" fmla="*/ 248 w 293"/>
                  <a:gd name="T21" fmla="*/ 51 h 234"/>
                  <a:gd name="T22" fmla="*/ 195 w 293"/>
                  <a:gd name="T23" fmla="*/ 51 h 234"/>
                  <a:gd name="T24" fmla="*/ 108 w 293"/>
                  <a:gd name="T25" fmla="*/ 206 h 234"/>
                  <a:gd name="T26" fmla="*/ 108 w 293"/>
                  <a:gd name="T27" fmla="*/ 206 h 234"/>
                  <a:gd name="T28" fmla="*/ 108 w 293"/>
                  <a:gd name="T29" fmla="*/ 206 h 234"/>
                  <a:gd name="T30" fmla="*/ 45 w 293"/>
                  <a:gd name="T31" fmla="*/ 206 h 234"/>
                  <a:gd name="T32" fmla="*/ 45 w 293"/>
                  <a:gd name="T33" fmla="*/ 234 h 234"/>
                  <a:gd name="T34" fmla="*/ 0 w 293"/>
                  <a:gd name="T35" fmla="*/ 195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234">
                    <a:moveTo>
                      <a:pt x="0" y="195"/>
                    </a:moveTo>
                    <a:lnTo>
                      <a:pt x="45" y="155"/>
                    </a:lnTo>
                    <a:lnTo>
                      <a:pt x="45" y="183"/>
                    </a:lnTo>
                    <a:lnTo>
                      <a:pt x="98" y="183"/>
                    </a:lnTo>
                    <a:lnTo>
                      <a:pt x="186" y="29"/>
                    </a:lnTo>
                    <a:lnTo>
                      <a:pt x="248" y="29"/>
                    </a:lnTo>
                    <a:lnTo>
                      <a:pt x="248" y="0"/>
                    </a:lnTo>
                    <a:lnTo>
                      <a:pt x="293" y="39"/>
                    </a:lnTo>
                    <a:lnTo>
                      <a:pt x="248" y="79"/>
                    </a:lnTo>
                    <a:lnTo>
                      <a:pt x="248" y="51"/>
                    </a:lnTo>
                    <a:lnTo>
                      <a:pt x="195" y="51"/>
                    </a:lnTo>
                    <a:lnTo>
                      <a:pt x="108" y="206"/>
                    </a:lnTo>
                    <a:lnTo>
                      <a:pt x="45" y="206"/>
                    </a:lnTo>
                    <a:lnTo>
                      <a:pt x="45" y="234"/>
                    </a:lnTo>
                    <a:lnTo>
                      <a:pt x="0" y="195"/>
                    </a:lnTo>
                    <a:close/>
                  </a:path>
                </a:pathLst>
              </a:custGeom>
              <a:solidFill>
                <a:schemeClr val="bg1"/>
              </a:solidFill>
              <a:ln w="6350">
                <a:solidFill>
                  <a:schemeClr val="tx1"/>
                </a:solidFill>
                <a:round/>
                <a:headEnd/>
                <a:tailEnd/>
              </a:ln>
              <a:extLst/>
            </p:spPr>
            <p:txBody>
              <a:bodyPr/>
              <a:lstStyle/>
              <a:p>
                <a:endParaRPr lang="de-DE" sz="2400">
                  <a:latin typeface="Arial" pitchFamily="34" charset="0"/>
                  <a:cs typeface="Arial" pitchFamily="34" charset="0"/>
                </a:endParaRPr>
              </a:p>
            </p:txBody>
          </p:sp>
          <p:cxnSp>
            <p:nvCxnSpPr>
              <p:cNvPr id="253" name="Gerade Verbindung 495"/>
              <p:cNvCxnSpPr/>
              <p:nvPr/>
            </p:nvCxnSpPr>
            <p:spPr bwMode="auto">
              <a:xfrm flipV="1">
                <a:off x="1170524" y="4920591"/>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cxnSp>
            <p:nvCxnSpPr>
              <p:cNvPr id="254" name="Gerade Verbindung 496"/>
              <p:cNvCxnSpPr/>
              <p:nvPr/>
            </p:nvCxnSpPr>
            <p:spPr bwMode="auto">
              <a:xfrm flipV="1">
                <a:off x="1188361" y="4954203"/>
                <a:ext cx="18345" cy="31219"/>
              </a:xfrm>
              <a:prstGeom prst="line">
                <a:avLst/>
              </a:prstGeom>
              <a:solidFill>
                <a:schemeClr val="bg1"/>
              </a:solidFill>
              <a:ln w="12700" cap="flat" cmpd="sng" algn="ctr">
                <a:solidFill>
                  <a:schemeClr val="bg1"/>
                </a:solidFill>
                <a:prstDash val="solid"/>
                <a:round/>
                <a:headEnd type="none" w="med" len="med"/>
                <a:tailEnd type="none" w="med" len="med"/>
              </a:ln>
              <a:effectLst/>
            </p:spPr>
          </p:cxnSp>
        </p:grpSp>
      </p:grpSp>
      <p:sp>
        <p:nvSpPr>
          <p:cNvPr id="3" name="Oval 2"/>
          <p:cNvSpPr/>
          <p:nvPr/>
        </p:nvSpPr>
        <p:spPr bwMode="auto">
          <a:xfrm>
            <a:off x="2093792" y="1124281"/>
            <a:ext cx="4037870" cy="5179875"/>
          </a:xfrm>
          <a:prstGeom prst="ellipse">
            <a:avLst/>
          </a:prstGeom>
          <a:noFill/>
          <a:ln w="38100" algn="ctr">
            <a:solidFill>
              <a:srgbClr val="00B050"/>
            </a:solidFill>
            <a:prstDash val="lgDash"/>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smtClean="0">
              <a:ln w="12700">
                <a:noFill/>
              </a:ln>
              <a:solidFill>
                <a:schemeClr val="tx1"/>
              </a:solidFill>
            </a:endParaRPr>
          </a:p>
        </p:txBody>
      </p:sp>
    </p:spTree>
    <p:extLst>
      <p:ext uri="{BB962C8B-B14F-4D97-AF65-F5344CB8AC3E}">
        <p14:creationId xmlns:p14="http://schemas.microsoft.com/office/powerpoint/2010/main" val="2154915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LTE base station connectivity</a:t>
            </a:r>
            <a:br>
              <a:rPr lang="en-US" dirty="0" smtClean="0"/>
            </a:br>
            <a:r>
              <a:rPr lang="en-US" sz="2800" dirty="0" smtClean="0"/>
              <a:t>Technology selection</a:t>
            </a:r>
            <a:endParaRPr lang="en-US" sz="2800" dirty="0"/>
          </a:p>
        </p:txBody>
      </p:sp>
      <p:grpSp>
        <p:nvGrpSpPr>
          <p:cNvPr id="11" name="Group 10"/>
          <p:cNvGrpSpPr/>
          <p:nvPr/>
        </p:nvGrpSpPr>
        <p:grpSpPr>
          <a:xfrm>
            <a:off x="346678" y="3581024"/>
            <a:ext cx="10809600" cy="2572812"/>
            <a:chOff x="681601" y="2207618"/>
            <a:chExt cx="10809600" cy="2572812"/>
          </a:xfrm>
        </p:grpSpPr>
        <p:sp>
          <p:nvSpPr>
            <p:cNvPr id="18" name="Content Placeholder 2"/>
            <p:cNvSpPr txBox="1">
              <a:spLocks/>
            </p:cNvSpPr>
            <p:nvPr/>
          </p:nvSpPr>
          <p:spPr>
            <a:xfrm>
              <a:off x="681601" y="2225502"/>
              <a:ext cx="10809600" cy="2554928"/>
            </a:xfrm>
            <a:prstGeom prst="rect">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txBody>
            <a:bodyPr vert="horz" lIns="121920" tIns="480000" rIns="121920" bIns="48000" rtlCol="0">
              <a:normAutofit/>
            </a:bodyPr>
            <a:lstStyle>
              <a:lvl1pPr marL="171450" indent="-171450">
                <a:lnSpc>
                  <a:spcPct val="90000"/>
                </a:lnSpc>
                <a:spcBef>
                  <a:spcPts val="750"/>
                </a:spcBef>
                <a:buClr>
                  <a:srgbClr val="FF0000"/>
                </a:buClr>
                <a:buFont typeface="Arial" panose="020B0604020202020204" pitchFamily="34" charset="0"/>
                <a:buChar char="•"/>
                <a:defRPr sz="1600">
                  <a:ea typeface="Verdana" panose="020B0604030504040204" pitchFamily="34" charset="0"/>
                  <a:cs typeface="Verdana" panose="020B0604030504040204" pitchFamily="34" charset="0"/>
                </a:defRPr>
              </a:lvl1pPr>
              <a:lvl2pPr marL="360363" lvl="1" indent="-179388">
                <a:lnSpc>
                  <a:spcPct val="90000"/>
                </a:lnSpc>
                <a:spcBef>
                  <a:spcPts val="375"/>
                </a:spcBef>
                <a:buClr>
                  <a:srgbClr val="182677"/>
                </a:buClr>
                <a:buFont typeface="Arial" panose="020B0604020202020204" pitchFamily="34" charset="0"/>
                <a:buChar char="•"/>
                <a:defRPr sz="1400">
                  <a:ea typeface="Verdana" panose="020B0604030504040204" pitchFamily="34" charset="0"/>
                  <a:cs typeface="Verdana" panose="020B0604030504040204" pitchFamily="34" charset="0"/>
                </a:defRPr>
              </a:lvl2pPr>
              <a:lvl3pPr marL="536575" lvl="2" indent="-176213">
                <a:lnSpc>
                  <a:spcPct val="90000"/>
                </a:lnSpc>
                <a:spcBef>
                  <a:spcPts val="375"/>
                </a:spcBef>
                <a:buClr>
                  <a:srgbClr val="13439F"/>
                </a:buClr>
                <a:buFont typeface="Arial" panose="020B0604020202020204" pitchFamily="34" charset="0"/>
                <a:buChar char="•"/>
                <a:defRPr sz="1200">
                  <a:ea typeface="Verdana" panose="020B0604030504040204" pitchFamily="34" charset="0"/>
                  <a:cs typeface="Verdana" panose="020B0604030504040204" pitchFamily="34" charset="0"/>
                </a:defRPr>
              </a:lvl3pPr>
              <a:lvl4pPr marL="1200150" indent="-171450">
                <a:lnSpc>
                  <a:spcPct val="90000"/>
                </a:lnSpc>
                <a:spcBef>
                  <a:spcPts val="375"/>
                </a:spcBef>
                <a:buClr>
                  <a:srgbClr val="1A59D4"/>
                </a:buClr>
                <a:buFont typeface="Arial" panose="020B0604020202020204" pitchFamily="34" charset="0"/>
                <a:buChar char="•"/>
                <a:defRPr sz="1200">
                  <a:ea typeface="Verdana" panose="020B0604030504040204" pitchFamily="34" charset="0"/>
                  <a:cs typeface="Verdana" panose="020B0604030504040204" pitchFamily="34" charset="0"/>
                </a:defRPr>
              </a:lvl4pPr>
              <a:lvl5pPr indent="0">
                <a:lnSpc>
                  <a:spcPct val="90000"/>
                </a:lnSpc>
                <a:spcBef>
                  <a:spcPts val="375"/>
                </a:spcBef>
                <a:buFont typeface="Arial" panose="020B0604020202020204" pitchFamily="34" charset="0"/>
                <a:buNone/>
                <a:defRPr sz="1200">
                  <a:latin typeface="Verdana (body)"/>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endParaRPr lang="de-DE" sz="2133" dirty="0"/>
            </a:p>
          </p:txBody>
        </p:sp>
        <p:sp>
          <p:nvSpPr>
            <p:cNvPr id="21" name="Rechteck 8"/>
            <p:cNvSpPr/>
            <p:nvPr/>
          </p:nvSpPr>
          <p:spPr bwMode="auto">
            <a:xfrm>
              <a:off x="681601" y="2207618"/>
              <a:ext cx="10809600" cy="360000"/>
            </a:xfrm>
            <a:prstGeom prst="rect">
              <a:avLst/>
            </a:prstGeom>
            <a:solidFill>
              <a:schemeClr val="accent6"/>
            </a:solidFill>
            <a:ln w="12700" algn="ctr">
              <a:solidFill>
                <a:schemeClr val="accent6"/>
              </a:solidFill>
              <a:round/>
              <a:headEnd/>
              <a:tailEn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buClr>
                  <a:schemeClr val="accent1"/>
                </a:buClr>
              </a:pPr>
              <a:r>
                <a:rPr lang="en-US" sz="1867" dirty="0" smtClean="0">
                  <a:ln w="12700">
                    <a:noFill/>
                  </a:ln>
                  <a:solidFill>
                    <a:schemeClr val="bg1"/>
                  </a:solidFill>
                </a:rPr>
                <a:t>Both directions accommodated in one CWDM slot</a:t>
              </a:r>
              <a:endParaRPr lang="en-US" sz="1867" dirty="0">
                <a:ln w="12700">
                  <a:noFill/>
                </a:ln>
                <a:solidFill>
                  <a:schemeClr val="bg1"/>
                </a:solidFill>
              </a:endParaRPr>
            </a:p>
          </p:txBody>
        </p:sp>
        <p:sp>
          <p:nvSpPr>
            <p:cNvPr id="30" name="Rectangle 48"/>
            <p:cNvSpPr/>
            <p:nvPr/>
          </p:nvSpPr>
          <p:spPr bwMode="auto">
            <a:xfrm>
              <a:off x="3681577" y="3849457"/>
              <a:ext cx="1276016" cy="113384"/>
            </a:xfrm>
            <a:prstGeom prst="rect">
              <a:avLst/>
            </a:prstGeom>
            <a:gradFill flip="none" rotWithShape="1">
              <a:gsLst>
                <a:gs pos="20000">
                  <a:schemeClr val="accent2"/>
                </a:gs>
                <a:gs pos="0">
                  <a:schemeClr val="accent1"/>
                </a:gs>
                <a:gs pos="40000">
                  <a:schemeClr val="accent6"/>
                </a:gs>
                <a:gs pos="60000">
                  <a:schemeClr val="accent5"/>
                </a:gs>
                <a:gs pos="80000">
                  <a:schemeClr val="accent4"/>
                </a:gs>
                <a:gs pos="100000">
                  <a:schemeClr val="accent3"/>
                </a:gs>
              </a:gsLst>
              <a:lin ang="5400000" scaled="0"/>
              <a:tileRect/>
            </a:gra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l">
                <a:spcBef>
                  <a:spcPct val="20000"/>
                </a:spcBef>
                <a:buClr>
                  <a:srgbClr val="182677"/>
                </a:buClr>
              </a:pPr>
              <a:endParaRPr lang="en-US" sz="1051" dirty="0"/>
            </a:p>
          </p:txBody>
        </p:sp>
        <p:sp>
          <p:nvSpPr>
            <p:cNvPr id="24" name="TextBox 53"/>
            <p:cNvSpPr txBox="1"/>
            <p:nvPr/>
          </p:nvSpPr>
          <p:spPr>
            <a:xfrm>
              <a:off x="1090807" y="2599370"/>
              <a:ext cx="1243917" cy="502573"/>
            </a:xfrm>
            <a:prstGeom prst="rect">
              <a:avLst/>
            </a:prstGeom>
            <a:noFill/>
          </p:spPr>
          <p:txBody>
            <a:bodyPr wrap="square" rtlCol="0">
              <a:spAutoFit/>
            </a:bodyPr>
            <a:lstStyle/>
            <a:p>
              <a:pPr algn="ctr">
                <a:buClr>
                  <a:schemeClr val="accent1"/>
                </a:buClr>
              </a:pPr>
              <a:r>
                <a:rPr lang="de-DE" sz="1333" dirty="0" err="1">
                  <a:solidFill>
                    <a:schemeClr val="bg2"/>
                  </a:solidFill>
                </a:rPr>
                <a:t>BiDi</a:t>
              </a:r>
              <a:r>
                <a:rPr lang="de-DE" sz="1333" dirty="0">
                  <a:solidFill>
                    <a:schemeClr val="bg2"/>
                  </a:solidFill>
                </a:rPr>
                <a:t/>
              </a:r>
              <a:br>
                <a:rPr lang="de-DE" sz="1333" dirty="0">
                  <a:solidFill>
                    <a:schemeClr val="bg2"/>
                  </a:solidFill>
                </a:rPr>
              </a:br>
              <a:r>
                <a:rPr lang="de-DE" sz="1333" dirty="0" err="1">
                  <a:solidFill>
                    <a:schemeClr val="bg2"/>
                  </a:solidFill>
                </a:rPr>
                <a:t>CWDM</a:t>
              </a:r>
              <a:endParaRPr lang="en-US" sz="1333" dirty="0">
                <a:solidFill>
                  <a:schemeClr val="bg2"/>
                </a:solidFill>
              </a:endParaRPr>
            </a:p>
          </p:txBody>
        </p:sp>
        <p:sp>
          <p:nvSpPr>
            <p:cNvPr id="25" name="TextBox 60"/>
            <p:cNvSpPr txBox="1"/>
            <p:nvPr/>
          </p:nvSpPr>
          <p:spPr>
            <a:xfrm>
              <a:off x="2781194" y="2604038"/>
              <a:ext cx="747319" cy="502573"/>
            </a:xfrm>
            <a:prstGeom prst="rect">
              <a:avLst/>
            </a:prstGeom>
            <a:noFill/>
          </p:spPr>
          <p:txBody>
            <a:bodyPr wrap="none" rtlCol="0">
              <a:spAutoFit/>
            </a:bodyPr>
            <a:lstStyle/>
            <a:p>
              <a:pPr algn="ctr">
                <a:buClr>
                  <a:schemeClr val="accent1"/>
                </a:buClr>
              </a:pPr>
              <a:r>
                <a:rPr lang="de-DE" sz="1333" dirty="0" err="1" smtClean="0">
                  <a:solidFill>
                    <a:schemeClr val="bg2"/>
                  </a:solidFill>
                </a:rPr>
                <a:t>CWDM</a:t>
              </a:r>
              <a:r>
                <a:rPr lang="de-DE" sz="1333" dirty="0" smtClean="0">
                  <a:solidFill>
                    <a:schemeClr val="bg2"/>
                  </a:solidFill>
                </a:rPr>
                <a:t/>
              </a:r>
              <a:br>
                <a:rPr lang="de-DE" sz="1333" dirty="0" smtClean="0">
                  <a:solidFill>
                    <a:schemeClr val="bg2"/>
                  </a:solidFill>
                </a:rPr>
              </a:br>
              <a:r>
                <a:rPr lang="de-DE" sz="1333" dirty="0" smtClean="0">
                  <a:solidFill>
                    <a:schemeClr val="bg2"/>
                  </a:solidFill>
                </a:rPr>
                <a:t>Filter</a:t>
              </a:r>
              <a:endParaRPr lang="en-US" sz="1333" dirty="0">
                <a:solidFill>
                  <a:schemeClr val="bg2"/>
                </a:solidFill>
              </a:endParaRPr>
            </a:p>
          </p:txBody>
        </p:sp>
        <p:pic>
          <p:nvPicPr>
            <p:cNvPr id="5" name="Grafik 4"/>
            <p:cNvPicPr>
              <a:picLocks noChangeAspect="1"/>
            </p:cNvPicPr>
            <p:nvPr/>
          </p:nvPicPr>
          <p:blipFill>
            <a:blip r:embed="rId2"/>
            <a:stretch>
              <a:fillRect/>
            </a:stretch>
          </p:blipFill>
          <p:spPr>
            <a:xfrm>
              <a:off x="2438401" y="3156038"/>
              <a:ext cx="1455039" cy="1455039"/>
            </a:xfrm>
            <a:prstGeom prst="rect">
              <a:avLst/>
            </a:prstGeom>
          </p:spPr>
        </p:pic>
        <p:pic>
          <p:nvPicPr>
            <p:cNvPr id="7" name="Grafik 6"/>
            <p:cNvPicPr>
              <a:picLocks noChangeAspect="1"/>
            </p:cNvPicPr>
            <p:nvPr/>
          </p:nvPicPr>
          <p:blipFill>
            <a:blip r:embed="rId3"/>
            <a:stretch>
              <a:fillRect/>
            </a:stretch>
          </p:blipFill>
          <p:spPr>
            <a:xfrm>
              <a:off x="950401" y="3156038"/>
              <a:ext cx="1455039" cy="1455039"/>
            </a:xfrm>
            <a:prstGeom prst="rect">
              <a:avLst/>
            </a:prstGeom>
          </p:spPr>
        </p:pic>
        <p:pic>
          <p:nvPicPr>
            <p:cNvPr id="6" name="Grafik 5"/>
            <p:cNvPicPr>
              <a:picLocks noChangeAspect="1"/>
            </p:cNvPicPr>
            <p:nvPr/>
          </p:nvPicPr>
          <p:blipFill>
            <a:blip r:embed="rId4"/>
            <a:stretch>
              <a:fillRect/>
            </a:stretch>
          </p:blipFill>
          <p:spPr>
            <a:xfrm>
              <a:off x="4550401" y="3156038"/>
              <a:ext cx="1455039" cy="1455039"/>
            </a:xfrm>
            <a:prstGeom prst="rect">
              <a:avLst/>
            </a:prstGeom>
          </p:spPr>
        </p:pic>
        <p:sp>
          <p:nvSpPr>
            <p:cNvPr id="26" name="TextBox 53"/>
            <p:cNvSpPr txBox="1"/>
            <p:nvPr/>
          </p:nvSpPr>
          <p:spPr>
            <a:xfrm>
              <a:off x="6130895" y="2623667"/>
              <a:ext cx="1243917" cy="502573"/>
            </a:xfrm>
            <a:prstGeom prst="rect">
              <a:avLst/>
            </a:prstGeom>
            <a:noFill/>
          </p:spPr>
          <p:txBody>
            <a:bodyPr wrap="square" rtlCol="0">
              <a:spAutoFit/>
            </a:bodyPr>
            <a:lstStyle/>
            <a:p>
              <a:pPr algn="ctr">
                <a:buClr>
                  <a:schemeClr val="accent1"/>
                </a:buClr>
              </a:pPr>
              <a:r>
                <a:rPr lang="de-DE" sz="1333" dirty="0" err="1">
                  <a:solidFill>
                    <a:schemeClr val="bg2"/>
                  </a:solidFill>
                </a:rPr>
                <a:t>BiDi</a:t>
              </a:r>
              <a:r>
                <a:rPr lang="de-DE" sz="1333" dirty="0">
                  <a:solidFill>
                    <a:schemeClr val="bg2"/>
                  </a:solidFill>
                </a:rPr>
                <a:t/>
              </a:r>
              <a:br>
                <a:rPr lang="de-DE" sz="1333" dirty="0">
                  <a:solidFill>
                    <a:schemeClr val="bg2"/>
                  </a:solidFill>
                </a:rPr>
              </a:br>
              <a:r>
                <a:rPr lang="de-DE" sz="1333" dirty="0" err="1">
                  <a:solidFill>
                    <a:schemeClr val="bg2"/>
                  </a:solidFill>
                </a:rPr>
                <a:t>CWDM</a:t>
              </a:r>
              <a:endParaRPr lang="en-US" sz="1333" dirty="0">
                <a:solidFill>
                  <a:schemeClr val="bg2"/>
                </a:solidFill>
              </a:endParaRPr>
            </a:p>
          </p:txBody>
        </p:sp>
        <p:sp>
          <p:nvSpPr>
            <p:cNvPr id="29" name="TextBox 60"/>
            <p:cNvSpPr txBox="1"/>
            <p:nvPr/>
          </p:nvSpPr>
          <p:spPr>
            <a:xfrm>
              <a:off x="4945987" y="2623667"/>
              <a:ext cx="747319" cy="502573"/>
            </a:xfrm>
            <a:prstGeom prst="rect">
              <a:avLst/>
            </a:prstGeom>
            <a:noFill/>
          </p:spPr>
          <p:txBody>
            <a:bodyPr wrap="none" rtlCol="0">
              <a:spAutoFit/>
            </a:bodyPr>
            <a:lstStyle/>
            <a:p>
              <a:pPr algn="ctr">
                <a:buClr>
                  <a:schemeClr val="accent1"/>
                </a:buClr>
              </a:pPr>
              <a:r>
                <a:rPr lang="de-DE" sz="1333" dirty="0" err="1" smtClean="0">
                  <a:solidFill>
                    <a:schemeClr val="bg2"/>
                  </a:solidFill>
                </a:rPr>
                <a:t>CWDM</a:t>
              </a:r>
              <a:r>
                <a:rPr lang="de-DE" sz="1333" dirty="0" smtClean="0">
                  <a:solidFill>
                    <a:schemeClr val="bg2"/>
                  </a:solidFill>
                </a:rPr>
                <a:t/>
              </a:r>
              <a:br>
                <a:rPr lang="de-DE" sz="1333" dirty="0" smtClean="0">
                  <a:solidFill>
                    <a:schemeClr val="bg2"/>
                  </a:solidFill>
                </a:rPr>
              </a:br>
              <a:r>
                <a:rPr lang="de-DE" sz="1333" dirty="0" smtClean="0">
                  <a:solidFill>
                    <a:schemeClr val="bg2"/>
                  </a:solidFill>
                </a:rPr>
                <a:t>Filter</a:t>
              </a:r>
              <a:endParaRPr lang="en-US" sz="1333" dirty="0">
                <a:solidFill>
                  <a:schemeClr val="bg2"/>
                </a:solidFill>
              </a:endParaRPr>
            </a:p>
          </p:txBody>
        </p:sp>
        <p:pic>
          <p:nvPicPr>
            <p:cNvPr id="9" name="Grafik 8"/>
            <p:cNvPicPr>
              <a:picLocks noChangeAspect="1"/>
            </p:cNvPicPr>
            <p:nvPr/>
          </p:nvPicPr>
          <p:blipFill>
            <a:blip r:embed="rId5"/>
            <a:stretch>
              <a:fillRect/>
            </a:stretch>
          </p:blipFill>
          <p:spPr>
            <a:xfrm>
              <a:off x="6038401" y="3156038"/>
              <a:ext cx="1455039" cy="1463167"/>
            </a:xfrm>
            <a:prstGeom prst="rect">
              <a:avLst/>
            </a:prstGeom>
          </p:spPr>
        </p:pic>
        <p:pic>
          <p:nvPicPr>
            <p:cNvPr id="4" name="Grafik 3"/>
            <p:cNvPicPr>
              <a:picLocks noChangeAspect="1"/>
            </p:cNvPicPr>
            <p:nvPr/>
          </p:nvPicPr>
          <p:blipFill>
            <a:blip r:embed="rId6"/>
            <a:stretch>
              <a:fillRect/>
            </a:stretch>
          </p:blipFill>
          <p:spPr>
            <a:xfrm>
              <a:off x="7670400" y="3175370"/>
              <a:ext cx="3511600" cy="1599729"/>
            </a:xfrm>
            <a:prstGeom prst="rect">
              <a:avLst/>
            </a:prstGeom>
          </p:spPr>
        </p:pic>
        <p:sp>
          <p:nvSpPr>
            <p:cNvPr id="8" name="Freihandform 7"/>
            <p:cNvSpPr/>
            <p:nvPr/>
          </p:nvSpPr>
          <p:spPr bwMode="auto">
            <a:xfrm>
              <a:off x="5645726" y="3665981"/>
              <a:ext cx="565532" cy="242371"/>
            </a:xfrm>
            <a:custGeom>
              <a:avLst/>
              <a:gdLst>
                <a:gd name="connsiteX0" fmla="*/ 424149 w 424149"/>
                <a:gd name="connsiteY0" fmla="*/ 181778 h 181778"/>
                <a:gd name="connsiteX1" fmla="*/ 278176 w 424149"/>
                <a:gd name="connsiteY1" fmla="*/ 181778 h 181778"/>
                <a:gd name="connsiteX2" fmla="*/ 278176 w 424149"/>
                <a:gd name="connsiteY2" fmla="*/ 0 h 181778"/>
                <a:gd name="connsiteX3" fmla="*/ 0 w 424149"/>
                <a:gd name="connsiteY3" fmla="*/ 0 h 181778"/>
              </a:gdLst>
              <a:ahLst/>
              <a:cxnLst>
                <a:cxn ang="0">
                  <a:pos x="connsiteX0" y="connsiteY0"/>
                </a:cxn>
                <a:cxn ang="0">
                  <a:pos x="connsiteX1" y="connsiteY1"/>
                </a:cxn>
                <a:cxn ang="0">
                  <a:pos x="connsiteX2" y="connsiteY2"/>
                </a:cxn>
                <a:cxn ang="0">
                  <a:pos x="connsiteX3" y="connsiteY3"/>
                </a:cxn>
              </a:cxnLst>
              <a:rect l="l" t="t" r="r" b="b"/>
              <a:pathLst>
                <a:path w="424149" h="181778">
                  <a:moveTo>
                    <a:pt x="424149" y="181778"/>
                  </a:moveTo>
                  <a:lnTo>
                    <a:pt x="278176" y="181778"/>
                  </a:lnTo>
                  <a:lnTo>
                    <a:pt x="278176" y="0"/>
                  </a:lnTo>
                  <a:lnTo>
                    <a:pt x="0" y="0"/>
                  </a:lnTo>
                </a:path>
              </a:pathLst>
            </a:custGeom>
            <a:noFill/>
            <a:ln w="12700" algn="ctr">
              <a:solidFill>
                <a:schemeClr val="accent5"/>
              </a:solidFill>
              <a:prstDash val="dash"/>
              <a:round/>
              <a:headEnd/>
              <a:tailEnd/>
            </a:ln>
            <a:effectLst>
              <a:outerShdw blurRad="50800" dist="38100" dir="5400000" algn="t" rotWithShape="0">
                <a:prstClr val="black">
                  <a:alpha val="40000"/>
                </a:prstClr>
              </a:outerShdw>
            </a:effectLst>
          </p:spPr>
          <p:txBody>
            <a:bodyPr rtlCol="0" anchor="ctr"/>
            <a:lstStyle/>
            <a:p>
              <a:pPr algn="ctr"/>
              <a:endParaRPr lang="de-DE" sz="2400"/>
            </a:p>
          </p:txBody>
        </p:sp>
        <p:sp>
          <p:nvSpPr>
            <p:cNvPr id="10" name="Freihandform 9"/>
            <p:cNvSpPr/>
            <p:nvPr/>
          </p:nvSpPr>
          <p:spPr bwMode="auto">
            <a:xfrm>
              <a:off x="2292926" y="3669654"/>
              <a:ext cx="521465" cy="224009"/>
            </a:xfrm>
            <a:custGeom>
              <a:avLst/>
              <a:gdLst>
                <a:gd name="connsiteX0" fmla="*/ 0 w 391099"/>
                <a:gd name="connsiteY0" fmla="*/ 168007 h 168007"/>
                <a:gd name="connsiteX1" fmla="*/ 101906 w 391099"/>
                <a:gd name="connsiteY1" fmla="*/ 168007 h 168007"/>
                <a:gd name="connsiteX2" fmla="*/ 101906 w 391099"/>
                <a:gd name="connsiteY2" fmla="*/ 0 h 168007"/>
                <a:gd name="connsiteX3" fmla="*/ 391099 w 391099"/>
                <a:gd name="connsiteY3" fmla="*/ 0 h 168007"/>
              </a:gdLst>
              <a:ahLst/>
              <a:cxnLst>
                <a:cxn ang="0">
                  <a:pos x="connsiteX0" y="connsiteY0"/>
                </a:cxn>
                <a:cxn ang="0">
                  <a:pos x="connsiteX1" y="connsiteY1"/>
                </a:cxn>
                <a:cxn ang="0">
                  <a:pos x="connsiteX2" y="connsiteY2"/>
                </a:cxn>
                <a:cxn ang="0">
                  <a:pos x="connsiteX3" y="connsiteY3"/>
                </a:cxn>
              </a:cxnLst>
              <a:rect l="l" t="t" r="r" b="b"/>
              <a:pathLst>
                <a:path w="391099" h="168007">
                  <a:moveTo>
                    <a:pt x="0" y="168007"/>
                  </a:moveTo>
                  <a:lnTo>
                    <a:pt x="101906" y="168007"/>
                  </a:lnTo>
                  <a:lnTo>
                    <a:pt x="101906" y="0"/>
                  </a:lnTo>
                  <a:lnTo>
                    <a:pt x="391099" y="0"/>
                  </a:lnTo>
                </a:path>
              </a:pathLst>
            </a:custGeom>
            <a:noFill/>
            <a:ln w="12700" algn="ctr">
              <a:solidFill>
                <a:schemeClr val="accent5"/>
              </a:solidFill>
              <a:prstDash val="dash"/>
              <a:round/>
              <a:headEnd/>
              <a:tailEnd/>
            </a:ln>
            <a:effectLst>
              <a:outerShdw blurRad="50800" dist="38100" dir="5400000" algn="t" rotWithShape="0">
                <a:prstClr val="black">
                  <a:alpha val="40000"/>
                </a:prstClr>
              </a:outerShdw>
            </a:effectLst>
          </p:spPr>
          <p:txBody>
            <a:bodyPr rtlCol="0" anchor="ctr"/>
            <a:lstStyle/>
            <a:p>
              <a:pPr algn="ctr"/>
              <a:endParaRPr lang="de-DE" sz="2400"/>
            </a:p>
          </p:txBody>
        </p:sp>
        <p:sp>
          <p:nvSpPr>
            <p:cNvPr id="19" name="TextBox 60"/>
            <p:cNvSpPr txBox="1"/>
            <p:nvPr/>
          </p:nvSpPr>
          <p:spPr>
            <a:xfrm>
              <a:off x="3887523" y="2609969"/>
              <a:ext cx="611066" cy="502573"/>
            </a:xfrm>
            <a:prstGeom prst="rect">
              <a:avLst/>
            </a:prstGeom>
            <a:noFill/>
          </p:spPr>
          <p:txBody>
            <a:bodyPr wrap="none" rtlCol="0">
              <a:spAutoFit/>
            </a:bodyPr>
            <a:lstStyle/>
            <a:p>
              <a:pPr algn="ctr">
                <a:buClr>
                  <a:schemeClr val="accent1"/>
                </a:buClr>
              </a:pPr>
              <a:r>
                <a:rPr lang="de-DE" sz="1333" dirty="0" err="1" smtClean="0">
                  <a:solidFill>
                    <a:schemeClr val="bg2"/>
                  </a:solidFill>
                </a:rPr>
                <a:t>One</a:t>
              </a:r>
              <a:r>
                <a:rPr lang="de-DE" sz="1333" dirty="0" smtClean="0">
                  <a:solidFill>
                    <a:schemeClr val="bg2"/>
                  </a:solidFill>
                </a:rPr>
                <a:t/>
              </a:r>
              <a:br>
                <a:rPr lang="de-DE" sz="1333" dirty="0" smtClean="0">
                  <a:solidFill>
                    <a:schemeClr val="bg2"/>
                  </a:solidFill>
                </a:rPr>
              </a:br>
              <a:r>
                <a:rPr lang="de-DE" sz="1333" dirty="0" smtClean="0">
                  <a:solidFill>
                    <a:schemeClr val="bg2"/>
                  </a:solidFill>
                </a:rPr>
                <a:t>Fiber</a:t>
              </a:r>
              <a:endParaRPr lang="en-US" sz="1333" dirty="0">
                <a:solidFill>
                  <a:schemeClr val="bg2"/>
                </a:solidFill>
              </a:endParaRPr>
            </a:p>
          </p:txBody>
        </p:sp>
      </p:grpSp>
      <p:sp>
        <p:nvSpPr>
          <p:cNvPr id="20" name="Content Placeholder 2"/>
          <p:cNvSpPr txBox="1">
            <a:spLocks/>
          </p:cNvSpPr>
          <p:nvPr/>
        </p:nvSpPr>
        <p:spPr>
          <a:xfrm>
            <a:off x="346678" y="1310806"/>
            <a:ext cx="10809600" cy="2304111"/>
          </a:xfrm>
          <a:prstGeom prst="rect">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txBody>
          <a:bodyPr vert="horz" lIns="121920" tIns="480000" rIns="121920" bIns="48000" rtlCol="0">
            <a:normAutofit fontScale="85000" lnSpcReduction="20000"/>
          </a:bodyPr>
          <a:lstStyle>
            <a:lvl1pPr marL="171450" indent="-171450">
              <a:lnSpc>
                <a:spcPct val="90000"/>
              </a:lnSpc>
              <a:spcBef>
                <a:spcPts val="750"/>
              </a:spcBef>
              <a:buClr>
                <a:srgbClr val="FF0000"/>
              </a:buClr>
              <a:buFont typeface="Arial" panose="020B0604020202020204" pitchFamily="34" charset="0"/>
              <a:buChar char="•"/>
              <a:defRPr sz="1600">
                <a:ea typeface="Verdana" panose="020B0604030504040204" pitchFamily="34" charset="0"/>
                <a:cs typeface="Verdana" panose="020B0604030504040204" pitchFamily="34" charset="0"/>
              </a:defRPr>
            </a:lvl1pPr>
            <a:lvl2pPr marL="360363" lvl="1" indent="-179388">
              <a:lnSpc>
                <a:spcPct val="90000"/>
              </a:lnSpc>
              <a:spcBef>
                <a:spcPts val="375"/>
              </a:spcBef>
              <a:buClr>
                <a:srgbClr val="182677"/>
              </a:buClr>
              <a:buFont typeface="Arial" panose="020B0604020202020204" pitchFamily="34" charset="0"/>
              <a:buChar char="•"/>
              <a:defRPr sz="1400">
                <a:ea typeface="Verdana" panose="020B0604030504040204" pitchFamily="34" charset="0"/>
                <a:cs typeface="Verdana" panose="020B0604030504040204" pitchFamily="34" charset="0"/>
              </a:defRPr>
            </a:lvl2pPr>
            <a:lvl3pPr marL="536575" lvl="2" indent="-176213">
              <a:lnSpc>
                <a:spcPct val="90000"/>
              </a:lnSpc>
              <a:spcBef>
                <a:spcPts val="375"/>
              </a:spcBef>
              <a:buClr>
                <a:srgbClr val="13439F"/>
              </a:buClr>
              <a:buFont typeface="Arial" panose="020B0604020202020204" pitchFamily="34" charset="0"/>
              <a:buChar char="•"/>
              <a:defRPr sz="1200">
                <a:ea typeface="Verdana" panose="020B0604030504040204" pitchFamily="34" charset="0"/>
                <a:cs typeface="Verdana" panose="020B0604030504040204" pitchFamily="34" charset="0"/>
              </a:defRPr>
            </a:lvl3pPr>
            <a:lvl4pPr marL="1200150" indent="-171450">
              <a:lnSpc>
                <a:spcPct val="90000"/>
              </a:lnSpc>
              <a:spcBef>
                <a:spcPts val="375"/>
              </a:spcBef>
              <a:buClr>
                <a:srgbClr val="1A59D4"/>
              </a:buClr>
              <a:buFont typeface="Arial" panose="020B0604020202020204" pitchFamily="34" charset="0"/>
              <a:buChar char="•"/>
              <a:defRPr sz="1200">
                <a:ea typeface="Verdana" panose="020B0604030504040204" pitchFamily="34" charset="0"/>
                <a:cs typeface="Verdana" panose="020B0604030504040204" pitchFamily="34" charset="0"/>
              </a:defRPr>
            </a:lvl4pPr>
            <a:lvl5pPr indent="0">
              <a:lnSpc>
                <a:spcPct val="90000"/>
              </a:lnSpc>
              <a:spcBef>
                <a:spcPts val="375"/>
              </a:spcBef>
              <a:buFont typeface="Arial" panose="020B0604020202020204" pitchFamily="34" charset="0"/>
              <a:buNone/>
              <a:defRPr sz="1200">
                <a:latin typeface="Verdana (body)"/>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179388" indent="-179388">
              <a:spcAft>
                <a:spcPts val="600"/>
              </a:spcAft>
              <a:buClr>
                <a:schemeClr val="accent3"/>
              </a:buClr>
            </a:pPr>
            <a:r>
              <a:rPr lang="en-US" sz="1900" dirty="0">
                <a:ln w="12700">
                  <a:noFill/>
                </a:ln>
              </a:rPr>
              <a:t>Optimized for outdoor environment </a:t>
            </a:r>
          </a:p>
          <a:p>
            <a:pPr marL="522288" lvl="1">
              <a:spcAft>
                <a:spcPts val="600"/>
              </a:spcAft>
              <a:buClr>
                <a:schemeClr val="accent2"/>
              </a:buClr>
            </a:pPr>
            <a:r>
              <a:rPr lang="en-US" sz="1700" dirty="0"/>
              <a:t>20nm CWDM grid is substantially wider than the 0.8nm </a:t>
            </a:r>
            <a:r>
              <a:rPr lang="en-US" sz="1700" dirty="0" smtClean="0"/>
              <a:t>DWDM grid</a:t>
            </a:r>
          </a:p>
          <a:p>
            <a:pPr marL="522288" lvl="1">
              <a:spcAft>
                <a:spcPts val="600"/>
              </a:spcAft>
              <a:buClr>
                <a:schemeClr val="accent2"/>
              </a:buClr>
            </a:pPr>
            <a:r>
              <a:rPr lang="en-US" sz="1700" dirty="0" smtClean="0"/>
              <a:t>Laser </a:t>
            </a:r>
            <a:r>
              <a:rPr lang="en-US" sz="1700" dirty="0"/>
              <a:t>can drift freely for temperatures up to +85°C</a:t>
            </a:r>
          </a:p>
          <a:p>
            <a:pPr marL="522288" lvl="1">
              <a:spcAft>
                <a:spcPts val="600"/>
              </a:spcAft>
              <a:buClr>
                <a:schemeClr val="accent2"/>
              </a:buClr>
            </a:pPr>
            <a:r>
              <a:rPr lang="en-US" sz="1700" dirty="0"/>
              <a:t>Passive filter technology</a:t>
            </a:r>
          </a:p>
          <a:p>
            <a:pPr marL="179388" indent="-179388">
              <a:spcAft>
                <a:spcPts val="600"/>
              </a:spcAft>
              <a:buClr>
                <a:schemeClr val="accent3"/>
              </a:buClr>
            </a:pPr>
            <a:r>
              <a:rPr lang="en-US" sz="1900" dirty="0" smtClean="0">
                <a:ln w="12700">
                  <a:noFill/>
                </a:ln>
              </a:rPr>
              <a:t>Negligible </a:t>
            </a:r>
            <a:r>
              <a:rPr lang="en-US" sz="1900" dirty="0">
                <a:ln w="12700">
                  <a:noFill/>
                </a:ln>
              </a:rPr>
              <a:t>asymmetric delay – Meets LTE requirements by design</a:t>
            </a:r>
          </a:p>
          <a:p>
            <a:pPr marL="522288" lvl="1">
              <a:spcAft>
                <a:spcPts val="600"/>
              </a:spcAft>
              <a:buClr>
                <a:schemeClr val="accent2"/>
              </a:buClr>
            </a:pPr>
            <a:r>
              <a:rPr lang="en-US" sz="1700" dirty="0"/>
              <a:t>By using CWDM </a:t>
            </a:r>
            <a:r>
              <a:rPr lang="en-US" sz="1700" dirty="0" err="1"/>
              <a:t>BiDi</a:t>
            </a:r>
            <a:r>
              <a:rPr lang="en-US" sz="1700" dirty="0"/>
              <a:t> both transmission directions have exactly the same fiber length</a:t>
            </a:r>
          </a:p>
          <a:p>
            <a:pPr marL="522288" lvl="1">
              <a:spcAft>
                <a:spcPts val="600"/>
              </a:spcAft>
              <a:buClr>
                <a:schemeClr val="accent2"/>
              </a:buClr>
            </a:pPr>
            <a:endParaRPr lang="en-US" sz="1100" dirty="0"/>
          </a:p>
        </p:txBody>
      </p:sp>
      <p:sp>
        <p:nvSpPr>
          <p:cNvPr id="22" name="Rechteck 8"/>
          <p:cNvSpPr/>
          <p:nvPr/>
        </p:nvSpPr>
        <p:spPr bwMode="auto">
          <a:xfrm>
            <a:off x="346678" y="1218468"/>
            <a:ext cx="10809600" cy="360000"/>
          </a:xfrm>
          <a:prstGeom prst="rect">
            <a:avLst/>
          </a:prstGeom>
          <a:solidFill>
            <a:schemeClr val="bg2">
              <a:lumMod val="60000"/>
              <a:lumOff val="40000"/>
            </a:schemeClr>
          </a:solidFill>
          <a:ln w="12700" algn="ctr">
            <a:solidFill>
              <a:schemeClr val="accent6"/>
            </a:solidFill>
            <a:round/>
            <a:headEnd/>
            <a:tailEn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buClr>
                <a:schemeClr val="accent1"/>
              </a:buClr>
            </a:pPr>
            <a:r>
              <a:rPr lang="en-US" sz="1867" b="1" dirty="0" smtClean="0">
                <a:ln w="12700">
                  <a:noFill/>
                </a:ln>
                <a:solidFill>
                  <a:schemeClr val="bg1"/>
                </a:solidFill>
              </a:rPr>
              <a:t>Technology: Coarse WDM Single Fiber Working</a:t>
            </a:r>
            <a:endParaRPr lang="en-US" sz="1867" b="1" dirty="0">
              <a:ln w="12700">
                <a:noFill/>
              </a:ln>
              <a:solidFill>
                <a:schemeClr val="bg1"/>
              </a:solidFill>
            </a:endParaRPr>
          </a:p>
        </p:txBody>
      </p:sp>
      <p:sp>
        <p:nvSpPr>
          <p:cNvPr id="3" name="TextBox 2"/>
          <p:cNvSpPr txBox="1"/>
          <p:nvPr/>
        </p:nvSpPr>
        <p:spPr>
          <a:xfrm>
            <a:off x="8205849" y="4167572"/>
            <a:ext cx="2013693"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400" dirty="0" smtClean="0"/>
              <a:t>Single element filter</a:t>
            </a:r>
          </a:p>
        </p:txBody>
      </p:sp>
    </p:spTree>
    <p:extLst>
      <p:ext uri="{BB962C8B-B14F-4D97-AF65-F5344CB8AC3E}">
        <p14:creationId xmlns:p14="http://schemas.microsoft.com/office/powerpoint/2010/main" val="93602202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124" y="38558"/>
            <a:ext cx="11155505" cy="1032000"/>
          </a:xfrm>
        </p:spPr>
        <p:txBody>
          <a:bodyPr>
            <a:normAutofit/>
          </a:bodyPr>
          <a:lstStyle/>
          <a:p>
            <a:r>
              <a:rPr lang="en-ZA" sz="3600" dirty="0" smtClean="0"/>
              <a:t>2 x 1GE SFW CWDM Bidi</a:t>
            </a:r>
            <a:endParaRPr lang="en-ZA" sz="2000" dirty="0"/>
          </a:p>
        </p:txBody>
      </p:sp>
      <p:grpSp>
        <p:nvGrpSpPr>
          <p:cNvPr id="5" name="Gruppieren 3"/>
          <p:cNvGrpSpPr/>
          <p:nvPr/>
        </p:nvGrpSpPr>
        <p:grpSpPr>
          <a:xfrm>
            <a:off x="9674523" y="4581109"/>
            <a:ext cx="435084" cy="435477"/>
            <a:chOff x="1962593" y="2862515"/>
            <a:chExt cx="435084" cy="435477"/>
          </a:xfrm>
        </p:grpSpPr>
        <p:sp>
          <p:nvSpPr>
            <p:cNvPr id="6" name="Trapezoid 5"/>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 name="Trapezoid 6"/>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9"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10" name="Oval 9"/>
          <p:cNvSpPr/>
          <p:nvPr/>
        </p:nvSpPr>
        <p:spPr bwMode="auto">
          <a:xfrm>
            <a:off x="1194955" y="1840190"/>
            <a:ext cx="9850581" cy="3552691"/>
          </a:xfrm>
          <a:prstGeom prst="ellipse">
            <a:avLst/>
          </a:prstGeom>
          <a:noFill/>
          <a:ln w="254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grpSp>
        <p:nvGrpSpPr>
          <p:cNvPr id="11" name="Gruppieren 3"/>
          <p:cNvGrpSpPr/>
          <p:nvPr/>
        </p:nvGrpSpPr>
        <p:grpSpPr>
          <a:xfrm>
            <a:off x="2696599" y="4778609"/>
            <a:ext cx="435084" cy="560135"/>
            <a:chOff x="1962593" y="2862515"/>
            <a:chExt cx="435084" cy="435477"/>
          </a:xfrm>
        </p:grpSpPr>
        <p:sp>
          <p:nvSpPr>
            <p:cNvPr id="12" name="Trapezoid 1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3" name="Trapezoid 1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1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21" name="Gruppieren 3"/>
          <p:cNvGrpSpPr/>
          <p:nvPr/>
        </p:nvGrpSpPr>
        <p:grpSpPr>
          <a:xfrm>
            <a:off x="7444148" y="5067457"/>
            <a:ext cx="435084" cy="560135"/>
            <a:chOff x="1962593" y="2862515"/>
            <a:chExt cx="435084" cy="435477"/>
          </a:xfrm>
        </p:grpSpPr>
        <p:sp>
          <p:nvSpPr>
            <p:cNvPr id="22" name="Trapezoid 2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3" name="Trapezoid 2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2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31" name="Gruppieren 3"/>
          <p:cNvGrpSpPr/>
          <p:nvPr/>
        </p:nvGrpSpPr>
        <p:grpSpPr>
          <a:xfrm>
            <a:off x="5047129" y="5185836"/>
            <a:ext cx="435084" cy="560135"/>
            <a:chOff x="1962593" y="2862515"/>
            <a:chExt cx="435084" cy="435477"/>
          </a:xfrm>
        </p:grpSpPr>
        <p:sp>
          <p:nvSpPr>
            <p:cNvPr id="32" name="Trapezoid 3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3" name="Trapezoid 3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3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57" name="Gruppieren 3"/>
          <p:cNvGrpSpPr/>
          <p:nvPr/>
        </p:nvGrpSpPr>
        <p:grpSpPr>
          <a:xfrm rot="10800000">
            <a:off x="7574877" y="1617920"/>
            <a:ext cx="435084" cy="435477"/>
            <a:chOff x="1962593" y="2862515"/>
            <a:chExt cx="435084" cy="435477"/>
          </a:xfrm>
        </p:grpSpPr>
        <p:sp>
          <p:nvSpPr>
            <p:cNvPr id="58" name="Trapezoid 5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59" name="Trapezoid 5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6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67" name="Gruppieren 3"/>
          <p:cNvGrpSpPr/>
          <p:nvPr/>
        </p:nvGrpSpPr>
        <p:grpSpPr>
          <a:xfrm rot="10800000">
            <a:off x="9651618" y="2159314"/>
            <a:ext cx="435084" cy="435477"/>
            <a:chOff x="1962593" y="2862515"/>
            <a:chExt cx="435084" cy="435477"/>
          </a:xfrm>
        </p:grpSpPr>
        <p:sp>
          <p:nvSpPr>
            <p:cNvPr id="68" name="Trapezoid 6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9" name="Trapezoid 6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7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77" name="Gruppieren 3"/>
          <p:cNvGrpSpPr/>
          <p:nvPr/>
        </p:nvGrpSpPr>
        <p:grpSpPr>
          <a:xfrm rot="10800000">
            <a:off x="5194028" y="1574708"/>
            <a:ext cx="435084" cy="435477"/>
            <a:chOff x="1962593" y="2862515"/>
            <a:chExt cx="435084" cy="435477"/>
          </a:xfrm>
        </p:grpSpPr>
        <p:sp>
          <p:nvSpPr>
            <p:cNvPr id="78" name="Trapezoid 7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9" name="Trapezoid 7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82" name="Gruppieren 3"/>
          <p:cNvGrpSpPr/>
          <p:nvPr/>
        </p:nvGrpSpPr>
        <p:grpSpPr>
          <a:xfrm rot="10800000">
            <a:off x="2697235" y="1941577"/>
            <a:ext cx="435084" cy="435477"/>
            <a:chOff x="1962593" y="2862515"/>
            <a:chExt cx="435084" cy="435477"/>
          </a:xfrm>
        </p:grpSpPr>
        <p:sp>
          <p:nvSpPr>
            <p:cNvPr id="83" name="Trapezoid 82"/>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4" name="Trapezoid 83"/>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5"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6"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88" name="Trapezoid 87"/>
          <p:cNvSpPr/>
          <p:nvPr/>
        </p:nvSpPr>
        <p:spPr bwMode="auto">
          <a:xfrm rot="8172861">
            <a:off x="849172" y="3918670"/>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grpSp>
        <p:nvGrpSpPr>
          <p:cNvPr id="97" name="Group 96"/>
          <p:cNvGrpSpPr/>
          <p:nvPr/>
        </p:nvGrpSpPr>
        <p:grpSpPr>
          <a:xfrm>
            <a:off x="4919296" y="5733694"/>
            <a:ext cx="715260" cy="623791"/>
            <a:chOff x="5169262" y="5920072"/>
            <a:chExt cx="715260" cy="484966"/>
          </a:xfrm>
        </p:grpSpPr>
        <p:pic>
          <p:nvPicPr>
            <p:cNvPr id="94"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95"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96" name="TextBox 95"/>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02" name="Group 101"/>
          <p:cNvGrpSpPr/>
          <p:nvPr/>
        </p:nvGrpSpPr>
        <p:grpSpPr>
          <a:xfrm>
            <a:off x="2566564" y="5291894"/>
            <a:ext cx="715260" cy="623791"/>
            <a:chOff x="5169262" y="5920072"/>
            <a:chExt cx="715260" cy="484966"/>
          </a:xfrm>
        </p:grpSpPr>
        <p:pic>
          <p:nvPicPr>
            <p:cNvPr id="103"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04"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05" name="TextBox 104"/>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0" name="Group 109"/>
          <p:cNvGrpSpPr/>
          <p:nvPr/>
        </p:nvGrpSpPr>
        <p:grpSpPr>
          <a:xfrm>
            <a:off x="7339878" y="5550460"/>
            <a:ext cx="715260" cy="623791"/>
            <a:chOff x="5169262" y="5920072"/>
            <a:chExt cx="715260" cy="484966"/>
          </a:xfrm>
        </p:grpSpPr>
        <p:pic>
          <p:nvPicPr>
            <p:cNvPr id="111"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12"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13" name="TextBox 112"/>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8" name="Group 117"/>
          <p:cNvGrpSpPr/>
          <p:nvPr/>
        </p:nvGrpSpPr>
        <p:grpSpPr>
          <a:xfrm>
            <a:off x="9571826" y="5034366"/>
            <a:ext cx="715260" cy="484966"/>
            <a:chOff x="5169262" y="5920072"/>
            <a:chExt cx="715260" cy="484966"/>
          </a:xfrm>
        </p:grpSpPr>
        <p:pic>
          <p:nvPicPr>
            <p:cNvPr id="119"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20"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21" name="TextBox 120"/>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26" name="Group 125"/>
          <p:cNvGrpSpPr/>
          <p:nvPr/>
        </p:nvGrpSpPr>
        <p:grpSpPr>
          <a:xfrm>
            <a:off x="9482188" y="1682611"/>
            <a:ext cx="715260" cy="484966"/>
            <a:chOff x="8745904" y="1341036"/>
            <a:chExt cx="715260" cy="484966"/>
          </a:xfrm>
        </p:grpSpPr>
        <p:pic>
          <p:nvPicPr>
            <p:cNvPr id="123"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24"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25" name="TextBox 124"/>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1" name="Group 130"/>
          <p:cNvGrpSpPr/>
          <p:nvPr/>
        </p:nvGrpSpPr>
        <p:grpSpPr>
          <a:xfrm>
            <a:off x="7441014" y="1126810"/>
            <a:ext cx="715260" cy="484966"/>
            <a:chOff x="8745904" y="1341036"/>
            <a:chExt cx="715260" cy="484966"/>
          </a:xfrm>
        </p:grpSpPr>
        <p:pic>
          <p:nvPicPr>
            <p:cNvPr id="132"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33"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34" name="TextBox 133"/>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9" name="Group 138"/>
          <p:cNvGrpSpPr/>
          <p:nvPr/>
        </p:nvGrpSpPr>
        <p:grpSpPr>
          <a:xfrm>
            <a:off x="5035233" y="1106562"/>
            <a:ext cx="715260" cy="484966"/>
            <a:chOff x="8745904" y="1341036"/>
            <a:chExt cx="715260" cy="484966"/>
          </a:xfrm>
        </p:grpSpPr>
        <p:pic>
          <p:nvPicPr>
            <p:cNvPr id="140"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1"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42" name="TextBox 141"/>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47" name="Group 146"/>
          <p:cNvGrpSpPr/>
          <p:nvPr/>
        </p:nvGrpSpPr>
        <p:grpSpPr>
          <a:xfrm>
            <a:off x="2537195" y="1451817"/>
            <a:ext cx="715260" cy="484966"/>
            <a:chOff x="8745904" y="1341036"/>
            <a:chExt cx="715260" cy="484966"/>
          </a:xfrm>
        </p:grpSpPr>
        <p:pic>
          <p:nvPicPr>
            <p:cNvPr id="148"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9"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50" name="TextBox 149"/>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sp>
        <p:nvSpPr>
          <p:cNvPr id="155" name="Trapezoid 154"/>
          <p:cNvSpPr/>
          <p:nvPr/>
        </p:nvSpPr>
        <p:spPr bwMode="auto">
          <a:xfrm rot="2476679">
            <a:off x="825063" y="3062527"/>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sp>
        <p:nvSpPr>
          <p:cNvPr id="188" name="Rectangle 187"/>
          <p:cNvSpPr/>
          <p:nvPr/>
        </p:nvSpPr>
        <p:spPr bwMode="auto">
          <a:xfrm>
            <a:off x="1084006" y="3377381"/>
            <a:ext cx="169607" cy="548380"/>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cxnSp>
        <p:nvCxnSpPr>
          <p:cNvPr id="181" name="Gerade Verbindung mit Pfeil 26"/>
          <p:cNvCxnSpPr/>
          <p:nvPr/>
        </p:nvCxnSpPr>
        <p:spPr bwMode="auto">
          <a:xfrm flipH="1" flipV="1">
            <a:off x="571433" y="3223360"/>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cxnSp>
        <p:nvCxnSpPr>
          <p:cNvPr id="190" name="Gerade Verbindung mit Pfeil 26"/>
          <p:cNvCxnSpPr/>
          <p:nvPr/>
        </p:nvCxnSpPr>
        <p:spPr bwMode="auto">
          <a:xfrm flipH="1" flipV="1">
            <a:off x="608264" y="4050711"/>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sp>
        <p:nvSpPr>
          <p:cNvPr id="191" name="Textfeld 11"/>
          <p:cNvSpPr txBox="1"/>
          <p:nvPr/>
        </p:nvSpPr>
        <p:spPr>
          <a:xfrm>
            <a:off x="470967" y="3791826"/>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193" name="Grafik 77"/>
          <p:cNvPicPr>
            <a:picLocks noChangeAspect="1"/>
          </p:cNvPicPr>
          <p:nvPr/>
        </p:nvPicPr>
        <p:blipFill>
          <a:blip r:embed="rId2"/>
          <a:stretch>
            <a:fillRect/>
          </a:stretch>
        </p:blipFill>
        <p:spPr>
          <a:xfrm>
            <a:off x="68122" y="2950183"/>
            <a:ext cx="307777" cy="307777"/>
          </a:xfrm>
          <a:prstGeom prst="rect">
            <a:avLst/>
          </a:prstGeom>
        </p:spPr>
      </p:pic>
      <p:pic>
        <p:nvPicPr>
          <p:cNvPr id="194" name="Grafik 77"/>
          <p:cNvPicPr>
            <a:picLocks noChangeAspect="1"/>
          </p:cNvPicPr>
          <p:nvPr/>
        </p:nvPicPr>
        <p:blipFill>
          <a:blip r:embed="rId2"/>
          <a:stretch>
            <a:fillRect/>
          </a:stretch>
        </p:blipFill>
        <p:spPr>
          <a:xfrm>
            <a:off x="160724" y="3050875"/>
            <a:ext cx="307777" cy="307777"/>
          </a:xfrm>
          <a:prstGeom prst="rect">
            <a:avLst/>
          </a:prstGeom>
        </p:spPr>
      </p:pic>
      <p:pic>
        <p:nvPicPr>
          <p:cNvPr id="195" name="Grafik 77"/>
          <p:cNvPicPr>
            <a:picLocks noChangeAspect="1"/>
          </p:cNvPicPr>
          <p:nvPr/>
        </p:nvPicPr>
        <p:blipFill>
          <a:blip r:embed="rId2"/>
          <a:stretch>
            <a:fillRect/>
          </a:stretch>
        </p:blipFill>
        <p:spPr>
          <a:xfrm>
            <a:off x="231045" y="3153955"/>
            <a:ext cx="307777" cy="307777"/>
          </a:xfrm>
          <a:prstGeom prst="rect">
            <a:avLst/>
          </a:prstGeom>
        </p:spPr>
      </p:pic>
      <p:pic>
        <p:nvPicPr>
          <p:cNvPr id="196" name="Grafik 77"/>
          <p:cNvPicPr>
            <a:picLocks noChangeAspect="1"/>
          </p:cNvPicPr>
          <p:nvPr/>
        </p:nvPicPr>
        <p:blipFill>
          <a:blip r:embed="rId2"/>
          <a:stretch>
            <a:fillRect/>
          </a:stretch>
        </p:blipFill>
        <p:spPr>
          <a:xfrm>
            <a:off x="304318" y="3244161"/>
            <a:ext cx="307777" cy="307777"/>
          </a:xfrm>
          <a:prstGeom prst="rect">
            <a:avLst/>
          </a:prstGeom>
        </p:spPr>
      </p:pic>
      <p:sp>
        <p:nvSpPr>
          <p:cNvPr id="156" name="Textfeld 11"/>
          <p:cNvSpPr txBox="1"/>
          <p:nvPr/>
        </p:nvSpPr>
        <p:spPr>
          <a:xfrm>
            <a:off x="547503" y="3296489"/>
            <a:ext cx="646331" cy="215444"/>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a:t>8</a:t>
            </a:r>
            <a:endParaRPr lang="en-US" sz="500" dirty="0" smtClean="0"/>
          </a:p>
        </p:txBody>
      </p:sp>
      <p:pic>
        <p:nvPicPr>
          <p:cNvPr id="197" name="Grafik 77"/>
          <p:cNvPicPr>
            <a:picLocks noChangeAspect="1"/>
          </p:cNvPicPr>
          <p:nvPr/>
        </p:nvPicPr>
        <p:blipFill>
          <a:blip r:embed="rId2"/>
          <a:stretch>
            <a:fillRect/>
          </a:stretch>
        </p:blipFill>
        <p:spPr>
          <a:xfrm>
            <a:off x="135843" y="3915395"/>
            <a:ext cx="307777" cy="307777"/>
          </a:xfrm>
          <a:prstGeom prst="rect">
            <a:avLst/>
          </a:prstGeom>
        </p:spPr>
      </p:pic>
      <p:pic>
        <p:nvPicPr>
          <p:cNvPr id="198" name="Grafik 77"/>
          <p:cNvPicPr>
            <a:picLocks noChangeAspect="1"/>
          </p:cNvPicPr>
          <p:nvPr/>
        </p:nvPicPr>
        <p:blipFill>
          <a:blip r:embed="rId2"/>
          <a:stretch>
            <a:fillRect/>
          </a:stretch>
        </p:blipFill>
        <p:spPr>
          <a:xfrm>
            <a:off x="228445" y="4016087"/>
            <a:ext cx="307777" cy="307777"/>
          </a:xfrm>
          <a:prstGeom prst="rect">
            <a:avLst/>
          </a:prstGeom>
        </p:spPr>
      </p:pic>
      <p:pic>
        <p:nvPicPr>
          <p:cNvPr id="199" name="Grafik 77"/>
          <p:cNvPicPr>
            <a:picLocks noChangeAspect="1"/>
          </p:cNvPicPr>
          <p:nvPr/>
        </p:nvPicPr>
        <p:blipFill>
          <a:blip r:embed="rId2"/>
          <a:stretch>
            <a:fillRect/>
          </a:stretch>
        </p:blipFill>
        <p:spPr>
          <a:xfrm>
            <a:off x="298766" y="4119167"/>
            <a:ext cx="307777" cy="307777"/>
          </a:xfrm>
          <a:prstGeom prst="rect">
            <a:avLst/>
          </a:prstGeom>
        </p:spPr>
      </p:pic>
      <p:pic>
        <p:nvPicPr>
          <p:cNvPr id="200" name="Grafik 77"/>
          <p:cNvPicPr>
            <a:picLocks noChangeAspect="1"/>
          </p:cNvPicPr>
          <p:nvPr/>
        </p:nvPicPr>
        <p:blipFill>
          <a:blip r:embed="rId2"/>
          <a:stretch>
            <a:fillRect/>
          </a:stretch>
        </p:blipFill>
        <p:spPr>
          <a:xfrm>
            <a:off x="372039" y="4209373"/>
            <a:ext cx="307777" cy="307777"/>
          </a:xfrm>
          <a:prstGeom prst="rect">
            <a:avLst/>
          </a:prstGeom>
        </p:spPr>
      </p:pic>
      <p:pic>
        <p:nvPicPr>
          <p:cNvPr id="16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0729" y="1021858"/>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0927" y="1530403"/>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78322" y="4810591"/>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0"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199" y="5338001"/>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2"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9761" y="5549080"/>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0513" y="5239037"/>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5292" y="1249314"/>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3403" y="889889"/>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sp>
        <p:nvSpPr>
          <p:cNvPr id="180" name="TextBox 179"/>
          <p:cNvSpPr txBox="1"/>
          <p:nvPr/>
        </p:nvSpPr>
        <p:spPr>
          <a:xfrm>
            <a:off x="6229" y="2727969"/>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2" name="TextBox 181"/>
          <p:cNvSpPr txBox="1"/>
          <p:nvPr/>
        </p:nvSpPr>
        <p:spPr>
          <a:xfrm>
            <a:off x="62964" y="3690796"/>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6" name="Rectangle 185"/>
          <p:cNvSpPr/>
          <p:nvPr/>
        </p:nvSpPr>
        <p:spPr bwMode="auto">
          <a:xfrm>
            <a:off x="2292867" y="3389640"/>
            <a:ext cx="193535" cy="424578"/>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sp>
        <p:nvSpPr>
          <p:cNvPr id="203" name="TextBox 202"/>
          <p:cNvSpPr txBox="1"/>
          <p:nvPr/>
        </p:nvSpPr>
        <p:spPr>
          <a:xfrm>
            <a:off x="4354214" y="3004968"/>
            <a:ext cx="3036031"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dir="13500000">
              <a:schemeClr val="accent3">
                <a:lumMod val="60000"/>
                <a:lumOff val="40000"/>
                <a:alpha val="50000"/>
              </a:schemeClr>
            </a:innerShdw>
          </a:effectLst>
        </p:spPr>
        <p:txBody>
          <a:bodyPr wrap="square" rtlCol="0">
            <a:spAutoFit/>
          </a:bodyPr>
          <a:lstStyle/>
          <a:p>
            <a:pPr marL="0" indent="0">
              <a:buClr>
                <a:schemeClr val="accent1"/>
              </a:buClr>
              <a:buFont typeface="Arial" panose="020B0604020202020204" pitchFamily="34" charset="0"/>
              <a:buNone/>
            </a:pPr>
            <a:r>
              <a:rPr lang="en-ZA" sz="2000" dirty="0" smtClean="0"/>
              <a:t>Up to 2 x 1G per site</a:t>
            </a:r>
          </a:p>
          <a:p>
            <a:pPr marL="0" indent="0">
              <a:buClr>
                <a:schemeClr val="accent1"/>
              </a:buClr>
              <a:buFont typeface="Arial" panose="020B0604020202020204" pitchFamily="34" charset="0"/>
              <a:buNone/>
            </a:pPr>
            <a:r>
              <a:rPr lang="en-ZA" sz="2000" dirty="0" smtClean="0"/>
              <a:t>East/West protection</a:t>
            </a:r>
          </a:p>
          <a:p>
            <a:pPr marL="0" indent="0">
              <a:buClr>
                <a:schemeClr val="accent1"/>
              </a:buClr>
              <a:buFont typeface="Arial" panose="020B0604020202020204" pitchFamily="34" charset="0"/>
              <a:buNone/>
            </a:pPr>
            <a:r>
              <a:rPr lang="en-ZA" sz="2000" dirty="0" smtClean="0"/>
              <a:t>Single fibre strand</a:t>
            </a:r>
          </a:p>
        </p:txBody>
      </p:sp>
    </p:spTree>
    <p:extLst>
      <p:ext uri="{BB962C8B-B14F-4D97-AF65-F5344CB8AC3E}">
        <p14:creationId xmlns:p14="http://schemas.microsoft.com/office/powerpoint/2010/main" val="286913210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124" y="38558"/>
            <a:ext cx="11155505" cy="1032000"/>
          </a:xfrm>
        </p:spPr>
        <p:txBody>
          <a:bodyPr>
            <a:normAutofit/>
          </a:bodyPr>
          <a:lstStyle/>
          <a:p>
            <a:r>
              <a:rPr lang="en-ZA" sz="3600" dirty="0" smtClean="0"/>
              <a:t>2 x 1GE SFW CWDM Bidi</a:t>
            </a:r>
            <a:endParaRPr lang="en-ZA" sz="2000" dirty="0"/>
          </a:p>
        </p:txBody>
      </p:sp>
      <p:grpSp>
        <p:nvGrpSpPr>
          <p:cNvPr id="5" name="Gruppieren 3"/>
          <p:cNvGrpSpPr/>
          <p:nvPr/>
        </p:nvGrpSpPr>
        <p:grpSpPr>
          <a:xfrm>
            <a:off x="9674523" y="4581109"/>
            <a:ext cx="435084" cy="435477"/>
            <a:chOff x="1962593" y="2862515"/>
            <a:chExt cx="435084" cy="435477"/>
          </a:xfrm>
        </p:grpSpPr>
        <p:sp>
          <p:nvSpPr>
            <p:cNvPr id="6" name="Trapezoid 5"/>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 name="Trapezoid 6"/>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9"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10" name="Oval 9"/>
          <p:cNvSpPr/>
          <p:nvPr/>
        </p:nvSpPr>
        <p:spPr bwMode="auto">
          <a:xfrm>
            <a:off x="1194955" y="1840190"/>
            <a:ext cx="9850581" cy="3552691"/>
          </a:xfrm>
          <a:prstGeom prst="ellipse">
            <a:avLst/>
          </a:prstGeom>
          <a:noFill/>
          <a:ln w="254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grpSp>
        <p:nvGrpSpPr>
          <p:cNvPr id="11" name="Gruppieren 3"/>
          <p:cNvGrpSpPr/>
          <p:nvPr/>
        </p:nvGrpSpPr>
        <p:grpSpPr>
          <a:xfrm>
            <a:off x="2696599" y="4778609"/>
            <a:ext cx="435084" cy="560135"/>
            <a:chOff x="1962593" y="2862515"/>
            <a:chExt cx="435084" cy="435477"/>
          </a:xfrm>
        </p:grpSpPr>
        <p:sp>
          <p:nvSpPr>
            <p:cNvPr id="12" name="Trapezoid 1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3" name="Trapezoid 1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1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21" name="Gruppieren 3"/>
          <p:cNvGrpSpPr/>
          <p:nvPr/>
        </p:nvGrpSpPr>
        <p:grpSpPr>
          <a:xfrm>
            <a:off x="7444148" y="5067457"/>
            <a:ext cx="435084" cy="560135"/>
            <a:chOff x="1962593" y="2862515"/>
            <a:chExt cx="435084" cy="435477"/>
          </a:xfrm>
        </p:grpSpPr>
        <p:sp>
          <p:nvSpPr>
            <p:cNvPr id="22" name="Trapezoid 2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3" name="Trapezoid 2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2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31" name="Gruppieren 3"/>
          <p:cNvGrpSpPr/>
          <p:nvPr/>
        </p:nvGrpSpPr>
        <p:grpSpPr>
          <a:xfrm>
            <a:off x="5047129" y="5185836"/>
            <a:ext cx="435084" cy="560135"/>
            <a:chOff x="1962593" y="2862515"/>
            <a:chExt cx="435084" cy="435477"/>
          </a:xfrm>
        </p:grpSpPr>
        <p:sp>
          <p:nvSpPr>
            <p:cNvPr id="32" name="Trapezoid 3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3" name="Trapezoid 3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3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57" name="Gruppieren 3"/>
          <p:cNvGrpSpPr/>
          <p:nvPr/>
        </p:nvGrpSpPr>
        <p:grpSpPr>
          <a:xfrm rot="10800000">
            <a:off x="7574877" y="1617920"/>
            <a:ext cx="435084" cy="435477"/>
            <a:chOff x="1962593" y="2862515"/>
            <a:chExt cx="435084" cy="435477"/>
          </a:xfrm>
        </p:grpSpPr>
        <p:sp>
          <p:nvSpPr>
            <p:cNvPr id="58" name="Trapezoid 5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59" name="Trapezoid 5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6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67" name="Gruppieren 3"/>
          <p:cNvGrpSpPr/>
          <p:nvPr/>
        </p:nvGrpSpPr>
        <p:grpSpPr>
          <a:xfrm rot="10800000">
            <a:off x="9651618" y="2159314"/>
            <a:ext cx="435084" cy="435477"/>
            <a:chOff x="1962593" y="2862515"/>
            <a:chExt cx="435084" cy="435477"/>
          </a:xfrm>
        </p:grpSpPr>
        <p:sp>
          <p:nvSpPr>
            <p:cNvPr id="68" name="Trapezoid 6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9" name="Trapezoid 6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7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77" name="Gruppieren 3"/>
          <p:cNvGrpSpPr/>
          <p:nvPr/>
        </p:nvGrpSpPr>
        <p:grpSpPr>
          <a:xfrm rot="10800000">
            <a:off x="5194028" y="1574708"/>
            <a:ext cx="435084" cy="435477"/>
            <a:chOff x="1962593" y="2862515"/>
            <a:chExt cx="435084" cy="435477"/>
          </a:xfrm>
        </p:grpSpPr>
        <p:sp>
          <p:nvSpPr>
            <p:cNvPr id="78" name="Trapezoid 7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9" name="Trapezoid 7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82" name="Gruppieren 3"/>
          <p:cNvGrpSpPr/>
          <p:nvPr/>
        </p:nvGrpSpPr>
        <p:grpSpPr>
          <a:xfrm rot="10800000">
            <a:off x="2697235" y="1941577"/>
            <a:ext cx="435084" cy="435477"/>
            <a:chOff x="1962593" y="2862515"/>
            <a:chExt cx="435084" cy="435477"/>
          </a:xfrm>
        </p:grpSpPr>
        <p:sp>
          <p:nvSpPr>
            <p:cNvPr id="83" name="Trapezoid 82"/>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4" name="Trapezoid 83"/>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5"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6"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88" name="Trapezoid 87"/>
          <p:cNvSpPr/>
          <p:nvPr/>
        </p:nvSpPr>
        <p:spPr bwMode="auto">
          <a:xfrm rot="8172861">
            <a:off x="849172" y="3918670"/>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grpSp>
        <p:nvGrpSpPr>
          <p:cNvPr id="97" name="Group 96"/>
          <p:cNvGrpSpPr/>
          <p:nvPr/>
        </p:nvGrpSpPr>
        <p:grpSpPr>
          <a:xfrm>
            <a:off x="4919296" y="5733694"/>
            <a:ext cx="715260" cy="623791"/>
            <a:chOff x="5169262" y="5920072"/>
            <a:chExt cx="715260" cy="484966"/>
          </a:xfrm>
        </p:grpSpPr>
        <p:pic>
          <p:nvPicPr>
            <p:cNvPr id="94"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95"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96" name="TextBox 95"/>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02" name="Group 101"/>
          <p:cNvGrpSpPr/>
          <p:nvPr/>
        </p:nvGrpSpPr>
        <p:grpSpPr>
          <a:xfrm>
            <a:off x="2566564" y="5291894"/>
            <a:ext cx="715260" cy="623791"/>
            <a:chOff x="5169262" y="5920072"/>
            <a:chExt cx="715260" cy="484966"/>
          </a:xfrm>
        </p:grpSpPr>
        <p:pic>
          <p:nvPicPr>
            <p:cNvPr id="103"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04"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05" name="TextBox 104"/>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0" name="Group 109"/>
          <p:cNvGrpSpPr/>
          <p:nvPr/>
        </p:nvGrpSpPr>
        <p:grpSpPr>
          <a:xfrm>
            <a:off x="7339878" y="5550460"/>
            <a:ext cx="715260" cy="623791"/>
            <a:chOff x="5169262" y="5920072"/>
            <a:chExt cx="715260" cy="484966"/>
          </a:xfrm>
        </p:grpSpPr>
        <p:pic>
          <p:nvPicPr>
            <p:cNvPr id="111"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12"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13" name="TextBox 112"/>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8" name="Group 117"/>
          <p:cNvGrpSpPr/>
          <p:nvPr/>
        </p:nvGrpSpPr>
        <p:grpSpPr>
          <a:xfrm>
            <a:off x="9571826" y="5034366"/>
            <a:ext cx="715260" cy="484966"/>
            <a:chOff x="5169262" y="5920072"/>
            <a:chExt cx="715260" cy="484966"/>
          </a:xfrm>
        </p:grpSpPr>
        <p:pic>
          <p:nvPicPr>
            <p:cNvPr id="119"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20"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21" name="TextBox 120"/>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26" name="Group 125"/>
          <p:cNvGrpSpPr/>
          <p:nvPr/>
        </p:nvGrpSpPr>
        <p:grpSpPr>
          <a:xfrm>
            <a:off x="9482188" y="1682611"/>
            <a:ext cx="715260" cy="484966"/>
            <a:chOff x="8745904" y="1341036"/>
            <a:chExt cx="715260" cy="484966"/>
          </a:xfrm>
        </p:grpSpPr>
        <p:pic>
          <p:nvPicPr>
            <p:cNvPr id="123"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24"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25" name="TextBox 124"/>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1" name="Group 130"/>
          <p:cNvGrpSpPr/>
          <p:nvPr/>
        </p:nvGrpSpPr>
        <p:grpSpPr>
          <a:xfrm>
            <a:off x="7441014" y="1126810"/>
            <a:ext cx="715260" cy="484966"/>
            <a:chOff x="8745904" y="1341036"/>
            <a:chExt cx="715260" cy="484966"/>
          </a:xfrm>
        </p:grpSpPr>
        <p:pic>
          <p:nvPicPr>
            <p:cNvPr id="132"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33"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34" name="TextBox 133"/>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9" name="Group 138"/>
          <p:cNvGrpSpPr/>
          <p:nvPr/>
        </p:nvGrpSpPr>
        <p:grpSpPr>
          <a:xfrm>
            <a:off x="5035233" y="1106562"/>
            <a:ext cx="715260" cy="484966"/>
            <a:chOff x="8745904" y="1341036"/>
            <a:chExt cx="715260" cy="484966"/>
          </a:xfrm>
        </p:grpSpPr>
        <p:pic>
          <p:nvPicPr>
            <p:cNvPr id="140"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1"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42" name="TextBox 141"/>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47" name="Group 146"/>
          <p:cNvGrpSpPr/>
          <p:nvPr/>
        </p:nvGrpSpPr>
        <p:grpSpPr>
          <a:xfrm>
            <a:off x="2537195" y="1451817"/>
            <a:ext cx="715260" cy="484966"/>
            <a:chOff x="8745904" y="1341036"/>
            <a:chExt cx="715260" cy="484966"/>
          </a:xfrm>
        </p:grpSpPr>
        <p:pic>
          <p:nvPicPr>
            <p:cNvPr id="148"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9"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50" name="TextBox 149"/>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sp>
        <p:nvSpPr>
          <p:cNvPr id="155" name="Trapezoid 154"/>
          <p:cNvSpPr/>
          <p:nvPr/>
        </p:nvSpPr>
        <p:spPr bwMode="auto">
          <a:xfrm rot="2476679">
            <a:off x="825063" y="3062527"/>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sp>
        <p:nvSpPr>
          <p:cNvPr id="188" name="Rectangle 187"/>
          <p:cNvSpPr/>
          <p:nvPr/>
        </p:nvSpPr>
        <p:spPr bwMode="auto">
          <a:xfrm>
            <a:off x="1084006" y="3377381"/>
            <a:ext cx="169607" cy="548380"/>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cxnSp>
        <p:nvCxnSpPr>
          <p:cNvPr id="181" name="Gerade Verbindung mit Pfeil 26"/>
          <p:cNvCxnSpPr/>
          <p:nvPr/>
        </p:nvCxnSpPr>
        <p:spPr bwMode="auto">
          <a:xfrm flipH="1" flipV="1">
            <a:off x="571433" y="3223360"/>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cxnSp>
        <p:nvCxnSpPr>
          <p:cNvPr id="190" name="Gerade Verbindung mit Pfeil 26"/>
          <p:cNvCxnSpPr/>
          <p:nvPr/>
        </p:nvCxnSpPr>
        <p:spPr bwMode="auto">
          <a:xfrm flipH="1" flipV="1">
            <a:off x="608264" y="4050711"/>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sp>
        <p:nvSpPr>
          <p:cNvPr id="191" name="Textfeld 11"/>
          <p:cNvSpPr txBox="1"/>
          <p:nvPr/>
        </p:nvSpPr>
        <p:spPr>
          <a:xfrm>
            <a:off x="470967" y="3791826"/>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193" name="Grafik 77"/>
          <p:cNvPicPr>
            <a:picLocks noChangeAspect="1"/>
          </p:cNvPicPr>
          <p:nvPr/>
        </p:nvPicPr>
        <p:blipFill>
          <a:blip r:embed="rId2"/>
          <a:stretch>
            <a:fillRect/>
          </a:stretch>
        </p:blipFill>
        <p:spPr>
          <a:xfrm>
            <a:off x="68122" y="2950183"/>
            <a:ext cx="307777" cy="307777"/>
          </a:xfrm>
          <a:prstGeom prst="rect">
            <a:avLst/>
          </a:prstGeom>
        </p:spPr>
      </p:pic>
      <p:pic>
        <p:nvPicPr>
          <p:cNvPr id="194" name="Grafik 77"/>
          <p:cNvPicPr>
            <a:picLocks noChangeAspect="1"/>
          </p:cNvPicPr>
          <p:nvPr/>
        </p:nvPicPr>
        <p:blipFill>
          <a:blip r:embed="rId2"/>
          <a:stretch>
            <a:fillRect/>
          </a:stretch>
        </p:blipFill>
        <p:spPr>
          <a:xfrm>
            <a:off x="160724" y="3050875"/>
            <a:ext cx="307777" cy="307777"/>
          </a:xfrm>
          <a:prstGeom prst="rect">
            <a:avLst/>
          </a:prstGeom>
        </p:spPr>
      </p:pic>
      <p:pic>
        <p:nvPicPr>
          <p:cNvPr id="195" name="Grafik 77"/>
          <p:cNvPicPr>
            <a:picLocks noChangeAspect="1"/>
          </p:cNvPicPr>
          <p:nvPr/>
        </p:nvPicPr>
        <p:blipFill>
          <a:blip r:embed="rId2"/>
          <a:stretch>
            <a:fillRect/>
          </a:stretch>
        </p:blipFill>
        <p:spPr>
          <a:xfrm>
            <a:off x="231045" y="3153955"/>
            <a:ext cx="307777" cy="307777"/>
          </a:xfrm>
          <a:prstGeom prst="rect">
            <a:avLst/>
          </a:prstGeom>
        </p:spPr>
      </p:pic>
      <p:pic>
        <p:nvPicPr>
          <p:cNvPr id="196" name="Grafik 77"/>
          <p:cNvPicPr>
            <a:picLocks noChangeAspect="1"/>
          </p:cNvPicPr>
          <p:nvPr/>
        </p:nvPicPr>
        <p:blipFill>
          <a:blip r:embed="rId2"/>
          <a:stretch>
            <a:fillRect/>
          </a:stretch>
        </p:blipFill>
        <p:spPr>
          <a:xfrm>
            <a:off x="304318" y="3244161"/>
            <a:ext cx="307777" cy="307777"/>
          </a:xfrm>
          <a:prstGeom prst="rect">
            <a:avLst/>
          </a:prstGeom>
        </p:spPr>
      </p:pic>
      <p:sp>
        <p:nvSpPr>
          <p:cNvPr id="156" name="Textfeld 11"/>
          <p:cNvSpPr txBox="1"/>
          <p:nvPr/>
        </p:nvSpPr>
        <p:spPr>
          <a:xfrm>
            <a:off x="547503" y="3296489"/>
            <a:ext cx="646331" cy="215444"/>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a:t>8</a:t>
            </a:r>
            <a:endParaRPr lang="en-US" sz="500" dirty="0" smtClean="0"/>
          </a:p>
        </p:txBody>
      </p:sp>
      <p:pic>
        <p:nvPicPr>
          <p:cNvPr id="197" name="Grafik 77"/>
          <p:cNvPicPr>
            <a:picLocks noChangeAspect="1"/>
          </p:cNvPicPr>
          <p:nvPr/>
        </p:nvPicPr>
        <p:blipFill>
          <a:blip r:embed="rId2"/>
          <a:stretch>
            <a:fillRect/>
          </a:stretch>
        </p:blipFill>
        <p:spPr>
          <a:xfrm>
            <a:off x="135843" y="3915395"/>
            <a:ext cx="307777" cy="307777"/>
          </a:xfrm>
          <a:prstGeom prst="rect">
            <a:avLst/>
          </a:prstGeom>
        </p:spPr>
      </p:pic>
      <p:pic>
        <p:nvPicPr>
          <p:cNvPr id="198" name="Grafik 77"/>
          <p:cNvPicPr>
            <a:picLocks noChangeAspect="1"/>
          </p:cNvPicPr>
          <p:nvPr/>
        </p:nvPicPr>
        <p:blipFill>
          <a:blip r:embed="rId2"/>
          <a:stretch>
            <a:fillRect/>
          </a:stretch>
        </p:blipFill>
        <p:spPr>
          <a:xfrm>
            <a:off x="228445" y="4016087"/>
            <a:ext cx="307777" cy="307777"/>
          </a:xfrm>
          <a:prstGeom prst="rect">
            <a:avLst/>
          </a:prstGeom>
        </p:spPr>
      </p:pic>
      <p:pic>
        <p:nvPicPr>
          <p:cNvPr id="199" name="Grafik 77"/>
          <p:cNvPicPr>
            <a:picLocks noChangeAspect="1"/>
          </p:cNvPicPr>
          <p:nvPr/>
        </p:nvPicPr>
        <p:blipFill>
          <a:blip r:embed="rId2"/>
          <a:stretch>
            <a:fillRect/>
          </a:stretch>
        </p:blipFill>
        <p:spPr>
          <a:xfrm>
            <a:off x="298766" y="4119167"/>
            <a:ext cx="307777" cy="307777"/>
          </a:xfrm>
          <a:prstGeom prst="rect">
            <a:avLst/>
          </a:prstGeom>
        </p:spPr>
      </p:pic>
      <p:pic>
        <p:nvPicPr>
          <p:cNvPr id="200" name="Grafik 77"/>
          <p:cNvPicPr>
            <a:picLocks noChangeAspect="1"/>
          </p:cNvPicPr>
          <p:nvPr/>
        </p:nvPicPr>
        <p:blipFill>
          <a:blip r:embed="rId2"/>
          <a:stretch>
            <a:fillRect/>
          </a:stretch>
        </p:blipFill>
        <p:spPr>
          <a:xfrm>
            <a:off x="372039" y="4209373"/>
            <a:ext cx="307777" cy="307777"/>
          </a:xfrm>
          <a:prstGeom prst="rect">
            <a:avLst/>
          </a:prstGeom>
        </p:spPr>
      </p:pic>
      <p:pic>
        <p:nvPicPr>
          <p:cNvPr id="16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0729" y="1021858"/>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0927" y="1530403"/>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78322" y="4810591"/>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0"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199" y="5338001"/>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2"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9761" y="5549080"/>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0513" y="5239037"/>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5292" y="1249314"/>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3403" y="889889"/>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sp>
        <p:nvSpPr>
          <p:cNvPr id="180" name="TextBox 179"/>
          <p:cNvSpPr txBox="1"/>
          <p:nvPr/>
        </p:nvSpPr>
        <p:spPr>
          <a:xfrm>
            <a:off x="6229" y="2727969"/>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2" name="TextBox 181"/>
          <p:cNvSpPr txBox="1"/>
          <p:nvPr/>
        </p:nvSpPr>
        <p:spPr>
          <a:xfrm>
            <a:off x="62964" y="3690796"/>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6" name="Rectangle 185"/>
          <p:cNvSpPr/>
          <p:nvPr/>
        </p:nvSpPr>
        <p:spPr bwMode="auto">
          <a:xfrm>
            <a:off x="2292867" y="3389640"/>
            <a:ext cx="193535" cy="424578"/>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sp>
        <p:nvSpPr>
          <p:cNvPr id="203" name="TextBox 202"/>
          <p:cNvSpPr txBox="1"/>
          <p:nvPr/>
        </p:nvSpPr>
        <p:spPr>
          <a:xfrm>
            <a:off x="4354214" y="3004968"/>
            <a:ext cx="3036031"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dir="13500000">
              <a:schemeClr val="accent3">
                <a:lumMod val="60000"/>
                <a:lumOff val="40000"/>
                <a:alpha val="50000"/>
              </a:schemeClr>
            </a:innerShdw>
          </a:effectLst>
        </p:spPr>
        <p:txBody>
          <a:bodyPr wrap="square" rtlCol="0">
            <a:spAutoFit/>
          </a:bodyPr>
          <a:lstStyle/>
          <a:p>
            <a:pPr marL="0" indent="0">
              <a:buClr>
                <a:schemeClr val="accent1"/>
              </a:buClr>
              <a:buFont typeface="Arial" panose="020B0604020202020204" pitchFamily="34" charset="0"/>
              <a:buNone/>
            </a:pPr>
            <a:r>
              <a:rPr lang="en-ZA" sz="2000" dirty="0" smtClean="0"/>
              <a:t>Up to 2 x 1G per site</a:t>
            </a:r>
          </a:p>
          <a:p>
            <a:pPr marL="0" indent="0">
              <a:buClr>
                <a:schemeClr val="accent1"/>
              </a:buClr>
              <a:buFont typeface="Arial" panose="020B0604020202020204" pitchFamily="34" charset="0"/>
              <a:buNone/>
            </a:pPr>
            <a:r>
              <a:rPr lang="en-ZA" sz="2000" dirty="0" smtClean="0"/>
              <a:t>East/West protection</a:t>
            </a:r>
          </a:p>
          <a:p>
            <a:pPr marL="0" indent="0">
              <a:buClr>
                <a:schemeClr val="accent1"/>
              </a:buClr>
              <a:buFont typeface="Arial" panose="020B0604020202020204" pitchFamily="34" charset="0"/>
              <a:buNone/>
            </a:pPr>
            <a:r>
              <a:rPr lang="en-ZA" sz="2000" dirty="0" smtClean="0"/>
              <a:t>Single fibre strand</a:t>
            </a:r>
          </a:p>
        </p:txBody>
      </p:sp>
      <p:sp>
        <p:nvSpPr>
          <p:cNvPr id="17" name="Freeform 16"/>
          <p:cNvSpPr/>
          <p:nvPr/>
        </p:nvSpPr>
        <p:spPr bwMode="auto">
          <a:xfrm>
            <a:off x="1360450" y="2282283"/>
            <a:ext cx="1196897" cy="713678"/>
          </a:xfrm>
          <a:custGeom>
            <a:avLst/>
            <a:gdLst>
              <a:gd name="connsiteX0" fmla="*/ 1196897 w 1196897"/>
              <a:gd name="connsiteY0" fmla="*/ 0 h 713678"/>
              <a:gd name="connsiteX1" fmla="*/ 564995 w 1196897"/>
              <a:gd name="connsiteY1" fmla="*/ 275063 h 713678"/>
              <a:gd name="connsiteX2" fmla="*/ 0 w 1196897"/>
              <a:gd name="connsiteY2" fmla="*/ 713678 h 713678"/>
              <a:gd name="connsiteX3" fmla="*/ 0 w 1196897"/>
              <a:gd name="connsiteY3" fmla="*/ 713678 h 713678"/>
            </a:gdLst>
            <a:ahLst/>
            <a:cxnLst>
              <a:cxn ang="0">
                <a:pos x="connsiteX0" y="connsiteY0"/>
              </a:cxn>
              <a:cxn ang="0">
                <a:pos x="connsiteX1" y="connsiteY1"/>
              </a:cxn>
              <a:cxn ang="0">
                <a:pos x="connsiteX2" y="connsiteY2"/>
              </a:cxn>
              <a:cxn ang="0">
                <a:pos x="connsiteX3" y="connsiteY3"/>
              </a:cxn>
            </a:cxnLst>
            <a:rect l="l" t="t" r="r" b="b"/>
            <a:pathLst>
              <a:path w="1196897" h="713678">
                <a:moveTo>
                  <a:pt x="1196897" y="0"/>
                </a:moveTo>
                <a:cubicBezTo>
                  <a:pt x="980687" y="78058"/>
                  <a:pt x="764478" y="156117"/>
                  <a:pt x="564995" y="275063"/>
                </a:cubicBezTo>
                <a:cubicBezTo>
                  <a:pt x="365512" y="394009"/>
                  <a:pt x="0" y="713678"/>
                  <a:pt x="0" y="713678"/>
                </a:cubicBezTo>
                <a:lnTo>
                  <a:pt x="0" y="713678"/>
                </a:lnTo>
              </a:path>
            </a:pathLst>
          </a:custGeom>
          <a:noFill/>
          <a:ln w="28575" algn="ctr">
            <a:solidFill>
              <a:schemeClr val="accent2"/>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p>
        </p:txBody>
      </p:sp>
      <p:sp>
        <p:nvSpPr>
          <p:cNvPr id="106" name="Freeform 105"/>
          <p:cNvSpPr/>
          <p:nvPr/>
        </p:nvSpPr>
        <p:spPr bwMode="auto">
          <a:xfrm>
            <a:off x="1375317" y="1743478"/>
            <a:ext cx="9787058" cy="3770812"/>
          </a:xfrm>
          <a:custGeom>
            <a:avLst/>
            <a:gdLst>
              <a:gd name="connsiteX0" fmla="*/ 1828800 w 9787058"/>
              <a:gd name="connsiteY0" fmla="*/ 345517 h 3770812"/>
              <a:gd name="connsiteX1" fmla="*/ 2832410 w 9787058"/>
              <a:gd name="connsiteY1" fmla="*/ 137361 h 3770812"/>
              <a:gd name="connsiteX2" fmla="*/ 4021873 w 9787058"/>
              <a:gd name="connsiteY2" fmla="*/ 40717 h 3770812"/>
              <a:gd name="connsiteX3" fmla="*/ 5285678 w 9787058"/>
              <a:gd name="connsiteY3" fmla="*/ 3546 h 3770812"/>
              <a:gd name="connsiteX4" fmla="*/ 6423103 w 9787058"/>
              <a:gd name="connsiteY4" fmla="*/ 122493 h 3770812"/>
              <a:gd name="connsiteX5" fmla="*/ 7620000 w 9787058"/>
              <a:gd name="connsiteY5" fmla="*/ 345517 h 3770812"/>
              <a:gd name="connsiteX6" fmla="*/ 8623610 w 9787058"/>
              <a:gd name="connsiteY6" fmla="*/ 665185 h 3770812"/>
              <a:gd name="connsiteX7" fmla="*/ 9448800 w 9787058"/>
              <a:gd name="connsiteY7" fmla="*/ 1170707 h 3770812"/>
              <a:gd name="connsiteX8" fmla="*/ 9753600 w 9787058"/>
              <a:gd name="connsiteY8" fmla="*/ 1668795 h 3770812"/>
              <a:gd name="connsiteX9" fmla="*/ 9716429 w 9787058"/>
              <a:gd name="connsiteY9" fmla="*/ 2300698 h 3770812"/>
              <a:gd name="connsiteX10" fmla="*/ 9196039 w 9787058"/>
              <a:gd name="connsiteY10" fmla="*/ 2813654 h 3770812"/>
              <a:gd name="connsiteX11" fmla="*/ 8043746 w 9787058"/>
              <a:gd name="connsiteY11" fmla="*/ 3334044 h 3770812"/>
              <a:gd name="connsiteX12" fmla="*/ 6988098 w 9787058"/>
              <a:gd name="connsiteY12" fmla="*/ 3586805 h 3770812"/>
              <a:gd name="connsiteX13" fmla="*/ 5627649 w 9787058"/>
              <a:gd name="connsiteY13" fmla="*/ 3750356 h 3770812"/>
              <a:gd name="connsiteX14" fmla="*/ 4230029 w 9787058"/>
              <a:gd name="connsiteY14" fmla="*/ 3757790 h 3770812"/>
              <a:gd name="connsiteX15" fmla="*/ 2921620 w 9787058"/>
              <a:gd name="connsiteY15" fmla="*/ 3653712 h 3770812"/>
              <a:gd name="connsiteX16" fmla="*/ 1687551 w 9787058"/>
              <a:gd name="connsiteY16" fmla="*/ 3386083 h 3770812"/>
              <a:gd name="connsiteX17" fmla="*/ 639337 w 9787058"/>
              <a:gd name="connsiteY17" fmla="*/ 3029244 h 3770812"/>
              <a:gd name="connsiteX18" fmla="*/ 0 w 9787058"/>
              <a:gd name="connsiteY18" fmla="*/ 2575761 h 37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87058" h="3770812">
                <a:moveTo>
                  <a:pt x="1828800" y="345517"/>
                </a:moveTo>
                <a:cubicBezTo>
                  <a:pt x="2147849" y="266839"/>
                  <a:pt x="2466898" y="188161"/>
                  <a:pt x="2832410" y="137361"/>
                </a:cubicBezTo>
                <a:cubicBezTo>
                  <a:pt x="3197922" y="86561"/>
                  <a:pt x="3612995" y="63019"/>
                  <a:pt x="4021873" y="40717"/>
                </a:cubicBezTo>
                <a:cubicBezTo>
                  <a:pt x="4430751" y="18415"/>
                  <a:pt x="4885473" y="-10083"/>
                  <a:pt x="5285678" y="3546"/>
                </a:cubicBezTo>
                <a:cubicBezTo>
                  <a:pt x="5685883" y="17175"/>
                  <a:pt x="6034049" y="65498"/>
                  <a:pt x="6423103" y="122493"/>
                </a:cubicBezTo>
                <a:cubicBezTo>
                  <a:pt x="6812157" y="179488"/>
                  <a:pt x="7253249" y="255068"/>
                  <a:pt x="7620000" y="345517"/>
                </a:cubicBezTo>
                <a:cubicBezTo>
                  <a:pt x="7986751" y="435966"/>
                  <a:pt x="8318810" y="527653"/>
                  <a:pt x="8623610" y="665185"/>
                </a:cubicBezTo>
                <a:cubicBezTo>
                  <a:pt x="8928410" y="802717"/>
                  <a:pt x="9260468" y="1003439"/>
                  <a:pt x="9448800" y="1170707"/>
                </a:cubicBezTo>
                <a:cubicBezTo>
                  <a:pt x="9637132" y="1337975"/>
                  <a:pt x="9708995" y="1480463"/>
                  <a:pt x="9753600" y="1668795"/>
                </a:cubicBezTo>
                <a:cubicBezTo>
                  <a:pt x="9798205" y="1857127"/>
                  <a:pt x="9809356" y="2109888"/>
                  <a:pt x="9716429" y="2300698"/>
                </a:cubicBezTo>
                <a:cubicBezTo>
                  <a:pt x="9623502" y="2491508"/>
                  <a:pt x="9474819" y="2641430"/>
                  <a:pt x="9196039" y="2813654"/>
                </a:cubicBezTo>
                <a:cubicBezTo>
                  <a:pt x="8917259" y="2985878"/>
                  <a:pt x="8411736" y="3205185"/>
                  <a:pt x="8043746" y="3334044"/>
                </a:cubicBezTo>
                <a:cubicBezTo>
                  <a:pt x="7675756" y="3462903"/>
                  <a:pt x="7390781" y="3517420"/>
                  <a:pt x="6988098" y="3586805"/>
                </a:cubicBezTo>
                <a:cubicBezTo>
                  <a:pt x="6585415" y="3656190"/>
                  <a:pt x="6087327" y="3721859"/>
                  <a:pt x="5627649" y="3750356"/>
                </a:cubicBezTo>
                <a:cubicBezTo>
                  <a:pt x="5167971" y="3778854"/>
                  <a:pt x="4681034" y="3773897"/>
                  <a:pt x="4230029" y="3757790"/>
                </a:cubicBezTo>
                <a:cubicBezTo>
                  <a:pt x="3779024" y="3741683"/>
                  <a:pt x="3345366" y="3715663"/>
                  <a:pt x="2921620" y="3653712"/>
                </a:cubicBezTo>
                <a:cubicBezTo>
                  <a:pt x="2497874" y="3591761"/>
                  <a:pt x="2067931" y="3490161"/>
                  <a:pt x="1687551" y="3386083"/>
                </a:cubicBezTo>
                <a:cubicBezTo>
                  <a:pt x="1307171" y="3282005"/>
                  <a:pt x="920596" y="3164298"/>
                  <a:pt x="639337" y="3029244"/>
                </a:cubicBezTo>
                <a:cubicBezTo>
                  <a:pt x="358078" y="2894190"/>
                  <a:pt x="179039" y="2734975"/>
                  <a:pt x="0" y="2575761"/>
                </a:cubicBezTo>
              </a:path>
            </a:pathLst>
          </a:custGeom>
          <a:noFill/>
          <a:ln w="28575" algn="ctr">
            <a:solidFill>
              <a:schemeClr val="accent2"/>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p>
        </p:txBody>
      </p:sp>
    </p:spTree>
    <p:extLst>
      <p:ext uri="{BB962C8B-B14F-4D97-AF65-F5344CB8AC3E}">
        <p14:creationId xmlns:p14="http://schemas.microsoft.com/office/powerpoint/2010/main" val="165578761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124" y="38558"/>
            <a:ext cx="11155505" cy="1032000"/>
          </a:xfrm>
        </p:spPr>
        <p:txBody>
          <a:bodyPr>
            <a:normAutofit/>
          </a:bodyPr>
          <a:lstStyle/>
          <a:p>
            <a:r>
              <a:rPr lang="en-ZA" sz="3600" dirty="0" smtClean="0"/>
              <a:t>2 x 1GE SFW CWDM Bidi</a:t>
            </a:r>
            <a:endParaRPr lang="en-ZA" sz="2000" dirty="0"/>
          </a:p>
        </p:txBody>
      </p:sp>
      <p:grpSp>
        <p:nvGrpSpPr>
          <p:cNvPr id="5" name="Gruppieren 3"/>
          <p:cNvGrpSpPr/>
          <p:nvPr/>
        </p:nvGrpSpPr>
        <p:grpSpPr>
          <a:xfrm>
            <a:off x="9674523" y="4581109"/>
            <a:ext cx="435084" cy="435477"/>
            <a:chOff x="1962593" y="2862515"/>
            <a:chExt cx="435084" cy="435477"/>
          </a:xfrm>
        </p:grpSpPr>
        <p:sp>
          <p:nvSpPr>
            <p:cNvPr id="6" name="Trapezoid 5"/>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 name="Trapezoid 6"/>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9"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10" name="Oval 9"/>
          <p:cNvSpPr/>
          <p:nvPr/>
        </p:nvSpPr>
        <p:spPr bwMode="auto">
          <a:xfrm>
            <a:off x="1194955" y="1840190"/>
            <a:ext cx="9850581" cy="3552691"/>
          </a:xfrm>
          <a:prstGeom prst="ellipse">
            <a:avLst/>
          </a:prstGeom>
          <a:noFill/>
          <a:ln w="254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grpSp>
        <p:nvGrpSpPr>
          <p:cNvPr id="11" name="Gruppieren 3"/>
          <p:cNvGrpSpPr/>
          <p:nvPr/>
        </p:nvGrpSpPr>
        <p:grpSpPr>
          <a:xfrm>
            <a:off x="2696599" y="4778609"/>
            <a:ext cx="435084" cy="560135"/>
            <a:chOff x="1962593" y="2862515"/>
            <a:chExt cx="435084" cy="435477"/>
          </a:xfrm>
        </p:grpSpPr>
        <p:sp>
          <p:nvSpPr>
            <p:cNvPr id="12" name="Trapezoid 1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3" name="Trapezoid 1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1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21" name="Gruppieren 3"/>
          <p:cNvGrpSpPr/>
          <p:nvPr/>
        </p:nvGrpSpPr>
        <p:grpSpPr>
          <a:xfrm>
            <a:off x="7444148" y="5067457"/>
            <a:ext cx="435084" cy="560135"/>
            <a:chOff x="1962593" y="2862515"/>
            <a:chExt cx="435084" cy="435477"/>
          </a:xfrm>
        </p:grpSpPr>
        <p:sp>
          <p:nvSpPr>
            <p:cNvPr id="22" name="Trapezoid 2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3" name="Trapezoid 2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2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31" name="Gruppieren 3"/>
          <p:cNvGrpSpPr/>
          <p:nvPr/>
        </p:nvGrpSpPr>
        <p:grpSpPr>
          <a:xfrm>
            <a:off x="5047129" y="5185836"/>
            <a:ext cx="435084" cy="560135"/>
            <a:chOff x="1962593" y="2862515"/>
            <a:chExt cx="435084" cy="435477"/>
          </a:xfrm>
        </p:grpSpPr>
        <p:sp>
          <p:nvSpPr>
            <p:cNvPr id="32" name="Trapezoid 3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3" name="Trapezoid 3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3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57" name="Gruppieren 3"/>
          <p:cNvGrpSpPr/>
          <p:nvPr/>
        </p:nvGrpSpPr>
        <p:grpSpPr>
          <a:xfrm rot="10800000">
            <a:off x="7574877" y="1617920"/>
            <a:ext cx="435084" cy="435477"/>
            <a:chOff x="1962593" y="2862515"/>
            <a:chExt cx="435084" cy="435477"/>
          </a:xfrm>
        </p:grpSpPr>
        <p:sp>
          <p:nvSpPr>
            <p:cNvPr id="58" name="Trapezoid 5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59" name="Trapezoid 5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6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67" name="Gruppieren 3"/>
          <p:cNvGrpSpPr/>
          <p:nvPr/>
        </p:nvGrpSpPr>
        <p:grpSpPr>
          <a:xfrm rot="10800000">
            <a:off x="9651618" y="2159314"/>
            <a:ext cx="435084" cy="435477"/>
            <a:chOff x="1962593" y="2862515"/>
            <a:chExt cx="435084" cy="435477"/>
          </a:xfrm>
        </p:grpSpPr>
        <p:sp>
          <p:nvSpPr>
            <p:cNvPr id="68" name="Trapezoid 6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9" name="Trapezoid 6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7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77" name="Gruppieren 3"/>
          <p:cNvGrpSpPr/>
          <p:nvPr/>
        </p:nvGrpSpPr>
        <p:grpSpPr>
          <a:xfrm rot="10800000">
            <a:off x="5194028" y="1574708"/>
            <a:ext cx="435084" cy="435477"/>
            <a:chOff x="1962593" y="2862515"/>
            <a:chExt cx="435084" cy="435477"/>
          </a:xfrm>
        </p:grpSpPr>
        <p:sp>
          <p:nvSpPr>
            <p:cNvPr id="78" name="Trapezoid 7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9" name="Trapezoid 7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82" name="Gruppieren 3"/>
          <p:cNvGrpSpPr/>
          <p:nvPr/>
        </p:nvGrpSpPr>
        <p:grpSpPr>
          <a:xfrm rot="10800000">
            <a:off x="2697235" y="1941577"/>
            <a:ext cx="435084" cy="435477"/>
            <a:chOff x="1962593" y="2862515"/>
            <a:chExt cx="435084" cy="435477"/>
          </a:xfrm>
        </p:grpSpPr>
        <p:sp>
          <p:nvSpPr>
            <p:cNvPr id="83" name="Trapezoid 82"/>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4" name="Trapezoid 83"/>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5"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6"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88" name="Trapezoid 87"/>
          <p:cNvSpPr/>
          <p:nvPr/>
        </p:nvSpPr>
        <p:spPr bwMode="auto">
          <a:xfrm rot="8172861">
            <a:off x="849172" y="3918670"/>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grpSp>
        <p:nvGrpSpPr>
          <p:cNvPr id="97" name="Group 96"/>
          <p:cNvGrpSpPr/>
          <p:nvPr/>
        </p:nvGrpSpPr>
        <p:grpSpPr>
          <a:xfrm>
            <a:off x="4919296" y="5733694"/>
            <a:ext cx="715260" cy="623791"/>
            <a:chOff x="5169262" y="5920072"/>
            <a:chExt cx="715260" cy="484966"/>
          </a:xfrm>
        </p:grpSpPr>
        <p:pic>
          <p:nvPicPr>
            <p:cNvPr id="94"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95"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96" name="TextBox 95"/>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02" name="Group 101"/>
          <p:cNvGrpSpPr/>
          <p:nvPr/>
        </p:nvGrpSpPr>
        <p:grpSpPr>
          <a:xfrm>
            <a:off x="2566564" y="5291894"/>
            <a:ext cx="715260" cy="623791"/>
            <a:chOff x="5169262" y="5920072"/>
            <a:chExt cx="715260" cy="484966"/>
          </a:xfrm>
        </p:grpSpPr>
        <p:pic>
          <p:nvPicPr>
            <p:cNvPr id="103"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04"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05" name="TextBox 104"/>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0" name="Group 109"/>
          <p:cNvGrpSpPr/>
          <p:nvPr/>
        </p:nvGrpSpPr>
        <p:grpSpPr>
          <a:xfrm>
            <a:off x="7339878" y="5550460"/>
            <a:ext cx="715260" cy="623791"/>
            <a:chOff x="5169262" y="5920072"/>
            <a:chExt cx="715260" cy="484966"/>
          </a:xfrm>
        </p:grpSpPr>
        <p:pic>
          <p:nvPicPr>
            <p:cNvPr id="111"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12"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13" name="TextBox 112"/>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8" name="Group 117"/>
          <p:cNvGrpSpPr/>
          <p:nvPr/>
        </p:nvGrpSpPr>
        <p:grpSpPr>
          <a:xfrm>
            <a:off x="9571826" y="5034366"/>
            <a:ext cx="715260" cy="484966"/>
            <a:chOff x="5169262" y="5920072"/>
            <a:chExt cx="715260" cy="484966"/>
          </a:xfrm>
        </p:grpSpPr>
        <p:pic>
          <p:nvPicPr>
            <p:cNvPr id="119"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20"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21" name="TextBox 120"/>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26" name="Group 125"/>
          <p:cNvGrpSpPr/>
          <p:nvPr/>
        </p:nvGrpSpPr>
        <p:grpSpPr>
          <a:xfrm>
            <a:off x="9482188" y="1682611"/>
            <a:ext cx="715260" cy="484966"/>
            <a:chOff x="8745904" y="1341036"/>
            <a:chExt cx="715260" cy="484966"/>
          </a:xfrm>
        </p:grpSpPr>
        <p:pic>
          <p:nvPicPr>
            <p:cNvPr id="123"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24"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25" name="TextBox 124"/>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1" name="Group 130"/>
          <p:cNvGrpSpPr/>
          <p:nvPr/>
        </p:nvGrpSpPr>
        <p:grpSpPr>
          <a:xfrm>
            <a:off x="7441014" y="1126810"/>
            <a:ext cx="715260" cy="484966"/>
            <a:chOff x="8745904" y="1341036"/>
            <a:chExt cx="715260" cy="484966"/>
          </a:xfrm>
        </p:grpSpPr>
        <p:pic>
          <p:nvPicPr>
            <p:cNvPr id="132"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33"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34" name="TextBox 133"/>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9" name="Group 138"/>
          <p:cNvGrpSpPr/>
          <p:nvPr/>
        </p:nvGrpSpPr>
        <p:grpSpPr>
          <a:xfrm>
            <a:off x="5035233" y="1106562"/>
            <a:ext cx="715260" cy="484966"/>
            <a:chOff x="8745904" y="1341036"/>
            <a:chExt cx="715260" cy="484966"/>
          </a:xfrm>
        </p:grpSpPr>
        <p:pic>
          <p:nvPicPr>
            <p:cNvPr id="140"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1"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42" name="TextBox 141"/>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47" name="Group 146"/>
          <p:cNvGrpSpPr/>
          <p:nvPr/>
        </p:nvGrpSpPr>
        <p:grpSpPr>
          <a:xfrm>
            <a:off x="2537195" y="1451817"/>
            <a:ext cx="715260" cy="484966"/>
            <a:chOff x="8745904" y="1341036"/>
            <a:chExt cx="715260" cy="484966"/>
          </a:xfrm>
        </p:grpSpPr>
        <p:pic>
          <p:nvPicPr>
            <p:cNvPr id="148"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9"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50" name="TextBox 149"/>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sp>
        <p:nvSpPr>
          <p:cNvPr id="155" name="Trapezoid 154"/>
          <p:cNvSpPr/>
          <p:nvPr/>
        </p:nvSpPr>
        <p:spPr bwMode="auto">
          <a:xfrm rot="2476679">
            <a:off x="825063" y="3062527"/>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sp>
        <p:nvSpPr>
          <p:cNvPr id="188" name="Rectangle 187"/>
          <p:cNvSpPr/>
          <p:nvPr/>
        </p:nvSpPr>
        <p:spPr bwMode="auto">
          <a:xfrm>
            <a:off x="1084006" y="3377381"/>
            <a:ext cx="169607" cy="548380"/>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cxnSp>
        <p:nvCxnSpPr>
          <p:cNvPr id="181" name="Gerade Verbindung mit Pfeil 26"/>
          <p:cNvCxnSpPr/>
          <p:nvPr/>
        </p:nvCxnSpPr>
        <p:spPr bwMode="auto">
          <a:xfrm flipH="1" flipV="1">
            <a:off x="571433" y="3223360"/>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cxnSp>
        <p:nvCxnSpPr>
          <p:cNvPr id="190" name="Gerade Verbindung mit Pfeil 26"/>
          <p:cNvCxnSpPr/>
          <p:nvPr/>
        </p:nvCxnSpPr>
        <p:spPr bwMode="auto">
          <a:xfrm flipH="1" flipV="1">
            <a:off x="608264" y="4050711"/>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sp>
        <p:nvSpPr>
          <p:cNvPr id="191" name="Textfeld 11"/>
          <p:cNvSpPr txBox="1"/>
          <p:nvPr/>
        </p:nvSpPr>
        <p:spPr>
          <a:xfrm>
            <a:off x="470967" y="3791826"/>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193" name="Grafik 77"/>
          <p:cNvPicPr>
            <a:picLocks noChangeAspect="1"/>
          </p:cNvPicPr>
          <p:nvPr/>
        </p:nvPicPr>
        <p:blipFill>
          <a:blip r:embed="rId2"/>
          <a:stretch>
            <a:fillRect/>
          </a:stretch>
        </p:blipFill>
        <p:spPr>
          <a:xfrm>
            <a:off x="68122" y="2950183"/>
            <a:ext cx="307777" cy="307777"/>
          </a:xfrm>
          <a:prstGeom prst="rect">
            <a:avLst/>
          </a:prstGeom>
        </p:spPr>
      </p:pic>
      <p:pic>
        <p:nvPicPr>
          <p:cNvPr id="194" name="Grafik 77"/>
          <p:cNvPicPr>
            <a:picLocks noChangeAspect="1"/>
          </p:cNvPicPr>
          <p:nvPr/>
        </p:nvPicPr>
        <p:blipFill>
          <a:blip r:embed="rId2"/>
          <a:stretch>
            <a:fillRect/>
          </a:stretch>
        </p:blipFill>
        <p:spPr>
          <a:xfrm>
            <a:off x="160724" y="3050875"/>
            <a:ext cx="307777" cy="307777"/>
          </a:xfrm>
          <a:prstGeom prst="rect">
            <a:avLst/>
          </a:prstGeom>
        </p:spPr>
      </p:pic>
      <p:pic>
        <p:nvPicPr>
          <p:cNvPr id="195" name="Grafik 77"/>
          <p:cNvPicPr>
            <a:picLocks noChangeAspect="1"/>
          </p:cNvPicPr>
          <p:nvPr/>
        </p:nvPicPr>
        <p:blipFill>
          <a:blip r:embed="rId2"/>
          <a:stretch>
            <a:fillRect/>
          </a:stretch>
        </p:blipFill>
        <p:spPr>
          <a:xfrm>
            <a:off x="231045" y="3153955"/>
            <a:ext cx="307777" cy="307777"/>
          </a:xfrm>
          <a:prstGeom prst="rect">
            <a:avLst/>
          </a:prstGeom>
        </p:spPr>
      </p:pic>
      <p:pic>
        <p:nvPicPr>
          <p:cNvPr id="196" name="Grafik 77"/>
          <p:cNvPicPr>
            <a:picLocks noChangeAspect="1"/>
          </p:cNvPicPr>
          <p:nvPr/>
        </p:nvPicPr>
        <p:blipFill>
          <a:blip r:embed="rId2"/>
          <a:stretch>
            <a:fillRect/>
          </a:stretch>
        </p:blipFill>
        <p:spPr>
          <a:xfrm>
            <a:off x="304318" y="3244161"/>
            <a:ext cx="307777" cy="307777"/>
          </a:xfrm>
          <a:prstGeom prst="rect">
            <a:avLst/>
          </a:prstGeom>
        </p:spPr>
      </p:pic>
      <p:sp>
        <p:nvSpPr>
          <p:cNvPr id="156" name="Textfeld 11"/>
          <p:cNvSpPr txBox="1"/>
          <p:nvPr/>
        </p:nvSpPr>
        <p:spPr>
          <a:xfrm>
            <a:off x="547503" y="3296489"/>
            <a:ext cx="646331" cy="215444"/>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a:t>8</a:t>
            </a:r>
            <a:endParaRPr lang="en-US" sz="500" dirty="0" smtClean="0"/>
          </a:p>
        </p:txBody>
      </p:sp>
      <p:pic>
        <p:nvPicPr>
          <p:cNvPr id="197" name="Grafik 77"/>
          <p:cNvPicPr>
            <a:picLocks noChangeAspect="1"/>
          </p:cNvPicPr>
          <p:nvPr/>
        </p:nvPicPr>
        <p:blipFill>
          <a:blip r:embed="rId2"/>
          <a:stretch>
            <a:fillRect/>
          </a:stretch>
        </p:blipFill>
        <p:spPr>
          <a:xfrm>
            <a:off x="135843" y="3915395"/>
            <a:ext cx="307777" cy="307777"/>
          </a:xfrm>
          <a:prstGeom prst="rect">
            <a:avLst/>
          </a:prstGeom>
        </p:spPr>
      </p:pic>
      <p:pic>
        <p:nvPicPr>
          <p:cNvPr id="198" name="Grafik 77"/>
          <p:cNvPicPr>
            <a:picLocks noChangeAspect="1"/>
          </p:cNvPicPr>
          <p:nvPr/>
        </p:nvPicPr>
        <p:blipFill>
          <a:blip r:embed="rId2"/>
          <a:stretch>
            <a:fillRect/>
          </a:stretch>
        </p:blipFill>
        <p:spPr>
          <a:xfrm>
            <a:off x="228445" y="4016087"/>
            <a:ext cx="307777" cy="307777"/>
          </a:xfrm>
          <a:prstGeom prst="rect">
            <a:avLst/>
          </a:prstGeom>
        </p:spPr>
      </p:pic>
      <p:pic>
        <p:nvPicPr>
          <p:cNvPr id="199" name="Grafik 77"/>
          <p:cNvPicPr>
            <a:picLocks noChangeAspect="1"/>
          </p:cNvPicPr>
          <p:nvPr/>
        </p:nvPicPr>
        <p:blipFill>
          <a:blip r:embed="rId2"/>
          <a:stretch>
            <a:fillRect/>
          </a:stretch>
        </p:blipFill>
        <p:spPr>
          <a:xfrm>
            <a:off x="298766" y="4119167"/>
            <a:ext cx="307777" cy="307777"/>
          </a:xfrm>
          <a:prstGeom prst="rect">
            <a:avLst/>
          </a:prstGeom>
        </p:spPr>
      </p:pic>
      <p:pic>
        <p:nvPicPr>
          <p:cNvPr id="200" name="Grafik 77"/>
          <p:cNvPicPr>
            <a:picLocks noChangeAspect="1"/>
          </p:cNvPicPr>
          <p:nvPr/>
        </p:nvPicPr>
        <p:blipFill>
          <a:blip r:embed="rId2"/>
          <a:stretch>
            <a:fillRect/>
          </a:stretch>
        </p:blipFill>
        <p:spPr>
          <a:xfrm>
            <a:off x="372039" y="4209373"/>
            <a:ext cx="307777" cy="307777"/>
          </a:xfrm>
          <a:prstGeom prst="rect">
            <a:avLst/>
          </a:prstGeom>
        </p:spPr>
      </p:pic>
      <p:pic>
        <p:nvPicPr>
          <p:cNvPr id="16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0729" y="1021858"/>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0927" y="1530403"/>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78322" y="4810591"/>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0"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199" y="5338001"/>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2"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9761" y="5549080"/>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0513" y="5239037"/>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5292" y="1249314"/>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3403" y="889889"/>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sp>
        <p:nvSpPr>
          <p:cNvPr id="180" name="TextBox 179"/>
          <p:cNvSpPr txBox="1"/>
          <p:nvPr/>
        </p:nvSpPr>
        <p:spPr>
          <a:xfrm>
            <a:off x="6229" y="2727969"/>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2" name="TextBox 181"/>
          <p:cNvSpPr txBox="1"/>
          <p:nvPr/>
        </p:nvSpPr>
        <p:spPr>
          <a:xfrm>
            <a:off x="62964" y="3690796"/>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6" name="Rectangle 185"/>
          <p:cNvSpPr/>
          <p:nvPr/>
        </p:nvSpPr>
        <p:spPr bwMode="auto">
          <a:xfrm>
            <a:off x="2292867" y="3389640"/>
            <a:ext cx="193535" cy="424578"/>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sp>
        <p:nvSpPr>
          <p:cNvPr id="203" name="TextBox 202"/>
          <p:cNvSpPr txBox="1"/>
          <p:nvPr/>
        </p:nvSpPr>
        <p:spPr>
          <a:xfrm>
            <a:off x="4354214" y="3004968"/>
            <a:ext cx="3036031"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dir="13500000">
              <a:schemeClr val="accent3">
                <a:lumMod val="60000"/>
                <a:lumOff val="40000"/>
                <a:alpha val="50000"/>
              </a:schemeClr>
            </a:innerShdw>
          </a:effectLst>
        </p:spPr>
        <p:txBody>
          <a:bodyPr wrap="square" rtlCol="0">
            <a:spAutoFit/>
          </a:bodyPr>
          <a:lstStyle/>
          <a:p>
            <a:pPr marL="0" indent="0">
              <a:buClr>
                <a:schemeClr val="accent1"/>
              </a:buClr>
              <a:buFont typeface="Arial" panose="020B0604020202020204" pitchFamily="34" charset="0"/>
              <a:buNone/>
            </a:pPr>
            <a:r>
              <a:rPr lang="en-ZA" sz="2000" dirty="0" smtClean="0"/>
              <a:t>Up to 2 x 1G per site</a:t>
            </a:r>
          </a:p>
          <a:p>
            <a:pPr marL="0" indent="0">
              <a:buClr>
                <a:schemeClr val="accent1"/>
              </a:buClr>
              <a:buFont typeface="Arial" panose="020B0604020202020204" pitchFamily="34" charset="0"/>
              <a:buNone/>
            </a:pPr>
            <a:r>
              <a:rPr lang="en-ZA" sz="2000" dirty="0" smtClean="0"/>
              <a:t>East/West protection</a:t>
            </a:r>
          </a:p>
          <a:p>
            <a:pPr marL="0" indent="0">
              <a:buClr>
                <a:schemeClr val="accent1"/>
              </a:buClr>
              <a:buFont typeface="Arial" panose="020B0604020202020204" pitchFamily="34" charset="0"/>
              <a:buNone/>
            </a:pPr>
            <a:r>
              <a:rPr lang="en-ZA" sz="2000" dirty="0" smtClean="0"/>
              <a:t>Single fibre strand</a:t>
            </a:r>
          </a:p>
        </p:txBody>
      </p:sp>
      <p:sp>
        <p:nvSpPr>
          <p:cNvPr id="17" name="Freeform 16"/>
          <p:cNvSpPr/>
          <p:nvPr/>
        </p:nvSpPr>
        <p:spPr bwMode="auto">
          <a:xfrm>
            <a:off x="1360450" y="2282283"/>
            <a:ext cx="1196897" cy="713678"/>
          </a:xfrm>
          <a:custGeom>
            <a:avLst/>
            <a:gdLst>
              <a:gd name="connsiteX0" fmla="*/ 1196897 w 1196897"/>
              <a:gd name="connsiteY0" fmla="*/ 0 h 713678"/>
              <a:gd name="connsiteX1" fmla="*/ 564995 w 1196897"/>
              <a:gd name="connsiteY1" fmla="*/ 275063 h 713678"/>
              <a:gd name="connsiteX2" fmla="*/ 0 w 1196897"/>
              <a:gd name="connsiteY2" fmla="*/ 713678 h 713678"/>
              <a:gd name="connsiteX3" fmla="*/ 0 w 1196897"/>
              <a:gd name="connsiteY3" fmla="*/ 713678 h 713678"/>
            </a:gdLst>
            <a:ahLst/>
            <a:cxnLst>
              <a:cxn ang="0">
                <a:pos x="connsiteX0" y="connsiteY0"/>
              </a:cxn>
              <a:cxn ang="0">
                <a:pos x="connsiteX1" y="connsiteY1"/>
              </a:cxn>
              <a:cxn ang="0">
                <a:pos x="connsiteX2" y="connsiteY2"/>
              </a:cxn>
              <a:cxn ang="0">
                <a:pos x="connsiteX3" y="connsiteY3"/>
              </a:cxn>
            </a:cxnLst>
            <a:rect l="l" t="t" r="r" b="b"/>
            <a:pathLst>
              <a:path w="1196897" h="713678">
                <a:moveTo>
                  <a:pt x="1196897" y="0"/>
                </a:moveTo>
                <a:cubicBezTo>
                  <a:pt x="980687" y="78058"/>
                  <a:pt x="764478" y="156117"/>
                  <a:pt x="564995" y="275063"/>
                </a:cubicBezTo>
                <a:cubicBezTo>
                  <a:pt x="365512" y="394009"/>
                  <a:pt x="0" y="713678"/>
                  <a:pt x="0" y="713678"/>
                </a:cubicBezTo>
                <a:lnTo>
                  <a:pt x="0" y="713678"/>
                </a:lnTo>
              </a:path>
            </a:pathLst>
          </a:custGeom>
          <a:noFill/>
          <a:ln w="28575" algn="ctr">
            <a:solidFill>
              <a:schemeClr val="accent2"/>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p>
        </p:txBody>
      </p:sp>
      <p:sp>
        <p:nvSpPr>
          <p:cNvPr id="26" name="Freeform 25"/>
          <p:cNvSpPr/>
          <p:nvPr/>
        </p:nvSpPr>
        <p:spPr bwMode="auto">
          <a:xfrm>
            <a:off x="1375317" y="1743478"/>
            <a:ext cx="9787058" cy="3770812"/>
          </a:xfrm>
          <a:custGeom>
            <a:avLst/>
            <a:gdLst>
              <a:gd name="connsiteX0" fmla="*/ 1828800 w 9787058"/>
              <a:gd name="connsiteY0" fmla="*/ 345517 h 3770812"/>
              <a:gd name="connsiteX1" fmla="*/ 2832410 w 9787058"/>
              <a:gd name="connsiteY1" fmla="*/ 137361 h 3770812"/>
              <a:gd name="connsiteX2" fmla="*/ 4021873 w 9787058"/>
              <a:gd name="connsiteY2" fmla="*/ 40717 h 3770812"/>
              <a:gd name="connsiteX3" fmla="*/ 5285678 w 9787058"/>
              <a:gd name="connsiteY3" fmla="*/ 3546 h 3770812"/>
              <a:gd name="connsiteX4" fmla="*/ 6423103 w 9787058"/>
              <a:gd name="connsiteY4" fmla="*/ 122493 h 3770812"/>
              <a:gd name="connsiteX5" fmla="*/ 7620000 w 9787058"/>
              <a:gd name="connsiteY5" fmla="*/ 345517 h 3770812"/>
              <a:gd name="connsiteX6" fmla="*/ 8623610 w 9787058"/>
              <a:gd name="connsiteY6" fmla="*/ 665185 h 3770812"/>
              <a:gd name="connsiteX7" fmla="*/ 9448800 w 9787058"/>
              <a:gd name="connsiteY7" fmla="*/ 1170707 h 3770812"/>
              <a:gd name="connsiteX8" fmla="*/ 9753600 w 9787058"/>
              <a:gd name="connsiteY8" fmla="*/ 1668795 h 3770812"/>
              <a:gd name="connsiteX9" fmla="*/ 9716429 w 9787058"/>
              <a:gd name="connsiteY9" fmla="*/ 2300698 h 3770812"/>
              <a:gd name="connsiteX10" fmla="*/ 9196039 w 9787058"/>
              <a:gd name="connsiteY10" fmla="*/ 2813654 h 3770812"/>
              <a:gd name="connsiteX11" fmla="*/ 8043746 w 9787058"/>
              <a:gd name="connsiteY11" fmla="*/ 3334044 h 3770812"/>
              <a:gd name="connsiteX12" fmla="*/ 6988098 w 9787058"/>
              <a:gd name="connsiteY12" fmla="*/ 3586805 h 3770812"/>
              <a:gd name="connsiteX13" fmla="*/ 5627649 w 9787058"/>
              <a:gd name="connsiteY13" fmla="*/ 3750356 h 3770812"/>
              <a:gd name="connsiteX14" fmla="*/ 4230029 w 9787058"/>
              <a:gd name="connsiteY14" fmla="*/ 3757790 h 3770812"/>
              <a:gd name="connsiteX15" fmla="*/ 2921620 w 9787058"/>
              <a:gd name="connsiteY15" fmla="*/ 3653712 h 3770812"/>
              <a:gd name="connsiteX16" fmla="*/ 1687551 w 9787058"/>
              <a:gd name="connsiteY16" fmla="*/ 3386083 h 3770812"/>
              <a:gd name="connsiteX17" fmla="*/ 639337 w 9787058"/>
              <a:gd name="connsiteY17" fmla="*/ 3029244 h 3770812"/>
              <a:gd name="connsiteX18" fmla="*/ 0 w 9787058"/>
              <a:gd name="connsiteY18" fmla="*/ 2575761 h 37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87058" h="3770812">
                <a:moveTo>
                  <a:pt x="1828800" y="345517"/>
                </a:moveTo>
                <a:cubicBezTo>
                  <a:pt x="2147849" y="266839"/>
                  <a:pt x="2466898" y="188161"/>
                  <a:pt x="2832410" y="137361"/>
                </a:cubicBezTo>
                <a:cubicBezTo>
                  <a:pt x="3197922" y="86561"/>
                  <a:pt x="3612995" y="63019"/>
                  <a:pt x="4021873" y="40717"/>
                </a:cubicBezTo>
                <a:cubicBezTo>
                  <a:pt x="4430751" y="18415"/>
                  <a:pt x="4885473" y="-10083"/>
                  <a:pt x="5285678" y="3546"/>
                </a:cubicBezTo>
                <a:cubicBezTo>
                  <a:pt x="5685883" y="17175"/>
                  <a:pt x="6034049" y="65498"/>
                  <a:pt x="6423103" y="122493"/>
                </a:cubicBezTo>
                <a:cubicBezTo>
                  <a:pt x="6812157" y="179488"/>
                  <a:pt x="7253249" y="255068"/>
                  <a:pt x="7620000" y="345517"/>
                </a:cubicBezTo>
                <a:cubicBezTo>
                  <a:pt x="7986751" y="435966"/>
                  <a:pt x="8318810" y="527653"/>
                  <a:pt x="8623610" y="665185"/>
                </a:cubicBezTo>
                <a:cubicBezTo>
                  <a:pt x="8928410" y="802717"/>
                  <a:pt x="9260468" y="1003439"/>
                  <a:pt x="9448800" y="1170707"/>
                </a:cubicBezTo>
                <a:cubicBezTo>
                  <a:pt x="9637132" y="1337975"/>
                  <a:pt x="9708995" y="1480463"/>
                  <a:pt x="9753600" y="1668795"/>
                </a:cubicBezTo>
                <a:cubicBezTo>
                  <a:pt x="9798205" y="1857127"/>
                  <a:pt x="9809356" y="2109888"/>
                  <a:pt x="9716429" y="2300698"/>
                </a:cubicBezTo>
                <a:cubicBezTo>
                  <a:pt x="9623502" y="2491508"/>
                  <a:pt x="9474819" y="2641430"/>
                  <a:pt x="9196039" y="2813654"/>
                </a:cubicBezTo>
                <a:cubicBezTo>
                  <a:pt x="8917259" y="2985878"/>
                  <a:pt x="8411736" y="3205185"/>
                  <a:pt x="8043746" y="3334044"/>
                </a:cubicBezTo>
                <a:cubicBezTo>
                  <a:pt x="7675756" y="3462903"/>
                  <a:pt x="7390781" y="3517420"/>
                  <a:pt x="6988098" y="3586805"/>
                </a:cubicBezTo>
                <a:cubicBezTo>
                  <a:pt x="6585415" y="3656190"/>
                  <a:pt x="6087327" y="3721859"/>
                  <a:pt x="5627649" y="3750356"/>
                </a:cubicBezTo>
                <a:cubicBezTo>
                  <a:pt x="5167971" y="3778854"/>
                  <a:pt x="4681034" y="3773897"/>
                  <a:pt x="4230029" y="3757790"/>
                </a:cubicBezTo>
                <a:cubicBezTo>
                  <a:pt x="3779024" y="3741683"/>
                  <a:pt x="3345366" y="3715663"/>
                  <a:pt x="2921620" y="3653712"/>
                </a:cubicBezTo>
                <a:cubicBezTo>
                  <a:pt x="2497874" y="3591761"/>
                  <a:pt x="2067931" y="3490161"/>
                  <a:pt x="1687551" y="3386083"/>
                </a:cubicBezTo>
                <a:cubicBezTo>
                  <a:pt x="1307171" y="3282005"/>
                  <a:pt x="920596" y="3164298"/>
                  <a:pt x="639337" y="3029244"/>
                </a:cubicBezTo>
                <a:cubicBezTo>
                  <a:pt x="358078" y="2894190"/>
                  <a:pt x="179039" y="2734975"/>
                  <a:pt x="0" y="2575761"/>
                </a:cubicBezTo>
              </a:path>
            </a:pathLst>
          </a:custGeom>
          <a:noFill/>
          <a:ln w="28575" algn="ctr">
            <a:solidFill>
              <a:schemeClr val="accent2"/>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p>
        </p:txBody>
      </p:sp>
      <p:sp>
        <p:nvSpPr>
          <p:cNvPr id="107" name="Freeform 106"/>
          <p:cNvSpPr/>
          <p:nvPr/>
        </p:nvSpPr>
        <p:spPr bwMode="auto">
          <a:xfrm>
            <a:off x="1558731" y="2068484"/>
            <a:ext cx="3635297" cy="1149269"/>
          </a:xfrm>
          <a:custGeom>
            <a:avLst/>
            <a:gdLst>
              <a:gd name="connsiteX0" fmla="*/ 0 w 3635297"/>
              <a:gd name="connsiteY0" fmla="*/ 1149269 h 1149269"/>
              <a:gd name="connsiteX1" fmla="*/ 594731 w 3635297"/>
              <a:gd name="connsiteY1" fmla="*/ 703221 h 1149269"/>
              <a:gd name="connsiteX2" fmla="*/ 1531434 w 3635297"/>
              <a:gd name="connsiteY2" fmla="*/ 353816 h 1149269"/>
              <a:gd name="connsiteX3" fmla="*/ 3144643 w 3635297"/>
              <a:gd name="connsiteY3" fmla="*/ 49016 h 1149269"/>
              <a:gd name="connsiteX4" fmla="*/ 3635297 w 3635297"/>
              <a:gd name="connsiteY4" fmla="*/ 4411 h 114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297" h="1149269">
                <a:moveTo>
                  <a:pt x="0" y="1149269"/>
                </a:moveTo>
                <a:cubicBezTo>
                  <a:pt x="169746" y="992532"/>
                  <a:pt x="339492" y="835796"/>
                  <a:pt x="594731" y="703221"/>
                </a:cubicBezTo>
                <a:cubicBezTo>
                  <a:pt x="849970" y="570646"/>
                  <a:pt x="1106449" y="462850"/>
                  <a:pt x="1531434" y="353816"/>
                </a:cubicBezTo>
                <a:cubicBezTo>
                  <a:pt x="1956419" y="244782"/>
                  <a:pt x="2793999" y="107250"/>
                  <a:pt x="3144643" y="49016"/>
                </a:cubicBezTo>
                <a:cubicBezTo>
                  <a:pt x="3495287" y="-9218"/>
                  <a:pt x="3565292" y="-2404"/>
                  <a:pt x="3635297" y="4411"/>
                </a:cubicBezTo>
              </a:path>
            </a:pathLst>
          </a:custGeom>
          <a:noFill/>
          <a:ln w="28575" algn="ctr">
            <a:solidFill>
              <a:schemeClr val="accent6"/>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p>
        </p:txBody>
      </p:sp>
      <p:sp>
        <p:nvSpPr>
          <p:cNvPr id="28" name="Freeform 27"/>
          <p:cNvSpPr/>
          <p:nvPr/>
        </p:nvSpPr>
        <p:spPr bwMode="auto">
          <a:xfrm>
            <a:off x="1630017" y="2059388"/>
            <a:ext cx="9177269" cy="3042740"/>
          </a:xfrm>
          <a:custGeom>
            <a:avLst/>
            <a:gdLst>
              <a:gd name="connsiteX0" fmla="*/ 4063117 w 9177269"/>
              <a:gd name="connsiteY0" fmla="*/ 0 h 3042740"/>
              <a:gd name="connsiteX1" fmla="*/ 4882101 w 9177269"/>
              <a:gd name="connsiteY1" fmla="*/ 23854 h 3042740"/>
              <a:gd name="connsiteX2" fmla="*/ 5852160 w 9177269"/>
              <a:gd name="connsiteY2" fmla="*/ 103367 h 3042740"/>
              <a:gd name="connsiteX3" fmla="*/ 6965343 w 9177269"/>
              <a:gd name="connsiteY3" fmla="*/ 262393 h 3042740"/>
              <a:gd name="connsiteX4" fmla="*/ 7927451 w 9177269"/>
              <a:gd name="connsiteY4" fmla="*/ 540689 h 3042740"/>
              <a:gd name="connsiteX5" fmla="*/ 8476091 w 9177269"/>
              <a:gd name="connsiteY5" fmla="*/ 747422 h 3042740"/>
              <a:gd name="connsiteX6" fmla="*/ 8889559 w 9177269"/>
              <a:gd name="connsiteY6" fmla="*/ 1009815 h 3042740"/>
              <a:gd name="connsiteX7" fmla="*/ 9096293 w 9177269"/>
              <a:gd name="connsiteY7" fmla="*/ 1288111 h 3042740"/>
              <a:gd name="connsiteX8" fmla="*/ 9175806 w 9177269"/>
              <a:gd name="connsiteY8" fmla="*/ 1510748 h 3042740"/>
              <a:gd name="connsiteX9" fmla="*/ 9120146 w 9177269"/>
              <a:gd name="connsiteY9" fmla="*/ 1860605 h 3042740"/>
              <a:gd name="connsiteX10" fmla="*/ 8817997 w 9177269"/>
              <a:gd name="connsiteY10" fmla="*/ 2130949 h 3042740"/>
              <a:gd name="connsiteX11" fmla="*/ 8515847 w 9177269"/>
              <a:gd name="connsiteY11" fmla="*/ 2305878 h 3042740"/>
              <a:gd name="connsiteX12" fmla="*/ 7975159 w 9177269"/>
              <a:gd name="connsiteY12" fmla="*/ 2488758 h 3042740"/>
              <a:gd name="connsiteX13" fmla="*/ 6758609 w 9177269"/>
              <a:gd name="connsiteY13" fmla="*/ 2878372 h 3042740"/>
              <a:gd name="connsiteX14" fmla="*/ 5057030 w 9177269"/>
              <a:gd name="connsiteY14" fmla="*/ 3013544 h 3042740"/>
              <a:gd name="connsiteX15" fmla="*/ 2965837 w 9177269"/>
              <a:gd name="connsiteY15" fmla="*/ 3029447 h 3042740"/>
              <a:gd name="connsiteX16" fmla="*/ 2146853 w 9177269"/>
              <a:gd name="connsiteY16" fmla="*/ 2854518 h 3042740"/>
              <a:gd name="connsiteX17" fmla="*/ 1637969 w 9177269"/>
              <a:gd name="connsiteY17" fmla="*/ 2711395 h 3042740"/>
              <a:gd name="connsiteX18" fmla="*/ 898498 w 9177269"/>
              <a:gd name="connsiteY18" fmla="*/ 2472855 h 3042740"/>
              <a:gd name="connsiteX19" fmla="*/ 357809 w 9177269"/>
              <a:gd name="connsiteY19" fmla="*/ 2226365 h 3042740"/>
              <a:gd name="connsiteX20" fmla="*/ 0 w 9177269"/>
              <a:gd name="connsiteY20" fmla="*/ 1948069 h 304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7269" h="3042740">
                <a:moveTo>
                  <a:pt x="4063117" y="0"/>
                </a:moveTo>
                <a:cubicBezTo>
                  <a:pt x="4323522" y="3313"/>
                  <a:pt x="4583927" y="6626"/>
                  <a:pt x="4882101" y="23854"/>
                </a:cubicBezTo>
                <a:cubicBezTo>
                  <a:pt x="5180275" y="41082"/>
                  <a:pt x="5504953" y="63610"/>
                  <a:pt x="5852160" y="103367"/>
                </a:cubicBezTo>
                <a:cubicBezTo>
                  <a:pt x="6199367" y="143124"/>
                  <a:pt x="6619461" y="189506"/>
                  <a:pt x="6965343" y="262393"/>
                </a:cubicBezTo>
                <a:cubicBezTo>
                  <a:pt x="7311225" y="335280"/>
                  <a:pt x="7675660" y="459851"/>
                  <a:pt x="7927451" y="540689"/>
                </a:cubicBezTo>
                <a:cubicBezTo>
                  <a:pt x="8179242" y="621527"/>
                  <a:pt x="8315740" y="669234"/>
                  <a:pt x="8476091" y="747422"/>
                </a:cubicBezTo>
                <a:cubicBezTo>
                  <a:pt x="8636442" y="825610"/>
                  <a:pt x="8786192" y="919700"/>
                  <a:pt x="8889559" y="1009815"/>
                </a:cubicBezTo>
                <a:cubicBezTo>
                  <a:pt x="8992926" y="1099930"/>
                  <a:pt x="9048585" y="1204622"/>
                  <a:pt x="9096293" y="1288111"/>
                </a:cubicBezTo>
                <a:cubicBezTo>
                  <a:pt x="9144001" y="1371600"/>
                  <a:pt x="9171831" y="1415333"/>
                  <a:pt x="9175806" y="1510748"/>
                </a:cubicBezTo>
                <a:cubicBezTo>
                  <a:pt x="9179781" y="1606163"/>
                  <a:pt x="9179781" y="1757238"/>
                  <a:pt x="9120146" y="1860605"/>
                </a:cubicBezTo>
                <a:cubicBezTo>
                  <a:pt x="9060511" y="1963972"/>
                  <a:pt x="8918713" y="2056737"/>
                  <a:pt x="8817997" y="2130949"/>
                </a:cubicBezTo>
                <a:cubicBezTo>
                  <a:pt x="8717281" y="2205161"/>
                  <a:pt x="8656320" y="2246243"/>
                  <a:pt x="8515847" y="2305878"/>
                </a:cubicBezTo>
                <a:cubicBezTo>
                  <a:pt x="8375374" y="2365513"/>
                  <a:pt x="7975159" y="2488758"/>
                  <a:pt x="7975159" y="2488758"/>
                </a:cubicBezTo>
                <a:cubicBezTo>
                  <a:pt x="7682286" y="2584174"/>
                  <a:pt x="7244964" y="2790908"/>
                  <a:pt x="6758609" y="2878372"/>
                </a:cubicBezTo>
                <a:cubicBezTo>
                  <a:pt x="6272254" y="2965836"/>
                  <a:pt x="5689158" y="2988365"/>
                  <a:pt x="5057030" y="3013544"/>
                </a:cubicBezTo>
                <a:cubicBezTo>
                  <a:pt x="4424902" y="3038723"/>
                  <a:pt x="3450866" y="3055951"/>
                  <a:pt x="2965837" y="3029447"/>
                </a:cubicBezTo>
                <a:cubicBezTo>
                  <a:pt x="2480808" y="3002943"/>
                  <a:pt x="2368164" y="2907527"/>
                  <a:pt x="2146853" y="2854518"/>
                </a:cubicBezTo>
                <a:cubicBezTo>
                  <a:pt x="1925542" y="2801509"/>
                  <a:pt x="1846028" y="2775005"/>
                  <a:pt x="1637969" y="2711395"/>
                </a:cubicBezTo>
                <a:cubicBezTo>
                  <a:pt x="1429910" y="2647785"/>
                  <a:pt x="1111858" y="2553693"/>
                  <a:pt x="898498" y="2472855"/>
                </a:cubicBezTo>
                <a:cubicBezTo>
                  <a:pt x="685138" y="2392017"/>
                  <a:pt x="507559" y="2313829"/>
                  <a:pt x="357809" y="2226365"/>
                </a:cubicBezTo>
                <a:cubicBezTo>
                  <a:pt x="208059" y="2138901"/>
                  <a:pt x="104029" y="2043485"/>
                  <a:pt x="0" y="1948069"/>
                </a:cubicBezTo>
              </a:path>
            </a:pathLst>
          </a:custGeom>
          <a:noFill/>
          <a:ln w="28575" algn="ctr">
            <a:solidFill>
              <a:schemeClr val="accent6"/>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ZA"/>
          </a:p>
        </p:txBody>
      </p:sp>
    </p:spTree>
    <p:extLst>
      <p:ext uri="{BB962C8B-B14F-4D97-AF65-F5344CB8AC3E}">
        <p14:creationId xmlns:p14="http://schemas.microsoft.com/office/powerpoint/2010/main" val="82860986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124" y="38558"/>
            <a:ext cx="11155505" cy="1032000"/>
          </a:xfrm>
        </p:spPr>
        <p:txBody>
          <a:bodyPr>
            <a:normAutofit/>
          </a:bodyPr>
          <a:lstStyle/>
          <a:p>
            <a:r>
              <a:rPr lang="en-ZA" sz="3600" dirty="0" smtClean="0"/>
              <a:t>2 x 1GE SFW CWDM Bidi</a:t>
            </a:r>
            <a:endParaRPr lang="en-ZA" sz="2000" dirty="0"/>
          </a:p>
        </p:txBody>
      </p:sp>
      <p:grpSp>
        <p:nvGrpSpPr>
          <p:cNvPr id="5" name="Gruppieren 3"/>
          <p:cNvGrpSpPr/>
          <p:nvPr/>
        </p:nvGrpSpPr>
        <p:grpSpPr>
          <a:xfrm>
            <a:off x="9674523" y="4581109"/>
            <a:ext cx="435084" cy="435477"/>
            <a:chOff x="1962593" y="2862515"/>
            <a:chExt cx="435084" cy="435477"/>
          </a:xfrm>
        </p:grpSpPr>
        <p:sp>
          <p:nvSpPr>
            <p:cNvPr id="6" name="Trapezoid 5"/>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 name="Trapezoid 6"/>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9"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10" name="Oval 9"/>
          <p:cNvSpPr/>
          <p:nvPr/>
        </p:nvSpPr>
        <p:spPr bwMode="auto">
          <a:xfrm>
            <a:off x="1194955" y="1840190"/>
            <a:ext cx="9850581" cy="3552691"/>
          </a:xfrm>
          <a:prstGeom prst="ellipse">
            <a:avLst/>
          </a:prstGeom>
          <a:noFill/>
          <a:ln w="254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sz="1400" dirty="0" smtClean="0">
              <a:ln w="12700">
                <a:noFill/>
              </a:ln>
              <a:solidFill>
                <a:schemeClr val="tx1"/>
              </a:solidFill>
            </a:endParaRPr>
          </a:p>
        </p:txBody>
      </p:sp>
      <p:grpSp>
        <p:nvGrpSpPr>
          <p:cNvPr id="11" name="Gruppieren 3"/>
          <p:cNvGrpSpPr/>
          <p:nvPr/>
        </p:nvGrpSpPr>
        <p:grpSpPr>
          <a:xfrm>
            <a:off x="2696599" y="4778609"/>
            <a:ext cx="435084" cy="560135"/>
            <a:chOff x="1962593" y="2862515"/>
            <a:chExt cx="435084" cy="435477"/>
          </a:xfrm>
        </p:grpSpPr>
        <p:sp>
          <p:nvSpPr>
            <p:cNvPr id="12" name="Trapezoid 1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3" name="Trapezoid 1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1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1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21" name="Gruppieren 3"/>
          <p:cNvGrpSpPr/>
          <p:nvPr/>
        </p:nvGrpSpPr>
        <p:grpSpPr>
          <a:xfrm>
            <a:off x="7444148" y="5067457"/>
            <a:ext cx="435084" cy="560135"/>
            <a:chOff x="1962593" y="2862515"/>
            <a:chExt cx="435084" cy="435477"/>
          </a:xfrm>
        </p:grpSpPr>
        <p:sp>
          <p:nvSpPr>
            <p:cNvPr id="22" name="Trapezoid 2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3" name="Trapezoid 2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2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2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31" name="Gruppieren 3"/>
          <p:cNvGrpSpPr/>
          <p:nvPr/>
        </p:nvGrpSpPr>
        <p:grpSpPr>
          <a:xfrm>
            <a:off x="5047129" y="5185836"/>
            <a:ext cx="435084" cy="560135"/>
            <a:chOff x="1962593" y="2862515"/>
            <a:chExt cx="435084" cy="435477"/>
          </a:xfrm>
        </p:grpSpPr>
        <p:sp>
          <p:nvSpPr>
            <p:cNvPr id="32" name="Trapezoid 31"/>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3" name="Trapezoid 32"/>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34"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35"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57" name="Gruppieren 3"/>
          <p:cNvGrpSpPr/>
          <p:nvPr/>
        </p:nvGrpSpPr>
        <p:grpSpPr>
          <a:xfrm rot="10800000">
            <a:off x="7574877" y="1617920"/>
            <a:ext cx="435084" cy="435477"/>
            <a:chOff x="1962593" y="2862515"/>
            <a:chExt cx="435084" cy="435477"/>
          </a:xfrm>
        </p:grpSpPr>
        <p:sp>
          <p:nvSpPr>
            <p:cNvPr id="58" name="Trapezoid 5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59" name="Trapezoid 5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6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67" name="Gruppieren 3"/>
          <p:cNvGrpSpPr/>
          <p:nvPr/>
        </p:nvGrpSpPr>
        <p:grpSpPr>
          <a:xfrm rot="10800000">
            <a:off x="9651618" y="2159314"/>
            <a:ext cx="435084" cy="435477"/>
            <a:chOff x="1962593" y="2862515"/>
            <a:chExt cx="435084" cy="435477"/>
          </a:xfrm>
        </p:grpSpPr>
        <p:sp>
          <p:nvSpPr>
            <p:cNvPr id="68" name="Trapezoid 6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69" name="Trapezoid 6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7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77" name="Gruppieren 3"/>
          <p:cNvGrpSpPr/>
          <p:nvPr/>
        </p:nvGrpSpPr>
        <p:grpSpPr>
          <a:xfrm rot="10800000">
            <a:off x="5194028" y="1574708"/>
            <a:ext cx="435084" cy="435477"/>
            <a:chOff x="1962593" y="2862515"/>
            <a:chExt cx="435084" cy="435477"/>
          </a:xfrm>
        </p:grpSpPr>
        <p:sp>
          <p:nvSpPr>
            <p:cNvPr id="78" name="Trapezoid 77"/>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79" name="Trapezoid 78"/>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0"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1"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grpSp>
        <p:nvGrpSpPr>
          <p:cNvPr id="82" name="Gruppieren 3"/>
          <p:cNvGrpSpPr/>
          <p:nvPr/>
        </p:nvGrpSpPr>
        <p:grpSpPr>
          <a:xfrm rot="10800000">
            <a:off x="2697235" y="1941577"/>
            <a:ext cx="435084" cy="435477"/>
            <a:chOff x="1962593" y="2862515"/>
            <a:chExt cx="435084" cy="435477"/>
          </a:xfrm>
        </p:grpSpPr>
        <p:sp>
          <p:nvSpPr>
            <p:cNvPr id="83" name="Trapezoid 82"/>
            <p:cNvSpPr/>
            <p:nvPr/>
          </p:nvSpPr>
          <p:spPr bwMode="auto">
            <a:xfrm rot="16200000">
              <a:off x="1876340" y="2948769"/>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4" name="Trapezoid 83"/>
            <p:cNvSpPr/>
            <p:nvPr/>
          </p:nvSpPr>
          <p:spPr bwMode="auto">
            <a:xfrm rot="5400000" flipH="1">
              <a:off x="2176190" y="2948768"/>
              <a:ext cx="307739" cy="135234"/>
            </a:xfrm>
            <a:prstGeom prst="trapezoid">
              <a:avLst>
                <a:gd name="adj" fmla="val 41884"/>
              </a:avLst>
            </a:prstGeom>
            <a:solidFill>
              <a:schemeClr val="accent2">
                <a:lumMod val="60000"/>
                <a:lumOff val="40000"/>
              </a:schemeClr>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de-DE" sz="1400" dirty="0" smtClean="0">
                <a:ln w="12700">
                  <a:noFill/>
                </a:ln>
                <a:solidFill>
                  <a:schemeClr val="tx1"/>
                </a:solidFill>
              </a:endParaRPr>
            </a:p>
          </p:txBody>
        </p:sp>
        <p:sp>
          <p:nvSpPr>
            <p:cNvPr id="85" name="Freihandform 75"/>
            <p:cNvSpPr/>
            <p:nvPr/>
          </p:nvSpPr>
          <p:spPr bwMode="auto">
            <a:xfrm>
              <a:off x="2101746"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sp>
          <p:nvSpPr>
            <p:cNvPr id="86" name="Freihandform 76"/>
            <p:cNvSpPr/>
            <p:nvPr/>
          </p:nvSpPr>
          <p:spPr bwMode="auto">
            <a:xfrm flipH="1">
              <a:off x="2217527" y="3119484"/>
              <a:ext cx="47360" cy="178508"/>
            </a:xfrm>
            <a:custGeom>
              <a:avLst/>
              <a:gdLst>
                <a:gd name="connsiteX0" fmla="*/ 0 w 47360"/>
                <a:gd name="connsiteY0" fmla="*/ 0 h 178508"/>
                <a:gd name="connsiteX1" fmla="*/ 47360 w 47360"/>
                <a:gd name="connsiteY1" fmla="*/ 0 h 178508"/>
                <a:gd name="connsiteX2" fmla="*/ 47360 w 47360"/>
                <a:gd name="connsiteY2" fmla="*/ 178508 h 178508"/>
              </a:gdLst>
              <a:ahLst/>
              <a:cxnLst>
                <a:cxn ang="0">
                  <a:pos x="connsiteX0" y="connsiteY0"/>
                </a:cxn>
                <a:cxn ang="0">
                  <a:pos x="connsiteX1" y="connsiteY1"/>
                </a:cxn>
                <a:cxn ang="0">
                  <a:pos x="connsiteX2" y="connsiteY2"/>
                </a:cxn>
              </a:cxnLst>
              <a:rect l="l" t="t" r="r" b="b"/>
              <a:pathLst>
                <a:path w="47360" h="178508">
                  <a:moveTo>
                    <a:pt x="0" y="0"/>
                  </a:moveTo>
                  <a:lnTo>
                    <a:pt x="47360" y="0"/>
                  </a:lnTo>
                  <a:lnTo>
                    <a:pt x="47360" y="178508"/>
                  </a:ln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de-DE"/>
            </a:p>
          </p:txBody>
        </p:sp>
      </p:grpSp>
      <p:sp>
        <p:nvSpPr>
          <p:cNvPr id="88" name="Trapezoid 87"/>
          <p:cNvSpPr/>
          <p:nvPr/>
        </p:nvSpPr>
        <p:spPr bwMode="auto">
          <a:xfrm rot="8172861">
            <a:off x="849172" y="3918670"/>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grpSp>
        <p:nvGrpSpPr>
          <p:cNvPr id="97" name="Group 96"/>
          <p:cNvGrpSpPr/>
          <p:nvPr/>
        </p:nvGrpSpPr>
        <p:grpSpPr>
          <a:xfrm>
            <a:off x="4919296" y="5733694"/>
            <a:ext cx="715260" cy="623791"/>
            <a:chOff x="5169262" y="5920072"/>
            <a:chExt cx="715260" cy="484966"/>
          </a:xfrm>
        </p:grpSpPr>
        <p:pic>
          <p:nvPicPr>
            <p:cNvPr id="94"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95"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96" name="TextBox 95"/>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02" name="Group 101"/>
          <p:cNvGrpSpPr/>
          <p:nvPr/>
        </p:nvGrpSpPr>
        <p:grpSpPr>
          <a:xfrm>
            <a:off x="2566564" y="5291894"/>
            <a:ext cx="715260" cy="623791"/>
            <a:chOff x="5169262" y="5920072"/>
            <a:chExt cx="715260" cy="484966"/>
          </a:xfrm>
        </p:grpSpPr>
        <p:pic>
          <p:nvPicPr>
            <p:cNvPr id="103"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04"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05" name="TextBox 104"/>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0" name="Group 109"/>
          <p:cNvGrpSpPr/>
          <p:nvPr/>
        </p:nvGrpSpPr>
        <p:grpSpPr>
          <a:xfrm>
            <a:off x="7339878" y="5550460"/>
            <a:ext cx="715260" cy="623791"/>
            <a:chOff x="5169262" y="5920072"/>
            <a:chExt cx="715260" cy="484966"/>
          </a:xfrm>
        </p:grpSpPr>
        <p:pic>
          <p:nvPicPr>
            <p:cNvPr id="111"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12"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13" name="TextBox 112"/>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18" name="Group 117"/>
          <p:cNvGrpSpPr/>
          <p:nvPr/>
        </p:nvGrpSpPr>
        <p:grpSpPr>
          <a:xfrm>
            <a:off x="9571826" y="5034366"/>
            <a:ext cx="715260" cy="484966"/>
            <a:chOff x="5169262" y="5920072"/>
            <a:chExt cx="715260" cy="484966"/>
          </a:xfrm>
        </p:grpSpPr>
        <p:pic>
          <p:nvPicPr>
            <p:cNvPr id="119" name="Grafik 77"/>
            <p:cNvPicPr>
              <a:picLocks noChangeAspect="1"/>
            </p:cNvPicPr>
            <p:nvPr/>
          </p:nvPicPr>
          <p:blipFill>
            <a:blip r:embed="rId2"/>
            <a:stretch>
              <a:fillRect/>
            </a:stretch>
          </p:blipFill>
          <p:spPr>
            <a:xfrm rot="16200000">
              <a:off x="5202135" y="5920073"/>
              <a:ext cx="307777" cy="307777"/>
            </a:xfrm>
            <a:prstGeom prst="rect">
              <a:avLst/>
            </a:prstGeom>
          </p:spPr>
        </p:pic>
        <p:pic>
          <p:nvPicPr>
            <p:cNvPr id="120" name="Grafik 77"/>
            <p:cNvPicPr>
              <a:picLocks noChangeAspect="1"/>
            </p:cNvPicPr>
            <p:nvPr/>
          </p:nvPicPr>
          <p:blipFill>
            <a:blip r:embed="rId2"/>
            <a:stretch>
              <a:fillRect/>
            </a:stretch>
          </p:blipFill>
          <p:spPr>
            <a:xfrm rot="16200000">
              <a:off x="5509912" y="5920072"/>
              <a:ext cx="307777" cy="307777"/>
            </a:xfrm>
            <a:prstGeom prst="rect">
              <a:avLst/>
            </a:prstGeom>
          </p:spPr>
        </p:pic>
        <p:sp>
          <p:nvSpPr>
            <p:cNvPr id="121" name="TextBox 120"/>
            <p:cNvSpPr txBox="1"/>
            <p:nvPr/>
          </p:nvSpPr>
          <p:spPr>
            <a:xfrm>
              <a:off x="5169262" y="6204983"/>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26" name="Group 125"/>
          <p:cNvGrpSpPr/>
          <p:nvPr/>
        </p:nvGrpSpPr>
        <p:grpSpPr>
          <a:xfrm>
            <a:off x="9482188" y="1682611"/>
            <a:ext cx="715260" cy="484966"/>
            <a:chOff x="8745904" y="1341036"/>
            <a:chExt cx="715260" cy="484966"/>
          </a:xfrm>
        </p:grpSpPr>
        <p:pic>
          <p:nvPicPr>
            <p:cNvPr id="123"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24"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25" name="TextBox 124"/>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1" name="Group 130"/>
          <p:cNvGrpSpPr/>
          <p:nvPr/>
        </p:nvGrpSpPr>
        <p:grpSpPr>
          <a:xfrm>
            <a:off x="7441014" y="1126810"/>
            <a:ext cx="715260" cy="484966"/>
            <a:chOff x="8745904" y="1341036"/>
            <a:chExt cx="715260" cy="484966"/>
          </a:xfrm>
        </p:grpSpPr>
        <p:pic>
          <p:nvPicPr>
            <p:cNvPr id="132"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33"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34" name="TextBox 133"/>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39" name="Group 138"/>
          <p:cNvGrpSpPr/>
          <p:nvPr/>
        </p:nvGrpSpPr>
        <p:grpSpPr>
          <a:xfrm>
            <a:off x="5035233" y="1106562"/>
            <a:ext cx="715260" cy="484966"/>
            <a:chOff x="8745904" y="1341036"/>
            <a:chExt cx="715260" cy="484966"/>
          </a:xfrm>
        </p:grpSpPr>
        <p:pic>
          <p:nvPicPr>
            <p:cNvPr id="140"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1"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42" name="TextBox 141"/>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grpSp>
        <p:nvGrpSpPr>
          <p:cNvPr id="147" name="Group 146"/>
          <p:cNvGrpSpPr/>
          <p:nvPr/>
        </p:nvGrpSpPr>
        <p:grpSpPr>
          <a:xfrm>
            <a:off x="2537195" y="1451817"/>
            <a:ext cx="715260" cy="484966"/>
            <a:chOff x="8745904" y="1341036"/>
            <a:chExt cx="715260" cy="484966"/>
          </a:xfrm>
        </p:grpSpPr>
        <p:pic>
          <p:nvPicPr>
            <p:cNvPr id="148" name="Grafik 77"/>
            <p:cNvPicPr>
              <a:picLocks noChangeAspect="1"/>
            </p:cNvPicPr>
            <p:nvPr/>
          </p:nvPicPr>
          <p:blipFill>
            <a:blip r:embed="rId2"/>
            <a:stretch>
              <a:fillRect/>
            </a:stretch>
          </p:blipFill>
          <p:spPr>
            <a:xfrm rot="5400000">
              <a:off x="9120514" y="1518224"/>
              <a:ext cx="307777" cy="307777"/>
            </a:xfrm>
            <a:prstGeom prst="rect">
              <a:avLst/>
            </a:prstGeom>
          </p:spPr>
        </p:pic>
        <p:pic>
          <p:nvPicPr>
            <p:cNvPr id="149" name="Grafik 77"/>
            <p:cNvPicPr>
              <a:picLocks noChangeAspect="1"/>
            </p:cNvPicPr>
            <p:nvPr/>
          </p:nvPicPr>
          <p:blipFill>
            <a:blip r:embed="rId2"/>
            <a:stretch>
              <a:fillRect/>
            </a:stretch>
          </p:blipFill>
          <p:spPr>
            <a:xfrm rot="5400000">
              <a:off x="8812737" y="1518225"/>
              <a:ext cx="307777" cy="307777"/>
            </a:xfrm>
            <a:prstGeom prst="rect">
              <a:avLst/>
            </a:prstGeom>
          </p:spPr>
        </p:pic>
        <p:sp>
          <p:nvSpPr>
            <p:cNvPr id="150" name="TextBox 149"/>
            <p:cNvSpPr txBox="1"/>
            <p:nvPr/>
          </p:nvSpPr>
          <p:spPr>
            <a:xfrm>
              <a:off x="8745904" y="1341036"/>
              <a:ext cx="715260" cy="200055"/>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700" b="1" dirty="0" smtClean="0"/>
                <a:t>East  West</a:t>
              </a:r>
            </a:p>
          </p:txBody>
        </p:sp>
      </p:grpSp>
      <p:sp>
        <p:nvSpPr>
          <p:cNvPr id="155" name="Trapezoid 154"/>
          <p:cNvSpPr/>
          <p:nvPr/>
        </p:nvSpPr>
        <p:spPr bwMode="auto">
          <a:xfrm rot="2476679">
            <a:off x="825063" y="3062527"/>
            <a:ext cx="867582" cy="267679"/>
          </a:xfrm>
          <a:prstGeom prst="trapezoid">
            <a:avLst>
              <a:gd name="adj" fmla="val 58249"/>
            </a:avLst>
          </a:prstGeom>
          <a:solidFill>
            <a:srgbClr val="D9D9D9"/>
          </a:solid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spcBef>
                <a:spcPct val="20000"/>
              </a:spcBef>
              <a:buClr>
                <a:srgbClr val="00CC00"/>
              </a:buClr>
            </a:pPr>
            <a:r>
              <a:rPr lang="de-DE" sz="900" dirty="0" smtClean="0">
                <a:solidFill>
                  <a:srgbClr val="000000"/>
                </a:solidFill>
              </a:rPr>
              <a:t>16CSM/P-</a:t>
            </a:r>
            <a:endParaRPr kumimoji="0" lang="en-US" sz="800" b="0" i="0" u="none" strike="noStrike" cap="none" normalizeH="0" baseline="0" dirty="0" smtClean="0">
              <a:ln>
                <a:noFill/>
              </a:ln>
              <a:solidFill>
                <a:srgbClr val="000000"/>
              </a:solidFill>
              <a:effectLst/>
            </a:endParaRPr>
          </a:p>
        </p:txBody>
      </p:sp>
      <p:sp>
        <p:nvSpPr>
          <p:cNvPr id="188" name="Rectangle 187"/>
          <p:cNvSpPr/>
          <p:nvPr/>
        </p:nvSpPr>
        <p:spPr bwMode="auto">
          <a:xfrm>
            <a:off x="1084006" y="3377381"/>
            <a:ext cx="169607" cy="548380"/>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cxnSp>
        <p:nvCxnSpPr>
          <p:cNvPr id="181" name="Gerade Verbindung mit Pfeil 26"/>
          <p:cNvCxnSpPr/>
          <p:nvPr/>
        </p:nvCxnSpPr>
        <p:spPr bwMode="auto">
          <a:xfrm flipH="1" flipV="1">
            <a:off x="571433" y="3223360"/>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cxnSp>
        <p:nvCxnSpPr>
          <p:cNvPr id="190" name="Gerade Verbindung mit Pfeil 26"/>
          <p:cNvCxnSpPr/>
          <p:nvPr/>
        </p:nvCxnSpPr>
        <p:spPr bwMode="auto">
          <a:xfrm flipH="1" flipV="1">
            <a:off x="608264" y="4050711"/>
            <a:ext cx="492921" cy="537"/>
          </a:xfrm>
          <a:prstGeom prst="straightConnector1">
            <a:avLst/>
          </a:prstGeom>
          <a:solidFill>
            <a:srgbClr val="D9D9D9"/>
          </a:solidFill>
          <a:ln w="28575" cap="flat" cmpd="sng" algn="ctr">
            <a:solidFill>
              <a:srgbClr val="002060"/>
            </a:solidFill>
            <a:prstDash val="solid"/>
            <a:round/>
            <a:headEnd type="triangle" w="lg" len="lg"/>
            <a:tailEnd type="triangle" w="lg" len="lg"/>
          </a:ln>
          <a:effectLst/>
        </p:spPr>
      </p:cxnSp>
      <p:sp>
        <p:nvSpPr>
          <p:cNvPr id="191" name="Textfeld 11"/>
          <p:cNvSpPr txBox="1"/>
          <p:nvPr/>
        </p:nvSpPr>
        <p:spPr>
          <a:xfrm>
            <a:off x="470967" y="3791826"/>
            <a:ext cx="646331" cy="292388"/>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smtClean="0"/>
              <a:t>8</a:t>
            </a:r>
            <a:endParaRPr lang="en-US" sz="800" b="1" dirty="0"/>
          </a:p>
          <a:p>
            <a:endParaRPr lang="en-US" sz="500" dirty="0" smtClean="0"/>
          </a:p>
        </p:txBody>
      </p:sp>
      <p:pic>
        <p:nvPicPr>
          <p:cNvPr id="193" name="Grafik 77"/>
          <p:cNvPicPr>
            <a:picLocks noChangeAspect="1"/>
          </p:cNvPicPr>
          <p:nvPr/>
        </p:nvPicPr>
        <p:blipFill>
          <a:blip r:embed="rId2"/>
          <a:stretch>
            <a:fillRect/>
          </a:stretch>
        </p:blipFill>
        <p:spPr>
          <a:xfrm>
            <a:off x="68122" y="2950183"/>
            <a:ext cx="307777" cy="307777"/>
          </a:xfrm>
          <a:prstGeom prst="rect">
            <a:avLst/>
          </a:prstGeom>
        </p:spPr>
      </p:pic>
      <p:pic>
        <p:nvPicPr>
          <p:cNvPr id="194" name="Grafik 77"/>
          <p:cNvPicPr>
            <a:picLocks noChangeAspect="1"/>
          </p:cNvPicPr>
          <p:nvPr/>
        </p:nvPicPr>
        <p:blipFill>
          <a:blip r:embed="rId2"/>
          <a:stretch>
            <a:fillRect/>
          </a:stretch>
        </p:blipFill>
        <p:spPr>
          <a:xfrm>
            <a:off x="160724" y="3050875"/>
            <a:ext cx="307777" cy="307777"/>
          </a:xfrm>
          <a:prstGeom prst="rect">
            <a:avLst/>
          </a:prstGeom>
        </p:spPr>
      </p:pic>
      <p:pic>
        <p:nvPicPr>
          <p:cNvPr id="195" name="Grafik 77"/>
          <p:cNvPicPr>
            <a:picLocks noChangeAspect="1"/>
          </p:cNvPicPr>
          <p:nvPr/>
        </p:nvPicPr>
        <p:blipFill>
          <a:blip r:embed="rId2"/>
          <a:stretch>
            <a:fillRect/>
          </a:stretch>
        </p:blipFill>
        <p:spPr>
          <a:xfrm>
            <a:off x="231045" y="3153955"/>
            <a:ext cx="307777" cy="307777"/>
          </a:xfrm>
          <a:prstGeom prst="rect">
            <a:avLst/>
          </a:prstGeom>
        </p:spPr>
      </p:pic>
      <p:pic>
        <p:nvPicPr>
          <p:cNvPr id="196" name="Grafik 77"/>
          <p:cNvPicPr>
            <a:picLocks noChangeAspect="1"/>
          </p:cNvPicPr>
          <p:nvPr/>
        </p:nvPicPr>
        <p:blipFill>
          <a:blip r:embed="rId2"/>
          <a:stretch>
            <a:fillRect/>
          </a:stretch>
        </p:blipFill>
        <p:spPr>
          <a:xfrm>
            <a:off x="304318" y="3244161"/>
            <a:ext cx="307777" cy="307777"/>
          </a:xfrm>
          <a:prstGeom prst="rect">
            <a:avLst/>
          </a:prstGeom>
        </p:spPr>
      </p:pic>
      <p:sp>
        <p:nvSpPr>
          <p:cNvPr id="156" name="Textfeld 11"/>
          <p:cNvSpPr txBox="1"/>
          <p:nvPr/>
        </p:nvSpPr>
        <p:spPr>
          <a:xfrm>
            <a:off x="547503" y="3296489"/>
            <a:ext cx="646331" cy="215444"/>
          </a:xfrm>
          <a:prstGeom prst="rect">
            <a:avLst/>
          </a:prstGeom>
          <a:noFill/>
        </p:spPr>
        <p:txBody>
          <a:bodyPr wrap="none" rtlCol="0">
            <a:spAutoFit/>
          </a:bodyPr>
          <a:lstStyle/>
          <a:p>
            <a:r>
              <a:rPr lang="el-GR" sz="800" b="1" dirty="0" smtClean="0"/>
              <a:t>λ </a:t>
            </a:r>
            <a:r>
              <a:rPr lang="de-DE" sz="800" b="1" dirty="0" smtClean="0"/>
              <a:t>1 – </a:t>
            </a:r>
            <a:r>
              <a:rPr lang="el-GR" sz="800" b="1" dirty="0" smtClean="0"/>
              <a:t>λ</a:t>
            </a:r>
            <a:r>
              <a:rPr lang="en-ZA" sz="800" b="1" dirty="0"/>
              <a:t>8</a:t>
            </a:r>
            <a:endParaRPr lang="en-US" sz="500" dirty="0" smtClean="0"/>
          </a:p>
        </p:txBody>
      </p:sp>
      <p:pic>
        <p:nvPicPr>
          <p:cNvPr id="197" name="Grafik 77"/>
          <p:cNvPicPr>
            <a:picLocks noChangeAspect="1"/>
          </p:cNvPicPr>
          <p:nvPr/>
        </p:nvPicPr>
        <p:blipFill>
          <a:blip r:embed="rId2"/>
          <a:stretch>
            <a:fillRect/>
          </a:stretch>
        </p:blipFill>
        <p:spPr>
          <a:xfrm>
            <a:off x="135843" y="3915395"/>
            <a:ext cx="307777" cy="307777"/>
          </a:xfrm>
          <a:prstGeom prst="rect">
            <a:avLst/>
          </a:prstGeom>
        </p:spPr>
      </p:pic>
      <p:pic>
        <p:nvPicPr>
          <p:cNvPr id="198" name="Grafik 77"/>
          <p:cNvPicPr>
            <a:picLocks noChangeAspect="1"/>
          </p:cNvPicPr>
          <p:nvPr/>
        </p:nvPicPr>
        <p:blipFill>
          <a:blip r:embed="rId2"/>
          <a:stretch>
            <a:fillRect/>
          </a:stretch>
        </p:blipFill>
        <p:spPr>
          <a:xfrm>
            <a:off x="228445" y="4016087"/>
            <a:ext cx="307777" cy="307777"/>
          </a:xfrm>
          <a:prstGeom prst="rect">
            <a:avLst/>
          </a:prstGeom>
        </p:spPr>
      </p:pic>
      <p:pic>
        <p:nvPicPr>
          <p:cNvPr id="199" name="Grafik 77"/>
          <p:cNvPicPr>
            <a:picLocks noChangeAspect="1"/>
          </p:cNvPicPr>
          <p:nvPr/>
        </p:nvPicPr>
        <p:blipFill>
          <a:blip r:embed="rId2"/>
          <a:stretch>
            <a:fillRect/>
          </a:stretch>
        </p:blipFill>
        <p:spPr>
          <a:xfrm>
            <a:off x="298766" y="4119167"/>
            <a:ext cx="307777" cy="307777"/>
          </a:xfrm>
          <a:prstGeom prst="rect">
            <a:avLst/>
          </a:prstGeom>
        </p:spPr>
      </p:pic>
      <p:pic>
        <p:nvPicPr>
          <p:cNvPr id="200" name="Grafik 77"/>
          <p:cNvPicPr>
            <a:picLocks noChangeAspect="1"/>
          </p:cNvPicPr>
          <p:nvPr/>
        </p:nvPicPr>
        <p:blipFill>
          <a:blip r:embed="rId2"/>
          <a:stretch>
            <a:fillRect/>
          </a:stretch>
        </p:blipFill>
        <p:spPr>
          <a:xfrm>
            <a:off x="372039" y="4209373"/>
            <a:ext cx="307777" cy="307777"/>
          </a:xfrm>
          <a:prstGeom prst="rect">
            <a:avLst/>
          </a:prstGeom>
        </p:spPr>
      </p:pic>
      <p:pic>
        <p:nvPicPr>
          <p:cNvPr id="16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0729" y="1021858"/>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0927" y="1530403"/>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6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78322" y="4810591"/>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0"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199" y="5338001"/>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2"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9761" y="5549080"/>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4"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0513" y="5239037"/>
            <a:ext cx="493196" cy="57566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6"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5292" y="1249314"/>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pic>
        <p:nvPicPr>
          <p:cNvPr id="178" name="Picture 23" descr="Base-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3403" y="889889"/>
            <a:ext cx="493196" cy="447547"/>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6000" rev="0"/>
            </a:camera>
            <a:lightRig rig="threePt" dir="t"/>
          </a:scene3d>
        </p:spPr>
      </p:pic>
      <p:sp>
        <p:nvSpPr>
          <p:cNvPr id="180" name="TextBox 179"/>
          <p:cNvSpPr txBox="1"/>
          <p:nvPr/>
        </p:nvSpPr>
        <p:spPr>
          <a:xfrm>
            <a:off x="6229" y="2727969"/>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2" name="TextBox 181"/>
          <p:cNvSpPr txBox="1"/>
          <p:nvPr/>
        </p:nvSpPr>
        <p:spPr>
          <a:xfrm>
            <a:off x="62964" y="3690796"/>
            <a:ext cx="37382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ZA" sz="1200" dirty="0" smtClean="0"/>
              <a:t>8x</a:t>
            </a:r>
          </a:p>
        </p:txBody>
      </p:sp>
      <p:sp>
        <p:nvSpPr>
          <p:cNvPr id="186" name="Rectangle 185"/>
          <p:cNvSpPr/>
          <p:nvPr/>
        </p:nvSpPr>
        <p:spPr bwMode="auto">
          <a:xfrm>
            <a:off x="2292867" y="3389640"/>
            <a:ext cx="193535" cy="424578"/>
          </a:xfrm>
          <a:prstGeom prst="rect">
            <a:avLst/>
          </a:prstGeom>
          <a:solidFill>
            <a:schemeClr val="bg1"/>
          </a:solidFill>
          <a:ln w="12700" algn="ctr">
            <a:noFill/>
            <a:round/>
            <a:headEnd/>
            <a:tailEnd/>
          </a:ln>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ZA" dirty="0"/>
          </a:p>
        </p:txBody>
      </p:sp>
      <p:sp>
        <p:nvSpPr>
          <p:cNvPr id="203" name="TextBox 202"/>
          <p:cNvSpPr txBox="1"/>
          <p:nvPr/>
        </p:nvSpPr>
        <p:spPr>
          <a:xfrm>
            <a:off x="4354214" y="3004968"/>
            <a:ext cx="3036031"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dir="13500000">
              <a:schemeClr val="accent3">
                <a:lumMod val="60000"/>
                <a:lumOff val="40000"/>
                <a:alpha val="50000"/>
              </a:schemeClr>
            </a:innerShdw>
          </a:effectLst>
        </p:spPr>
        <p:txBody>
          <a:bodyPr wrap="square" rtlCol="0">
            <a:spAutoFit/>
          </a:bodyPr>
          <a:lstStyle/>
          <a:p>
            <a:pPr marL="0" indent="0">
              <a:buClr>
                <a:schemeClr val="accent1"/>
              </a:buClr>
              <a:buFont typeface="Arial" panose="020B0604020202020204" pitchFamily="34" charset="0"/>
              <a:buNone/>
            </a:pPr>
            <a:r>
              <a:rPr lang="en-ZA" sz="2000" dirty="0" smtClean="0"/>
              <a:t>Up to 2 x 1G per site</a:t>
            </a:r>
          </a:p>
          <a:p>
            <a:pPr marL="0" indent="0">
              <a:buClr>
                <a:schemeClr val="accent1"/>
              </a:buClr>
              <a:buFont typeface="Arial" panose="020B0604020202020204" pitchFamily="34" charset="0"/>
              <a:buNone/>
            </a:pPr>
            <a:r>
              <a:rPr lang="en-ZA" sz="2000" dirty="0" smtClean="0"/>
              <a:t>East/West protection</a:t>
            </a:r>
          </a:p>
          <a:p>
            <a:pPr marL="0" indent="0">
              <a:buClr>
                <a:schemeClr val="accent1"/>
              </a:buClr>
              <a:buFont typeface="Arial" panose="020B0604020202020204" pitchFamily="34" charset="0"/>
              <a:buNone/>
            </a:pPr>
            <a:r>
              <a:rPr lang="en-ZA" sz="2000" dirty="0" smtClean="0"/>
              <a:t>Single fibre strand</a:t>
            </a:r>
          </a:p>
        </p:txBody>
      </p:sp>
      <p:sp>
        <p:nvSpPr>
          <p:cNvPr id="17" name="Freeform 16"/>
          <p:cNvSpPr/>
          <p:nvPr/>
        </p:nvSpPr>
        <p:spPr bwMode="auto">
          <a:xfrm>
            <a:off x="1360450" y="2282283"/>
            <a:ext cx="1196897" cy="713678"/>
          </a:xfrm>
          <a:custGeom>
            <a:avLst/>
            <a:gdLst>
              <a:gd name="connsiteX0" fmla="*/ 1196897 w 1196897"/>
              <a:gd name="connsiteY0" fmla="*/ 0 h 713678"/>
              <a:gd name="connsiteX1" fmla="*/ 564995 w 1196897"/>
              <a:gd name="connsiteY1" fmla="*/ 275063 h 713678"/>
              <a:gd name="connsiteX2" fmla="*/ 0 w 1196897"/>
              <a:gd name="connsiteY2" fmla="*/ 713678 h 713678"/>
              <a:gd name="connsiteX3" fmla="*/ 0 w 1196897"/>
              <a:gd name="connsiteY3" fmla="*/ 713678 h 713678"/>
            </a:gdLst>
            <a:ahLst/>
            <a:cxnLst>
              <a:cxn ang="0">
                <a:pos x="connsiteX0" y="connsiteY0"/>
              </a:cxn>
              <a:cxn ang="0">
                <a:pos x="connsiteX1" y="connsiteY1"/>
              </a:cxn>
              <a:cxn ang="0">
                <a:pos x="connsiteX2" y="connsiteY2"/>
              </a:cxn>
              <a:cxn ang="0">
                <a:pos x="connsiteX3" y="connsiteY3"/>
              </a:cxn>
            </a:cxnLst>
            <a:rect l="l" t="t" r="r" b="b"/>
            <a:pathLst>
              <a:path w="1196897" h="713678">
                <a:moveTo>
                  <a:pt x="1196897" y="0"/>
                </a:moveTo>
                <a:cubicBezTo>
                  <a:pt x="980687" y="78058"/>
                  <a:pt x="764478" y="156117"/>
                  <a:pt x="564995" y="275063"/>
                </a:cubicBezTo>
                <a:cubicBezTo>
                  <a:pt x="365512" y="394009"/>
                  <a:pt x="0" y="713678"/>
                  <a:pt x="0" y="713678"/>
                </a:cubicBezTo>
                <a:lnTo>
                  <a:pt x="0" y="713678"/>
                </a:lnTo>
              </a:path>
            </a:pathLst>
          </a:custGeom>
          <a:noFill/>
          <a:ln w="28575" algn="ctr">
            <a:solidFill>
              <a:schemeClr val="accent2"/>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p>
        </p:txBody>
      </p:sp>
      <p:sp>
        <p:nvSpPr>
          <p:cNvPr id="26" name="Freeform 25"/>
          <p:cNvSpPr/>
          <p:nvPr/>
        </p:nvSpPr>
        <p:spPr bwMode="auto">
          <a:xfrm>
            <a:off x="1375317" y="1743478"/>
            <a:ext cx="9787058" cy="3770812"/>
          </a:xfrm>
          <a:custGeom>
            <a:avLst/>
            <a:gdLst>
              <a:gd name="connsiteX0" fmla="*/ 1828800 w 9787058"/>
              <a:gd name="connsiteY0" fmla="*/ 345517 h 3770812"/>
              <a:gd name="connsiteX1" fmla="*/ 2832410 w 9787058"/>
              <a:gd name="connsiteY1" fmla="*/ 137361 h 3770812"/>
              <a:gd name="connsiteX2" fmla="*/ 4021873 w 9787058"/>
              <a:gd name="connsiteY2" fmla="*/ 40717 h 3770812"/>
              <a:gd name="connsiteX3" fmla="*/ 5285678 w 9787058"/>
              <a:gd name="connsiteY3" fmla="*/ 3546 h 3770812"/>
              <a:gd name="connsiteX4" fmla="*/ 6423103 w 9787058"/>
              <a:gd name="connsiteY4" fmla="*/ 122493 h 3770812"/>
              <a:gd name="connsiteX5" fmla="*/ 7620000 w 9787058"/>
              <a:gd name="connsiteY5" fmla="*/ 345517 h 3770812"/>
              <a:gd name="connsiteX6" fmla="*/ 8623610 w 9787058"/>
              <a:gd name="connsiteY6" fmla="*/ 665185 h 3770812"/>
              <a:gd name="connsiteX7" fmla="*/ 9448800 w 9787058"/>
              <a:gd name="connsiteY7" fmla="*/ 1170707 h 3770812"/>
              <a:gd name="connsiteX8" fmla="*/ 9753600 w 9787058"/>
              <a:gd name="connsiteY8" fmla="*/ 1668795 h 3770812"/>
              <a:gd name="connsiteX9" fmla="*/ 9716429 w 9787058"/>
              <a:gd name="connsiteY9" fmla="*/ 2300698 h 3770812"/>
              <a:gd name="connsiteX10" fmla="*/ 9196039 w 9787058"/>
              <a:gd name="connsiteY10" fmla="*/ 2813654 h 3770812"/>
              <a:gd name="connsiteX11" fmla="*/ 8043746 w 9787058"/>
              <a:gd name="connsiteY11" fmla="*/ 3334044 h 3770812"/>
              <a:gd name="connsiteX12" fmla="*/ 6988098 w 9787058"/>
              <a:gd name="connsiteY12" fmla="*/ 3586805 h 3770812"/>
              <a:gd name="connsiteX13" fmla="*/ 5627649 w 9787058"/>
              <a:gd name="connsiteY13" fmla="*/ 3750356 h 3770812"/>
              <a:gd name="connsiteX14" fmla="*/ 4230029 w 9787058"/>
              <a:gd name="connsiteY14" fmla="*/ 3757790 h 3770812"/>
              <a:gd name="connsiteX15" fmla="*/ 2921620 w 9787058"/>
              <a:gd name="connsiteY15" fmla="*/ 3653712 h 3770812"/>
              <a:gd name="connsiteX16" fmla="*/ 1687551 w 9787058"/>
              <a:gd name="connsiteY16" fmla="*/ 3386083 h 3770812"/>
              <a:gd name="connsiteX17" fmla="*/ 639337 w 9787058"/>
              <a:gd name="connsiteY17" fmla="*/ 3029244 h 3770812"/>
              <a:gd name="connsiteX18" fmla="*/ 0 w 9787058"/>
              <a:gd name="connsiteY18" fmla="*/ 2575761 h 37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87058" h="3770812">
                <a:moveTo>
                  <a:pt x="1828800" y="345517"/>
                </a:moveTo>
                <a:cubicBezTo>
                  <a:pt x="2147849" y="266839"/>
                  <a:pt x="2466898" y="188161"/>
                  <a:pt x="2832410" y="137361"/>
                </a:cubicBezTo>
                <a:cubicBezTo>
                  <a:pt x="3197922" y="86561"/>
                  <a:pt x="3612995" y="63019"/>
                  <a:pt x="4021873" y="40717"/>
                </a:cubicBezTo>
                <a:cubicBezTo>
                  <a:pt x="4430751" y="18415"/>
                  <a:pt x="4885473" y="-10083"/>
                  <a:pt x="5285678" y="3546"/>
                </a:cubicBezTo>
                <a:cubicBezTo>
                  <a:pt x="5685883" y="17175"/>
                  <a:pt x="6034049" y="65498"/>
                  <a:pt x="6423103" y="122493"/>
                </a:cubicBezTo>
                <a:cubicBezTo>
                  <a:pt x="6812157" y="179488"/>
                  <a:pt x="7253249" y="255068"/>
                  <a:pt x="7620000" y="345517"/>
                </a:cubicBezTo>
                <a:cubicBezTo>
                  <a:pt x="7986751" y="435966"/>
                  <a:pt x="8318810" y="527653"/>
                  <a:pt x="8623610" y="665185"/>
                </a:cubicBezTo>
                <a:cubicBezTo>
                  <a:pt x="8928410" y="802717"/>
                  <a:pt x="9260468" y="1003439"/>
                  <a:pt x="9448800" y="1170707"/>
                </a:cubicBezTo>
                <a:cubicBezTo>
                  <a:pt x="9637132" y="1337975"/>
                  <a:pt x="9708995" y="1480463"/>
                  <a:pt x="9753600" y="1668795"/>
                </a:cubicBezTo>
                <a:cubicBezTo>
                  <a:pt x="9798205" y="1857127"/>
                  <a:pt x="9809356" y="2109888"/>
                  <a:pt x="9716429" y="2300698"/>
                </a:cubicBezTo>
                <a:cubicBezTo>
                  <a:pt x="9623502" y="2491508"/>
                  <a:pt x="9474819" y="2641430"/>
                  <a:pt x="9196039" y="2813654"/>
                </a:cubicBezTo>
                <a:cubicBezTo>
                  <a:pt x="8917259" y="2985878"/>
                  <a:pt x="8411736" y="3205185"/>
                  <a:pt x="8043746" y="3334044"/>
                </a:cubicBezTo>
                <a:cubicBezTo>
                  <a:pt x="7675756" y="3462903"/>
                  <a:pt x="7390781" y="3517420"/>
                  <a:pt x="6988098" y="3586805"/>
                </a:cubicBezTo>
                <a:cubicBezTo>
                  <a:pt x="6585415" y="3656190"/>
                  <a:pt x="6087327" y="3721859"/>
                  <a:pt x="5627649" y="3750356"/>
                </a:cubicBezTo>
                <a:cubicBezTo>
                  <a:pt x="5167971" y="3778854"/>
                  <a:pt x="4681034" y="3773897"/>
                  <a:pt x="4230029" y="3757790"/>
                </a:cubicBezTo>
                <a:cubicBezTo>
                  <a:pt x="3779024" y="3741683"/>
                  <a:pt x="3345366" y="3715663"/>
                  <a:pt x="2921620" y="3653712"/>
                </a:cubicBezTo>
                <a:cubicBezTo>
                  <a:pt x="2497874" y="3591761"/>
                  <a:pt x="2067931" y="3490161"/>
                  <a:pt x="1687551" y="3386083"/>
                </a:cubicBezTo>
                <a:cubicBezTo>
                  <a:pt x="1307171" y="3282005"/>
                  <a:pt x="920596" y="3164298"/>
                  <a:pt x="639337" y="3029244"/>
                </a:cubicBezTo>
                <a:cubicBezTo>
                  <a:pt x="358078" y="2894190"/>
                  <a:pt x="179039" y="2734975"/>
                  <a:pt x="0" y="2575761"/>
                </a:cubicBezTo>
              </a:path>
            </a:pathLst>
          </a:custGeom>
          <a:noFill/>
          <a:ln w="28575" algn="ctr">
            <a:solidFill>
              <a:schemeClr val="accent2"/>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p>
        </p:txBody>
      </p:sp>
      <p:sp>
        <p:nvSpPr>
          <p:cNvPr id="107" name="Freeform 106"/>
          <p:cNvSpPr/>
          <p:nvPr/>
        </p:nvSpPr>
        <p:spPr bwMode="auto">
          <a:xfrm>
            <a:off x="1558731" y="2068484"/>
            <a:ext cx="3635297" cy="1149269"/>
          </a:xfrm>
          <a:custGeom>
            <a:avLst/>
            <a:gdLst>
              <a:gd name="connsiteX0" fmla="*/ 0 w 3635297"/>
              <a:gd name="connsiteY0" fmla="*/ 1149269 h 1149269"/>
              <a:gd name="connsiteX1" fmla="*/ 594731 w 3635297"/>
              <a:gd name="connsiteY1" fmla="*/ 703221 h 1149269"/>
              <a:gd name="connsiteX2" fmla="*/ 1531434 w 3635297"/>
              <a:gd name="connsiteY2" fmla="*/ 353816 h 1149269"/>
              <a:gd name="connsiteX3" fmla="*/ 3144643 w 3635297"/>
              <a:gd name="connsiteY3" fmla="*/ 49016 h 1149269"/>
              <a:gd name="connsiteX4" fmla="*/ 3635297 w 3635297"/>
              <a:gd name="connsiteY4" fmla="*/ 4411 h 114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297" h="1149269">
                <a:moveTo>
                  <a:pt x="0" y="1149269"/>
                </a:moveTo>
                <a:cubicBezTo>
                  <a:pt x="169746" y="992532"/>
                  <a:pt x="339492" y="835796"/>
                  <a:pt x="594731" y="703221"/>
                </a:cubicBezTo>
                <a:cubicBezTo>
                  <a:pt x="849970" y="570646"/>
                  <a:pt x="1106449" y="462850"/>
                  <a:pt x="1531434" y="353816"/>
                </a:cubicBezTo>
                <a:cubicBezTo>
                  <a:pt x="1956419" y="244782"/>
                  <a:pt x="2793999" y="107250"/>
                  <a:pt x="3144643" y="49016"/>
                </a:cubicBezTo>
                <a:cubicBezTo>
                  <a:pt x="3495287" y="-9218"/>
                  <a:pt x="3565292" y="-2404"/>
                  <a:pt x="3635297" y="4411"/>
                </a:cubicBezTo>
              </a:path>
            </a:pathLst>
          </a:custGeom>
          <a:noFill/>
          <a:ln w="28575" algn="ctr">
            <a:solidFill>
              <a:schemeClr val="accent6"/>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p>
        </p:txBody>
      </p:sp>
      <p:sp>
        <p:nvSpPr>
          <p:cNvPr id="28" name="Freeform 27"/>
          <p:cNvSpPr/>
          <p:nvPr/>
        </p:nvSpPr>
        <p:spPr bwMode="auto">
          <a:xfrm>
            <a:off x="1630017" y="2059388"/>
            <a:ext cx="9177269" cy="3042740"/>
          </a:xfrm>
          <a:custGeom>
            <a:avLst/>
            <a:gdLst>
              <a:gd name="connsiteX0" fmla="*/ 4063117 w 9177269"/>
              <a:gd name="connsiteY0" fmla="*/ 0 h 3042740"/>
              <a:gd name="connsiteX1" fmla="*/ 4882101 w 9177269"/>
              <a:gd name="connsiteY1" fmla="*/ 23854 h 3042740"/>
              <a:gd name="connsiteX2" fmla="*/ 5852160 w 9177269"/>
              <a:gd name="connsiteY2" fmla="*/ 103367 h 3042740"/>
              <a:gd name="connsiteX3" fmla="*/ 6965343 w 9177269"/>
              <a:gd name="connsiteY3" fmla="*/ 262393 h 3042740"/>
              <a:gd name="connsiteX4" fmla="*/ 7927451 w 9177269"/>
              <a:gd name="connsiteY4" fmla="*/ 540689 h 3042740"/>
              <a:gd name="connsiteX5" fmla="*/ 8476091 w 9177269"/>
              <a:gd name="connsiteY5" fmla="*/ 747422 h 3042740"/>
              <a:gd name="connsiteX6" fmla="*/ 8889559 w 9177269"/>
              <a:gd name="connsiteY6" fmla="*/ 1009815 h 3042740"/>
              <a:gd name="connsiteX7" fmla="*/ 9096293 w 9177269"/>
              <a:gd name="connsiteY7" fmla="*/ 1288111 h 3042740"/>
              <a:gd name="connsiteX8" fmla="*/ 9175806 w 9177269"/>
              <a:gd name="connsiteY8" fmla="*/ 1510748 h 3042740"/>
              <a:gd name="connsiteX9" fmla="*/ 9120146 w 9177269"/>
              <a:gd name="connsiteY9" fmla="*/ 1860605 h 3042740"/>
              <a:gd name="connsiteX10" fmla="*/ 8817997 w 9177269"/>
              <a:gd name="connsiteY10" fmla="*/ 2130949 h 3042740"/>
              <a:gd name="connsiteX11" fmla="*/ 8515847 w 9177269"/>
              <a:gd name="connsiteY11" fmla="*/ 2305878 h 3042740"/>
              <a:gd name="connsiteX12" fmla="*/ 7975159 w 9177269"/>
              <a:gd name="connsiteY12" fmla="*/ 2488758 h 3042740"/>
              <a:gd name="connsiteX13" fmla="*/ 6758609 w 9177269"/>
              <a:gd name="connsiteY13" fmla="*/ 2878372 h 3042740"/>
              <a:gd name="connsiteX14" fmla="*/ 5057030 w 9177269"/>
              <a:gd name="connsiteY14" fmla="*/ 3013544 h 3042740"/>
              <a:gd name="connsiteX15" fmla="*/ 2965837 w 9177269"/>
              <a:gd name="connsiteY15" fmla="*/ 3029447 h 3042740"/>
              <a:gd name="connsiteX16" fmla="*/ 2146853 w 9177269"/>
              <a:gd name="connsiteY16" fmla="*/ 2854518 h 3042740"/>
              <a:gd name="connsiteX17" fmla="*/ 1637969 w 9177269"/>
              <a:gd name="connsiteY17" fmla="*/ 2711395 h 3042740"/>
              <a:gd name="connsiteX18" fmla="*/ 898498 w 9177269"/>
              <a:gd name="connsiteY18" fmla="*/ 2472855 h 3042740"/>
              <a:gd name="connsiteX19" fmla="*/ 357809 w 9177269"/>
              <a:gd name="connsiteY19" fmla="*/ 2226365 h 3042740"/>
              <a:gd name="connsiteX20" fmla="*/ 0 w 9177269"/>
              <a:gd name="connsiteY20" fmla="*/ 1948069 h 304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7269" h="3042740">
                <a:moveTo>
                  <a:pt x="4063117" y="0"/>
                </a:moveTo>
                <a:cubicBezTo>
                  <a:pt x="4323522" y="3313"/>
                  <a:pt x="4583927" y="6626"/>
                  <a:pt x="4882101" y="23854"/>
                </a:cubicBezTo>
                <a:cubicBezTo>
                  <a:pt x="5180275" y="41082"/>
                  <a:pt x="5504953" y="63610"/>
                  <a:pt x="5852160" y="103367"/>
                </a:cubicBezTo>
                <a:cubicBezTo>
                  <a:pt x="6199367" y="143124"/>
                  <a:pt x="6619461" y="189506"/>
                  <a:pt x="6965343" y="262393"/>
                </a:cubicBezTo>
                <a:cubicBezTo>
                  <a:pt x="7311225" y="335280"/>
                  <a:pt x="7675660" y="459851"/>
                  <a:pt x="7927451" y="540689"/>
                </a:cubicBezTo>
                <a:cubicBezTo>
                  <a:pt x="8179242" y="621527"/>
                  <a:pt x="8315740" y="669234"/>
                  <a:pt x="8476091" y="747422"/>
                </a:cubicBezTo>
                <a:cubicBezTo>
                  <a:pt x="8636442" y="825610"/>
                  <a:pt x="8786192" y="919700"/>
                  <a:pt x="8889559" y="1009815"/>
                </a:cubicBezTo>
                <a:cubicBezTo>
                  <a:pt x="8992926" y="1099930"/>
                  <a:pt x="9048585" y="1204622"/>
                  <a:pt x="9096293" y="1288111"/>
                </a:cubicBezTo>
                <a:cubicBezTo>
                  <a:pt x="9144001" y="1371600"/>
                  <a:pt x="9171831" y="1415333"/>
                  <a:pt x="9175806" y="1510748"/>
                </a:cubicBezTo>
                <a:cubicBezTo>
                  <a:pt x="9179781" y="1606163"/>
                  <a:pt x="9179781" y="1757238"/>
                  <a:pt x="9120146" y="1860605"/>
                </a:cubicBezTo>
                <a:cubicBezTo>
                  <a:pt x="9060511" y="1963972"/>
                  <a:pt x="8918713" y="2056737"/>
                  <a:pt x="8817997" y="2130949"/>
                </a:cubicBezTo>
                <a:cubicBezTo>
                  <a:pt x="8717281" y="2205161"/>
                  <a:pt x="8656320" y="2246243"/>
                  <a:pt x="8515847" y="2305878"/>
                </a:cubicBezTo>
                <a:cubicBezTo>
                  <a:pt x="8375374" y="2365513"/>
                  <a:pt x="7975159" y="2488758"/>
                  <a:pt x="7975159" y="2488758"/>
                </a:cubicBezTo>
                <a:cubicBezTo>
                  <a:pt x="7682286" y="2584174"/>
                  <a:pt x="7244964" y="2790908"/>
                  <a:pt x="6758609" y="2878372"/>
                </a:cubicBezTo>
                <a:cubicBezTo>
                  <a:pt x="6272254" y="2965836"/>
                  <a:pt x="5689158" y="2988365"/>
                  <a:pt x="5057030" y="3013544"/>
                </a:cubicBezTo>
                <a:cubicBezTo>
                  <a:pt x="4424902" y="3038723"/>
                  <a:pt x="3450866" y="3055951"/>
                  <a:pt x="2965837" y="3029447"/>
                </a:cubicBezTo>
                <a:cubicBezTo>
                  <a:pt x="2480808" y="3002943"/>
                  <a:pt x="2368164" y="2907527"/>
                  <a:pt x="2146853" y="2854518"/>
                </a:cubicBezTo>
                <a:cubicBezTo>
                  <a:pt x="1925542" y="2801509"/>
                  <a:pt x="1846028" y="2775005"/>
                  <a:pt x="1637969" y="2711395"/>
                </a:cubicBezTo>
                <a:cubicBezTo>
                  <a:pt x="1429910" y="2647785"/>
                  <a:pt x="1111858" y="2553693"/>
                  <a:pt x="898498" y="2472855"/>
                </a:cubicBezTo>
                <a:cubicBezTo>
                  <a:pt x="685138" y="2392017"/>
                  <a:pt x="507559" y="2313829"/>
                  <a:pt x="357809" y="2226365"/>
                </a:cubicBezTo>
                <a:cubicBezTo>
                  <a:pt x="208059" y="2138901"/>
                  <a:pt x="104029" y="2043485"/>
                  <a:pt x="0" y="1948069"/>
                </a:cubicBezTo>
              </a:path>
            </a:pathLst>
          </a:custGeom>
          <a:noFill/>
          <a:ln w="28575" algn="ctr">
            <a:solidFill>
              <a:schemeClr val="accent6"/>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ZA"/>
          </a:p>
        </p:txBody>
      </p:sp>
      <p:sp>
        <p:nvSpPr>
          <p:cNvPr id="4" name="Freeform 3"/>
          <p:cNvSpPr/>
          <p:nvPr/>
        </p:nvSpPr>
        <p:spPr bwMode="auto">
          <a:xfrm>
            <a:off x="1288111" y="1596892"/>
            <a:ext cx="6361044" cy="1273529"/>
          </a:xfrm>
          <a:custGeom>
            <a:avLst/>
            <a:gdLst>
              <a:gd name="connsiteX0" fmla="*/ 0 w 6361044"/>
              <a:gd name="connsiteY0" fmla="*/ 1273529 h 1273529"/>
              <a:gd name="connsiteX1" fmla="*/ 333955 w 6361044"/>
              <a:gd name="connsiteY1" fmla="*/ 979331 h 1273529"/>
              <a:gd name="connsiteX2" fmla="*/ 898498 w 6361044"/>
              <a:gd name="connsiteY2" fmla="*/ 669230 h 1273529"/>
              <a:gd name="connsiteX3" fmla="*/ 1280160 w 6361044"/>
              <a:gd name="connsiteY3" fmla="*/ 534058 h 1273529"/>
              <a:gd name="connsiteX4" fmla="*/ 1812898 w 6361044"/>
              <a:gd name="connsiteY4" fmla="*/ 398885 h 1273529"/>
              <a:gd name="connsiteX5" fmla="*/ 2353586 w 6361044"/>
              <a:gd name="connsiteY5" fmla="*/ 247811 h 1273529"/>
              <a:gd name="connsiteX6" fmla="*/ 3609892 w 6361044"/>
              <a:gd name="connsiteY6" fmla="*/ 41077 h 1273529"/>
              <a:gd name="connsiteX7" fmla="*/ 4230094 w 6361044"/>
              <a:gd name="connsiteY7" fmla="*/ 41077 h 1273529"/>
              <a:gd name="connsiteX8" fmla="*/ 5160397 w 6361044"/>
              <a:gd name="connsiteY8" fmla="*/ 1320 h 1273529"/>
              <a:gd name="connsiteX9" fmla="*/ 6361044 w 6361044"/>
              <a:gd name="connsiteY9" fmla="*/ 96736 h 127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1044" h="1273529">
                <a:moveTo>
                  <a:pt x="0" y="1273529"/>
                </a:moveTo>
                <a:cubicBezTo>
                  <a:pt x="92102" y="1176788"/>
                  <a:pt x="184205" y="1080047"/>
                  <a:pt x="333955" y="979331"/>
                </a:cubicBezTo>
                <a:cubicBezTo>
                  <a:pt x="483705" y="878615"/>
                  <a:pt x="740797" y="743442"/>
                  <a:pt x="898498" y="669230"/>
                </a:cubicBezTo>
                <a:cubicBezTo>
                  <a:pt x="1056199" y="595018"/>
                  <a:pt x="1127760" y="579115"/>
                  <a:pt x="1280160" y="534058"/>
                </a:cubicBezTo>
                <a:cubicBezTo>
                  <a:pt x="1432560" y="489001"/>
                  <a:pt x="1633994" y="446593"/>
                  <a:pt x="1812898" y="398885"/>
                </a:cubicBezTo>
                <a:cubicBezTo>
                  <a:pt x="1991802" y="351177"/>
                  <a:pt x="2054087" y="307446"/>
                  <a:pt x="2353586" y="247811"/>
                </a:cubicBezTo>
                <a:cubicBezTo>
                  <a:pt x="2653085" y="188176"/>
                  <a:pt x="3297141" y="75533"/>
                  <a:pt x="3609892" y="41077"/>
                </a:cubicBezTo>
                <a:cubicBezTo>
                  <a:pt x="3922643" y="6621"/>
                  <a:pt x="3971677" y="47703"/>
                  <a:pt x="4230094" y="41077"/>
                </a:cubicBezTo>
                <a:cubicBezTo>
                  <a:pt x="4488511" y="34451"/>
                  <a:pt x="4805239" y="-7956"/>
                  <a:pt x="5160397" y="1320"/>
                </a:cubicBezTo>
                <a:cubicBezTo>
                  <a:pt x="5515555" y="10596"/>
                  <a:pt x="5938299" y="53666"/>
                  <a:pt x="6361044" y="96736"/>
                </a:cubicBezTo>
              </a:path>
            </a:pathLst>
          </a:custGeom>
          <a:noFill/>
          <a:ln w="28575" algn="ctr">
            <a:solidFill>
              <a:schemeClr val="accent3"/>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ZA"/>
          </a:p>
        </p:txBody>
      </p:sp>
      <p:sp>
        <p:nvSpPr>
          <p:cNvPr id="16" name="Freeform 15"/>
          <p:cNvSpPr/>
          <p:nvPr/>
        </p:nvSpPr>
        <p:spPr bwMode="auto">
          <a:xfrm>
            <a:off x="1264257" y="1709530"/>
            <a:ext cx="10053745" cy="4012126"/>
          </a:xfrm>
          <a:custGeom>
            <a:avLst/>
            <a:gdLst>
              <a:gd name="connsiteX0" fmla="*/ 6782463 w 10053745"/>
              <a:gd name="connsiteY0" fmla="*/ 0 h 4012126"/>
              <a:gd name="connsiteX1" fmla="*/ 7680960 w 10053745"/>
              <a:gd name="connsiteY1" fmla="*/ 151075 h 4012126"/>
              <a:gd name="connsiteX2" fmla="*/ 8245503 w 10053745"/>
              <a:gd name="connsiteY2" fmla="*/ 333955 h 4012126"/>
              <a:gd name="connsiteX3" fmla="*/ 8961120 w 10053745"/>
              <a:gd name="connsiteY3" fmla="*/ 556592 h 4012126"/>
              <a:gd name="connsiteX4" fmla="*/ 9676738 w 10053745"/>
              <a:gd name="connsiteY4" fmla="*/ 970060 h 4012126"/>
              <a:gd name="connsiteX5" fmla="*/ 10018644 w 10053745"/>
              <a:gd name="connsiteY5" fmla="*/ 1447138 h 4012126"/>
              <a:gd name="connsiteX6" fmla="*/ 10034546 w 10053745"/>
              <a:gd name="connsiteY6" fmla="*/ 1940119 h 4012126"/>
              <a:gd name="connsiteX7" fmla="*/ 9947082 w 10053745"/>
              <a:gd name="connsiteY7" fmla="*/ 2464905 h 4012126"/>
              <a:gd name="connsiteX8" fmla="*/ 9430247 w 10053745"/>
              <a:gd name="connsiteY8" fmla="*/ 3045350 h 4012126"/>
              <a:gd name="connsiteX9" fmla="*/ 8134185 w 10053745"/>
              <a:gd name="connsiteY9" fmla="*/ 3609893 h 4012126"/>
              <a:gd name="connsiteX10" fmla="*/ 7092564 w 10053745"/>
              <a:gd name="connsiteY10" fmla="*/ 3848432 h 4012126"/>
              <a:gd name="connsiteX11" fmla="*/ 5931673 w 10053745"/>
              <a:gd name="connsiteY11" fmla="*/ 3967701 h 4012126"/>
              <a:gd name="connsiteX12" fmla="*/ 4683319 w 10053745"/>
              <a:gd name="connsiteY12" fmla="*/ 4007458 h 4012126"/>
              <a:gd name="connsiteX13" fmla="*/ 3601941 w 10053745"/>
              <a:gd name="connsiteY13" fmla="*/ 3983604 h 4012126"/>
              <a:gd name="connsiteX14" fmla="*/ 2194560 w 10053745"/>
              <a:gd name="connsiteY14" fmla="*/ 3760967 h 4012126"/>
              <a:gd name="connsiteX15" fmla="*/ 1129086 w 10053745"/>
              <a:gd name="connsiteY15" fmla="*/ 3514477 h 4012126"/>
              <a:gd name="connsiteX16" fmla="*/ 310101 w 10053745"/>
              <a:gd name="connsiteY16" fmla="*/ 3093058 h 4012126"/>
              <a:gd name="connsiteX17" fmla="*/ 0 w 10053745"/>
              <a:gd name="connsiteY17" fmla="*/ 2743200 h 401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53745" h="4012126">
                <a:moveTo>
                  <a:pt x="6782463" y="0"/>
                </a:moveTo>
                <a:cubicBezTo>
                  <a:pt x="7109791" y="47708"/>
                  <a:pt x="7437120" y="95416"/>
                  <a:pt x="7680960" y="151075"/>
                </a:cubicBezTo>
                <a:cubicBezTo>
                  <a:pt x="7924800" y="206734"/>
                  <a:pt x="8245503" y="333955"/>
                  <a:pt x="8245503" y="333955"/>
                </a:cubicBezTo>
                <a:cubicBezTo>
                  <a:pt x="8458863" y="401541"/>
                  <a:pt x="8722581" y="450575"/>
                  <a:pt x="8961120" y="556592"/>
                </a:cubicBezTo>
                <a:cubicBezTo>
                  <a:pt x="9199659" y="662609"/>
                  <a:pt x="9500484" y="821636"/>
                  <a:pt x="9676738" y="970060"/>
                </a:cubicBezTo>
                <a:cubicBezTo>
                  <a:pt x="9852992" y="1118484"/>
                  <a:pt x="9959009" y="1285462"/>
                  <a:pt x="10018644" y="1447138"/>
                </a:cubicBezTo>
                <a:cubicBezTo>
                  <a:pt x="10078279" y="1608814"/>
                  <a:pt x="10046473" y="1770491"/>
                  <a:pt x="10034546" y="1940119"/>
                </a:cubicBezTo>
                <a:cubicBezTo>
                  <a:pt x="10022619" y="2109747"/>
                  <a:pt x="10047799" y="2280700"/>
                  <a:pt x="9947082" y="2464905"/>
                </a:cubicBezTo>
                <a:cubicBezTo>
                  <a:pt x="9846366" y="2649110"/>
                  <a:pt x="9732396" y="2854519"/>
                  <a:pt x="9430247" y="3045350"/>
                </a:cubicBezTo>
                <a:cubicBezTo>
                  <a:pt x="9128098" y="3236181"/>
                  <a:pt x="8523799" y="3476046"/>
                  <a:pt x="8134185" y="3609893"/>
                </a:cubicBezTo>
                <a:cubicBezTo>
                  <a:pt x="7744571" y="3743740"/>
                  <a:pt x="7459649" y="3788797"/>
                  <a:pt x="7092564" y="3848432"/>
                </a:cubicBezTo>
                <a:cubicBezTo>
                  <a:pt x="6725479" y="3908067"/>
                  <a:pt x="6333214" y="3941197"/>
                  <a:pt x="5931673" y="3967701"/>
                </a:cubicBezTo>
                <a:cubicBezTo>
                  <a:pt x="5530132" y="3994205"/>
                  <a:pt x="5071608" y="4004808"/>
                  <a:pt x="4683319" y="4007458"/>
                </a:cubicBezTo>
                <a:cubicBezTo>
                  <a:pt x="4295030" y="4010109"/>
                  <a:pt x="4016734" y="4024686"/>
                  <a:pt x="3601941" y="3983604"/>
                </a:cubicBezTo>
                <a:cubicBezTo>
                  <a:pt x="3187148" y="3942522"/>
                  <a:pt x="2606702" y="3839155"/>
                  <a:pt x="2194560" y="3760967"/>
                </a:cubicBezTo>
                <a:cubicBezTo>
                  <a:pt x="1782418" y="3682779"/>
                  <a:pt x="1443162" y="3625795"/>
                  <a:pt x="1129086" y="3514477"/>
                </a:cubicBezTo>
                <a:cubicBezTo>
                  <a:pt x="815010" y="3403159"/>
                  <a:pt x="498282" y="3221604"/>
                  <a:pt x="310101" y="3093058"/>
                </a:cubicBezTo>
                <a:cubicBezTo>
                  <a:pt x="121920" y="2964512"/>
                  <a:pt x="56984" y="2802835"/>
                  <a:pt x="0" y="2743200"/>
                </a:cubicBezTo>
              </a:path>
            </a:pathLst>
          </a:custGeom>
          <a:noFill/>
          <a:ln w="28575" algn="ctr">
            <a:solidFill>
              <a:schemeClr val="accent3"/>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ZA"/>
          </a:p>
        </p:txBody>
      </p:sp>
      <p:sp>
        <p:nvSpPr>
          <p:cNvPr id="18" name="Oval 17"/>
          <p:cNvSpPr/>
          <p:nvPr/>
        </p:nvSpPr>
        <p:spPr bwMode="auto">
          <a:xfrm>
            <a:off x="7737848" y="1647222"/>
            <a:ext cx="151308" cy="99927"/>
          </a:xfrm>
          <a:prstGeom prst="ellipse">
            <a:avLst/>
          </a:prstGeom>
          <a:solidFill>
            <a:schemeClr val="accent3"/>
          </a:solidFill>
          <a:ln w="28575" algn="ctr">
            <a:solidFill>
              <a:schemeClr val="accent3"/>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ZA"/>
          </a:p>
        </p:txBody>
      </p:sp>
      <p:sp>
        <p:nvSpPr>
          <p:cNvPr id="114" name="Oval 113"/>
          <p:cNvSpPr/>
          <p:nvPr/>
        </p:nvSpPr>
        <p:spPr bwMode="auto">
          <a:xfrm>
            <a:off x="5376591" y="2055679"/>
            <a:ext cx="151308" cy="99927"/>
          </a:xfrm>
          <a:prstGeom prst="ellipse">
            <a:avLst/>
          </a:prstGeom>
          <a:solidFill>
            <a:schemeClr val="accent6"/>
          </a:solidFill>
          <a:ln w="28575" algn="ctr">
            <a:solidFill>
              <a:schemeClr val="accent6"/>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ZA"/>
          </a:p>
        </p:txBody>
      </p:sp>
      <p:sp>
        <p:nvSpPr>
          <p:cNvPr id="115" name="Oval 114"/>
          <p:cNvSpPr/>
          <p:nvPr/>
        </p:nvSpPr>
        <p:spPr bwMode="auto">
          <a:xfrm>
            <a:off x="2851136" y="2131843"/>
            <a:ext cx="151308" cy="99927"/>
          </a:xfrm>
          <a:prstGeom prst="ellipse">
            <a:avLst/>
          </a:prstGeom>
          <a:solidFill>
            <a:schemeClr val="accent2"/>
          </a:solidFill>
          <a:ln w="28575" algn="ctr">
            <a:solidFill>
              <a:schemeClr val="accent2"/>
            </a:solidFill>
            <a:prstDash val="dash"/>
            <a:round/>
            <a:headEnd type="triangle" w="med" len="med"/>
            <a:tailEnd type="triangle" w="med" len="med"/>
          </a:ln>
          <a:effectLst>
            <a:outerShdw blurRad="50800" dist="38100" dir="5400000" algn="t" rotWithShape="0">
              <a:prstClr val="black">
                <a:alpha val="40000"/>
              </a:prstClr>
            </a:outerShdw>
          </a:effectLst>
        </p:spPr>
        <p:txBody>
          <a:bodyPr rtlCol="0" anchor="ctr"/>
          <a:lstStyle/>
          <a:p>
            <a:pPr algn="ctr"/>
            <a:endParaRPr lang="en-ZA"/>
          </a:p>
        </p:txBody>
      </p:sp>
    </p:spTree>
    <p:extLst>
      <p:ext uri="{BB962C8B-B14F-4D97-AF65-F5344CB8AC3E}">
        <p14:creationId xmlns:p14="http://schemas.microsoft.com/office/powerpoint/2010/main" val="393710259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ADVA 2015">
  <a:themeElements>
    <a:clrScheme name="ADVA color theme">
      <a:dk1>
        <a:sysClr val="windowText" lastClr="000000"/>
      </a:dk1>
      <a:lt1>
        <a:sysClr val="window" lastClr="FFFFFF"/>
      </a:lt1>
      <a:dk2>
        <a:srgbClr val="FFFFFF"/>
      </a:dk2>
      <a:lt2>
        <a:srgbClr val="182677"/>
      </a:lt2>
      <a:accent1>
        <a:srgbClr val="182677"/>
      </a:accent1>
      <a:accent2>
        <a:srgbClr val="1A59D4"/>
      </a:accent2>
      <a:accent3>
        <a:srgbClr val="FC1B1C"/>
      </a:accent3>
      <a:accent4>
        <a:srgbClr val="FF8510"/>
      </a:accent4>
      <a:accent5>
        <a:srgbClr val="FDBE11"/>
      </a:accent5>
      <a:accent6>
        <a:srgbClr val="00CC00"/>
      </a:accent6>
      <a:hlink>
        <a:srgbClr val="182677"/>
      </a:hlink>
      <a:folHlink>
        <a:srgbClr val="182677"/>
      </a:folHlink>
    </a:clrScheme>
    <a:fontScheme name="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28575" algn="ctr">
          <a:solidFill>
            <a:schemeClr val="accent3"/>
          </a:solidFill>
          <a:prstDash val="dash"/>
          <a:round/>
          <a:headEnd type="triangle" w="med" len="med"/>
          <a:tailEnd type="triangle" w="med" len="med"/>
        </a:ln>
        <a:effectLst>
          <a:outerShdw blurRad="50800" dist="38100" dir="5400000" algn="t" rotWithShape="0">
            <a:prstClr val="black">
              <a:alpha val="40000"/>
            </a:prstClr>
          </a:outerShdw>
        </a:effectLst>
      </a:spPr>
      <a:bodyPr rtlCol="0" anchor="ctr"/>
      <a:lstStyle>
        <a:defPPr algn="ctr">
          <a:defRPr/>
        </a:defPPr>
      </a:lstStyle>
    </a:spDef>
    <a:lnDef>
      <a:spPr>
        <a:ln w="85725" cmpd="tri">
          <a:solidFill>
            <a:srgbClr val="1A59D4"/>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0" indent="0">
          <a:buClr>
            <a:schemeClr val="accent1"/>
          </a:buClr>
          <a:buFont typeface="Arial" panose="020B0604020202020204" pitchFamily="34" charset="0"/>
          <a:buNone/>
          <a:defRPr sz="1400" dirty="0" smtClean="0"/>
        </a:defPPr>
      </a:lstStyle>
    </a:txDef>
  </a:objectDefaults>
  <a:extraClrSchemeLst/>
  <a:extLst>
    <a:ext uri="{05A4C25C-085E-4340-85A3-A5531E510DB2}">
      <thm15:themeFamily xmlns:thm15="http://schemas.microsoft.com/office/thememl/2012/main" xmlns="" name="PPT_Template_ADVA_2015.pptx" id="{BC96AFF0-1B18-452E-A766-20FEA0667116}" vid="{A08F34D0-5CD9-4C25-8489-6EB8BE9D99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TotalTime>
  <Words>1502</Words>
  <Application>Microsoft Macintosh PowerPoint</Application>
  <PresentationFormat>Custom</PresentationFormat>
  <Paragraphs>392</Paragraphs>
  <Slides>22</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ADVA 2015</vt:lpstr>
      <vt:lpstr>Visio.Drawing.11</vt:lpstr>
      <vt:lpstr>Equation</vt:lpstr>
      <vt:lpstr>In Search of Low Cost Mobile Bandwidth to Provide Improved Connectivity to Underserved Areas </vt:lpstr>
      <vt:lpstr>The Problem Statement</vt:lpstr>
      <vt:lpstr>Reference Model</vt:lpstr>
      <vt:lpstr>Reference Model</vt:lpstr>
      <vt:lpstr>LTE base station connectivity Technology selection</vt:lpstr>
      <vt:lpstr>2 x 1GE SFW CWDM Bidi</vt:lpstr>
      <vt:lpstr>2 x 1GE SFW CWDM Bidi</vt:lpstr>
      <vt:lpstr>2 x 1GE SFW CWDM Bidi</vt:lpstr>
      <vt:lpstr>2 x 1GE SFW CWDM Bidi</vt:lpstr>
      <vt:lpstr>PowerPoint Presentation</vt:lpstr>
      <vt:lpstr>2 x 10GE SFW CWDM Bidi Up to 8 access nodes on single fibre </vt:lpstr>
      <vt:lpstr>PowerPoint Presentation</vt:lpstr>
      <vt:lpstr>2 x10GE Active solution</vt:lpstr>
      <vt:lpstr>Voyager – Packet Optical Solution</vt:lpstr>
      <vt:lpstr>2 x10GE Active solution with Voyager</vt:lpstr>
      <vt:lpstr>Solution Comparison</vt:lpstr>
      <vt:lpstr>Solution Expansion: Active monitoring of Fiber Plant</vt:lpstr>
      <vt:lpstr>Summary </vt:lpstr>
      <vt:lpstr>Thank You </vt:lpstr>
      <vt:lpstr>Backup Slides</vt:lpstr>
      <vt:lpstr>Passive vs Active</vt:lpstr>
      <vt:lpstr>Key Features and Benefits</vt:lpstr>
    </vt:vector>
  </TitlesOfParts>
  <Company>ADVA Optical Networking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Telefonica Optical Scenario</dc:title>
  <dc:creator>Hans-Jörg Thiele</dc:creator>
  <cp:lastModifiedBy>Jocelyn Desmarais Goldblatt</cp:lastModifiedBy>
  <cp:revision>348</cp:revision>
  <cp:lastPrinted>2017-04-05T14:11:50Z</cp:lastPrinted>
  <dcterms:created xsi:type="dcterms:W3CDTF">2016-08-02T08:20:05Z</dcterms:created>
  <dcterms:modified xsi:type="dcterms:W3CDTF">2017-09-07T18:55:45Z</dcterms:modified>
</cp:coreProperties>
</file>