
<file path=[Content_Types].xml><?xml version="1.0" encoding="utf-8"?>
<Types xmlns="http://schemas.openxmlformats.org/package/2006/content-types">
  <Default Extension="xml" ContentType="application/xml"/>
  <Default Extension="05C78210" ContentType="image/jpeg"/>
  <Default Extension="CD702DD0" ContentType="image/jpeg"/>
  <Default Extension="jpeg" ContentType="image/jpeg"/>
  <Default Extension="rels" ContentType="application/vnd.openxmlformats-package.relationships+xml"/>
  <Default Extension="emf" ContentType="image/x-emf"/>
  <Default Extension="mp4" ContentType="video/mp4"/>
  <Default Extension="A68DB430" ContentType="image/jpe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809" r:id="rId3"/>
    <p:sldMasterId id="2147483833" r:id="rId4"/>
  </p:sldMasterIdLst>
  <p:notesMasterIdLst>
    <p:notesMasterId r:id="rId22"/>
  </p:notesMasterIdLst>
  <p:sldIdLst>
    <p:sldId id="334" r:id="rId5"/>
    <p:sldId id="393" r:id="rId6"/>
    <p:sldId id="399" r:id="rId7"/>
    <p:sldId id="336" r:id="rId8"/>
    <p:sldId id="396" r:id="rId9"/>
    <p:sldId id="400" r:id="rId10"/>
    <p:sldId id="404" r:id="rId11"/>
    <p:sldId id="405" r:id="rId12"/>
    <p:sldId id="395" r:id="rId13"/>
    <p:sldId id="406" r:id="rId14"/>
    <p:sldId id="407" r:id="rId15"/>
    <p:sldId id="408" r:id="rId16"/>
    <p:sldId id="409" r:id="rId17"/>
    <p:sldId id="403" r:id="rId18"/>
    <p:sldId id="401" r:id="rId19"/>
    <p:sldId id="397" r:id="rId20"/>
    <p:sldId id="32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McCann"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8BA02"/>
    <a:srgbClr val="3F6BA1"/>
    <a:srgbClr val="8BC53F"/>
    <a:srgbClr val="9CB6DF"/>
    <a:srgbClr val="9CB6D2"/>
    <a:srgbClr val="5086C2"/>
    <a:srgbClr val="6DB4FF"/>
    <a:srgbClr val="619FDF"/>
    <a:srgbClr val="64A4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7" autoAdjust="0"/>
    <p:restoredTop sz="91361" autoAdjust="0"/>
  </p:normalViewPr>
  <p:slideViewPr>
    <p:cSldViewPr snapToGrid="0" snapToObjects="1">
      <p:cViewPr varScale="1">
        <p:scale>
          <a:sx n="99" d="100"/>
          <a:sy n="99" d="100"/>
        </p:scale>
        <p:origin x="192"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michele.mccann\Downloads\export_grid_0f9634eb-4c69-49dc-b931-7a2c7a7495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'[Marketplace Interconnection_v1_Feb2016 (2).xls]Summary'!$C$1</c:f>
              <c:strCache>
                <c:ptCount val="1"/>
                <c:pt idx="0">
                  <c:v>% of Marketplace</c:v>
                </c:pt>
              </c:strCache>
            </c:strRef>
          </c:tx>
          <c:explosion val="25"/>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p3d/>
            </c:spPr>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p3d/>
            </c:spPr>
          </c:dPt>
          <c:dLbls>
            <c:dLbl>
              <c:idx val="0"/>
              <c:tx>
                <c:rich>
                  <a:bodyPr/>
                  <a:lstStyle/>
                  <a:p>
                    <a:r>
                      <a:rPr lang="en-US" dirty="0"/>
                      <a:t>Telecoms/ISP, </a:t>
                    </a:r>
                    <a:r>
                      <a:rPr lang="en-US" dirty="0" smtClean="0"/>
                      <a:t>73%</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9247-4975-98A1-501FB86FE25F}"/>
                </c:ext>
                <c:ext xmlns:c15="http://schemas.microsoft.com/office/drawing/2012/chart" uri="{CE6537A1-D6FC-4f65-9D91-7224C49458BB}"/>
              </c:extLst>
            </c:dLbl>
            <c:dLbl>
              <c:idx val="1"/>
              <c:tx>
                <c:rich>
                  <a:bodyPr/>
                  <a:lstStyle/>
                  <a:p>
                    <a:r>
                      <a:rPr lang="en-US" dirty="0"/>
                      <a:t>Content, </a:t>
                    </a:r>
                    <a:r>
                      <a:rPr lang="en-US" dirty="0" smtClean="0"/>
                      <a:t>2%</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247-4975-98A1-501FB86FE25F}"/>
                </c:ext>
                <c:ext xmlns:c15="http://schemas.microsoft.com/office/drawing/2012/chart" uri="{CE6537A1-D6FC-4f65-9D91-7224C49458BB}"/>
              </c:extLst>
            </c:dLbl>
            <c:dLbl>
              <c:idx val="2"/>
              <c:tx>
                <c:rich>
                  <a:bodyPr/>
                  <a:lstStyle/>
                  <a:p>
                    <a:r>
                      <a:rPr lang="pt-BR" dirty="0"/>
                      <a:t>MSP, </a:t>
                    </a:r>
                    <a:r>
                      <a:rPr lang="pt-BR" dirty="0" smtClean="0"/>
                      <a:t>18%</a:t>
                    </a:r>
                    <a:endParaRPr lang="pt-BR"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9247-4975-98A1-501FB86FE25F}"/>
                </c:ext>
                <c:ext xmlns:c15="http://schemas.microsoft.com/office/drawing/2012/chart" uri="{CE6537A1-D6FC-4f65-9D91-7224C49458BB}"/>
              </c:extLst>
            </c:dLbl>
            <c:dLbl>
              <c:idx val="3"/>
              <c:tx>
                <c:rich>
                  <a:bodyPr/>
                  <a:lstStyle/>
                  <a:p>
                    <a:r>
                      <a:rPr lang="en-US" dirty="0"/>
                      <a:t>Financial, </a:t>
                    </a:r>
                    <a:r>
                      <a:rPr lang="en-US" dirty="0" smtClean="0"/>
                      <a:t>2%</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9247-4975-98A1-501FB86FE25F}"/>
                </c:ext>
                <c:ext xmlns:c15="http://schemas.microsoft.com/office/drawing/2012/chart" uri="{CE6537A1-D6FC-4f65-9D91-7224C49458BB}"/>
              </c:extLst>
            </c:dLbl>
            <c:dLbl>
              <c:idx val="4"/>
              <c:tx>
                <c:rich>
                  <a:bodyPr/>
                  <a:lstStyle/>
                  <a:p>
                    <a:r>
                      <a:rPr lang="en-US" dirty="0"/>
                      <a:t>Enterprise, </a:t>
                    </a:r>
                    <a:r>
                      <a:rPr lang="en-US" dirty="0" smtClean="0"/>
                      <a:t>5%</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9247-4975-98A1-501FB86FE25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charset="0"/>
                    <a:ea typeface="Corbel" charset="0"/>
                    <a:cs typeface="Corbel" charset="0"/>
                  </a:defRPr>
                </a:pPr>
                <a:endParaRPr lang="en-US"/>
              </a:p>
            </c:txPr>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'[Marketplace Interconnection_v1_Feb2016 (2).xls]Summary'!$A$2:$A$6</c:f>
              <c:strCache>
                <c:ptCount val="5"/>
                <c:pt idx="0">
                  <c:v>Telecoms/ISP</c:v>
                </c:pt>
                <c:pt idx="1">
                  <c:v>Content</c:v>
                </c:pt>
                <c:pt idx="2">
                  <c:v>MSP</c:v>
                </c:pt>
                <c:pt idx="3">
                  <c:v>Financial</c:v>
                </c:pt>
                <c:pt idx="4">
                  <c:v>Enterprise</c:v>
                </c:pt>
              </c:strCache>
            </c:strRef>
          </c:cat>
          <c:val>
            <c:numRef>
              <c:f>'[Marketplace Interconnection_v1_Feb2016 (2).xls]Summary'!$C$2:$C$6</c:f>
              <c:numCache>
                <c:formatCode>0%</c:formatCode>
                <c:ptCount val="5"/>
                <c:pt idx="0">
                  <c:v>0.76880276285495</c:v>
                </c:pt>
                <c:pt idx="1">
                  <c:v>0.0118956254796623</c:v>
                </c:pt>
                <c:pt idx="2">
                  <c:v>0.171335379892556</c:v>
                </c:pt>
                <c:pt idx="3">
                  <c:v>0.0147735993860322</c:v>
                </c:pt>
                <c:pt idx="4">
                  <c:v>0.0331926323867997</c:v>
                </c:pt>
              </c:numCache>
            </c:numRef>
          </c:val>
          <c:extLst xmlns:c16r2="http://schemas.microsoft.com/office/drawing/2015/06/chart">
            <c:ext xmlns:c16="http://schemas.microsoft.com/office/drawing/2014/chart" uri="{C3380CC4-5D6E-409C-BE32-E72D297353CC}">
              <c16:uniqueId val="{00000005-9247-4975-98A1-501FB86FE25F}"/>
            </c:ext>
          </c:extLst>
        </c:ser>
        <c:dLbls>
          <c:showLegendKey val="0"/>
          <c:showVal val="1"/>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charset="0"/>
              <a:ea typeface="Corbel" charset="0"/>
              <a:cs typeface="Corbel" charset="0"/>
            </a:defRPr>
          </a:pPr>
          <a:endParaRPr lang="en-US"/>
        </a:p>
      </c:txPr>
    </c:legend>
    <c:plotVisOnly val="1"/>
    <c:dispBlanksAs val="gap"/>
    <c:showDLblsOverMax val="0"/>
  </c:chart>
  <c:spPr>
    <a:noFill/>
    <a:ln>
      <a:noFill/>
    </a:ln>
    <a:effectLst/>
  </c:spPr>
  <c:txPr>
    <a:bodyPr/>
    <a:lstStyle/>
    <a:p>
      <a:pPr>
        <a:defRPr sz="1400">
          <a:solidFill>
            <a:schemeClr val="bg1"/>
          </a:solidFill>
          <a:latin typeface="Corbel" charset="0"/>
          <a:ea typeface="Corbel" charset="0"/>
          <a:cs typeface="Corbel"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bg1"/>
                </a:solidFill>
                <a:latin typeface="Corbel" charset="0"/>
                <a:ea typeface="Corbel" charset="0"/>
                <a:cs typeface="Corbel" charset="0"/>
              </a:defRPr>
            </a:pPr>
            <a:r>
              <a:rPr lang="en-ZA"/>
              <a:t>Interconnection 2016 - 2017</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bg1"/>
              </a:solidFill>
              <a:latin typeface="Corbel" charset="0"/>
              <a:ea typeface="Corbel" charset="0"/>
              <a:cs typeface="Corbel"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4B35-44F7-B916-0ABF23A1A1B6}"/>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4B35-44F7-B916-0ABF23A1A1B6}"/>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4B35-44F7-B916-0ABF23A1A1B6}"/>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7-4B35-44F7-B916-0ABF23A1A1B6}"/>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9-4B35-44F7-B916-0ABF23A1A1B6}"/>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charset="0"/>
                    <a:ea typeface="Corbel" charset="0"/>
                    <a:cs typeface="Corbel" charset="0"/>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'[export_grid_0f9634eb-4c69-49dc-b931-7a2c7a749509.xls]Summary'!$A$1:$A$5</c:f>
              <c:strCache>
                <c:ptCount val="5"/>
                <c:pt idx="0">
                  <c:v>Telco/ISP</c:v>
                </c:pt>
                <c:pt idx="1">
                  <c:v>MSP</c:v>
                </c:pt>
                <c:pt idx="2">
                  <c:v>Content</c:v>
                </c:pt>
                <c:pt idx="3">
                  <c:v>Enterprise</c:v>
                </c:pt>
                <c:pt idx="4">
                  <c:v>Finance</c:v>
                </c:pt>
              </c:strCache>
            </c:strRef>
          </c:cat>
          <c:val>
            <c:numRef>
              <c:f>'[export_grid_0f9634eb-4c69-49dc-b931-7a2c7a749509.xls]Summary'!$B$1:$B$5</c:f>
              <c:numCache>
                <c:formatCode>0%</c:formatCode>
                <c:ptCount val="5"/>
                <c:pt idx="0">
                  <c:v>0.564057357780912</c:v>
                </c:pt>
                <c:pt idx="1">
                  <c:v>0.283968030089328</c:v>
                </c:pt>
                <c:pt idx="2">
                  <c:v>0.0873295721673719</c:v>
                </c:pt>
                <c:pt idx="3">
                  <c:v>0.0391396332863188</c:v>
                </c:pt>
                <c:pt idx="4">
                  <c:v>0.0255054066760696</c:v>
                </c:pt>
              </c:numCache>
            </c:numRef>
          </c:val>
          <c:extLst xmlns:c16r2="http://schemas.microsoft.com/office/drawing/2015/06/chart">
            <c:ext xmlns:c16="http://schemas.microsoft.com/office/drawing/2014/chart" uri="{C3380CC4-5D6E-409C-BE32-E72D297353CC}">
              <c16:uniqueId val="{0000000A-4B35-44F7-B916-0ABF23A1A1B6}"/>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charset="0"/>
              <a:ea typeface="Corbel" charset="0"/>
              <a:cs typeface="Corbel" charset="0"/>
            </a:defRPr>
          </a:pPr>
          <a:endParaRPr lang="en-US"/>
        </a:p>
      </c:txPr>
    </c:legend>
    <c:plotVisOnly val="1"/>
    <c:dispBlanksAs val="gap"/>
    <c:showDLblsOverMax val="0"/>
  </c:chart>
  <c:spPr>
    <a:noFill/>
    <a:ln>
      <a:noFill/>
    </a:ln>
    <a:effectLst/>
  </c:spPr>
  <c:txPr>
    <a:bodyPr/>
    <a:lstStyle/>
    <a:p>
      <a:pPr>
        <a:defRPr sz="1400">
          <a:solidFill>
            <a:schemeClr val="bg1"/>
          </a:solidFill>
          <a:latin typeface="Corbel" charset="0"/>
          <a:ea typeface="Corbel" charset="0"/>
          <a:cs typeface="Corbel"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7-05T12:34:13.610" idx="1">
    <p:pos x="4536" y="1215"/>
    <p:text>Add Diagram of progressive growth interconnection vs white space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59715-C66E-C341-8207-D0206FD92459}" type="datetimeFigureOut">
              <a:rPr lang="en-US" smtClean="0"/>
              <a:t>8/22/17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F9931-44F7-5643-B836-725618B0F5B9}" type="slidenum">
              <a:rPr lang="en-US" smtClean="0"/>
              <a:t>‹#›</a:t>
            </a:fld>
            <a:endParaRPr lang="en-US" dirty="0"/>
          </a:p>
        </p:txBody>
      </p:sp>
    </p:spTree>
    <p:extLst>
      <p:ext uri="{BB962C8B-B14F-4D97-AF65-F5344CB8AC3E}">
        <p14:creationId xmlns:p14="http://schemas.microsoft.com/office/powerpoint/2010/main" val="1889172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Access</a:t>
            </a:r>
          </a:p>
          <a:p>
            <a:r>
              <a:rPr lang="en-ZA" sz="1200" b="0" i="0" kern="1200" dirty="0" smtClean="0">
                <a:solidFill>
                  <a:schemeClr val="tx1"/>
                </a:solidFill>
                <a:effectLst/>
                <a:latin typeface="+mn-lt"/>
                <a:ea typeface="+mn-ea"/>
                <a:cs typeface="+mn-cs"/>
              </a:rPr>
              <a:t>Data </a:t>
            </a:r>
            <a:r>
              <a:rPr lang="en-ZA" sz="1200" b="0" i="0" kern="1200" dirty="0" err="1" smtClean="0">
                <a:solidFill>
                  <a:schemeClr val="tx1"/>
                </a:solidFill>
                <a:effectLst/>
                <a:latin typeface="+mn-lt"/>
                <a:ea typeface="+mn-ea"/>
                <a:cs typeface="+mn-cs"/>
              </a:rPr>
              <a:t>center</a:t>
            </a:r>
            <a:r>
              <a:rPr lang="en-ZA" sz="1200" b="0" i="0" kern="1200" dirty="0" smtClean="0">
                <a:solidFill>
                  <a:schemeClr val="tx1"/>
                </a:solidFill>
                <a:effectLst/>
                <a:latin typeface="+mn-lt"/>
                <a:ea typeface="+mn-ea"/>
                <a:cs typeface="+mn-cs"/>
              </a:rPr>
              <a:t> interconnection provides access to multiple ISPs – which are especially crucial if the customer is selling globally. By having access to many service providers, international customers are able to exhibit a strong presence both domestically and worldwide, and in turn are able to expand their customer base and enhance business operations.</a:t>
            </a:r>
          </a:p>
          <a:p>
            <a:r>
              <a:rPr lang="en-ZA" sz="1200" b="0" i="0" kern="1200" dirty="0" smtClean="0">
                <a:solidFill>
                  <a:schemeClr val="tx1"/>
                </a:solidFill>
                <a:effectLst/>
                <a:latin typeface="+mn-lt"/>
                <a:ea typeface="+mn-ea"/>
                <a:cs typeface="+mn-cs"/>
              </a:rPr>
              <a:t>Additionally, data </a:t>
            </a:r>
            <a:r>
              <a:rPr lang="en-ZA" sz="1200" b="0" i="0" kern="1200" dirty="0" err="1" smtClean="0">
                <a:solidFill>
                  <a:schemeClr val="tx1"/>
                </a:solidFill>
                <a:effectLst/>
                <a:latin typeface="+mn-lt"/>
                <a:ea typeface="+mn-ea"/>
                <a:cs typeface="+mn-cs"/>
              </a:rPr>
              <a:t>centers</a:t>
            </a:r>
            <a:r>
              <a:rPr lang="en-ZA" sz="1200" b="0" i="0" kern="1200" dirty="0" smtClean="0">
                <a:solidFill>
                  <a:schemeClr val="tx1"/>
                </a:solidFill>
                <a:effectLst/>
                <a:latin typeface="+mn-lt"/>
                <a:ea typeface="+mn-ea"/>
                <a:cs typeface="+mn-cs"/>
              </a:rPr>
              <a:t> with an array of connectivity options often allow direct access to their servers – which is instrumental in the case of an outage or maintenance window for hardware and/or software.</a:t>
            </a:r>
          </a:p>
          <a:p>
            <a:endParaRPr lang="en-ZA" sz="1200" b="1" i="0" kern="1200" dirty="0" smtClean="0">
              <a:solidFill>
                <a:schemeClr val="tx1"/>
              </a:solidFill>
              <a:effectLst/>
              <a:latin typeface="+mn-lt"/>
              <a:ea typeface="+mn-ea"/>
              <a:cs typeface="+mn-cs"/>
            </a:endParaRPr>
          </a:p>
          <a:p>
            <a:r>
              <a:rPr lang="en-ZA" sz="1200" b="1" i="0" kern="1200" dirty="0" smtClean="0">
                <a:solidFill>
                  <a:schemeClr val="tx1"/>
                </a:solidFill>
                <a:effectLst/>
                <a:latin typeface="+mn-lt"/>
                <a:ea typeface="+mn-ea"/>
                <a:cs typeface="+mn-cs"/>
              </a:rPr>
              <a:t>Convenience</a:t>
            </a:r>
          </a:p>
          <a:p>
            <a:r>
              <a:rPr lang="en-ZA" sz="1200" b="0" i="0" kern="1200" dirty="0" smtClean="0">
                <a:solidFill>
                  <a:schemeClr val="tx1"/>
                </a:solidFill>
                <a:effectLst/>
                <a:latin typeface="+mn-lt"/>
                <a:ea typeface="+mn-ea"/>
                <a:cs typeface="+mn-cs"/>
              </a:rPr>
              <a:t>Data </a:t>
            </a:r>
            <a:r>
              <a:rPr lang="en-ZA" sz="1200" b="0" i="0" kern="1200" dirty="0" err="1" smtClean="0">
                <a:solidFill>
                  <a:schemeClr val="tx1"/>
                </a:solidFill>
                <a:effectLst/>
                <a:latin typeface="+mn-lt"/>
                <a:ea typeface="+mn-ea"/>
                <a:cs typeface="+mn-cs"/>
              </a:rPr>
              <a:t>center</a:t>
            </a:r>
            <a:r>
              <a:rPr lang="en-ZA" sz="1200" b="0" i="0" kern="1200" dirty="0" smtClean="0">
                <a:solidFill>
                  <a:schemeClr val="tx1"/>
                </a:solidFill>
                <a:effectLst/>
                <a:latin typeface="+mn-lt"/>
                <a:ea typeface="+mn-ea"/>
                <a:cs typeface="+mn-cs"/>
              </a:rPr>
              <a:t> interconnection providers also offer the benefit of a direct, physical contact point between servers, providers, and customers. This advantage is important because it allows the customer to not only navigate from point A to point B, but to do so more quickly and with more flexibility than a traditional provider. These qualities are essential for the execution of everyday business operations.</a:t>
            </a:r>
          </a:p>
          <a:p>
            <a:r>
              <a:rPr lang="en-ZA" sz="1200" b="0" i="0" kern="1200" dirty="0" smtClean="0">
                <a:solidFill>
                  <a:schemeClr val="tx1"/>
                </a:solidFill>
                <a:effectLst/>
                <a:latin typeface="+mn-lt"/>
                <a:ea typeface="+mn-ea"/>
                <a:cs typeface="+mn-cs"/>
              </a:rPr>
              <a:t>Additionally, the flexibility of an interconnected data </a:t>
            </a:r>
            <a:r>
              <a:rPr lang="en-ZA" sz="1200" b="0" i="0" kern="1200" dirty="0" err="1" smtClean="0">
                <a:solidFill>
                  <a:schemeClr val="tx1"/>
                </a:solidFill>
                <a:effectLst/>
                <a:latin typeface="+mn-lt"/>
                <a:ea typeface="+mn-ea"/>
                <a:cs typeface="+mn-cs"/>
              </a:rPr>
              <a:t>center</a:t>
            </a:r>
            <a:r>
              <a:rPr lang="en-ZA" sz="1200" b="0" i="0" kern="1200" dirty="0" smtClean="0">
                <a:solidFill>
                  <a:schemeClr val="tx1"/>
                </a:solidFill>
                <a:effectLst/>
                <a:latin typeface="+mn-lt"/>
                <a:ea typeface="+mn-ea"/>
                <a:cs typeface="+mn-cs"/>
              </a:rPr>
              <a:t> allows providers to continually improve their services and offerings in order to meet customer expectations. By eliminating data bottlenecks, interconnected providers are able to establish a solid IT infrastructure that can be scaled indefinitely, and – perhaps most importantly – can accommodate the consumer demand for flexible, cost-efficient growth.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kern="1200" dirty="0" smtClean="0">
                <a:solidFill>
                  <a:schemeClr val="tx1"/>
                </a:solidFill>
                <a:effectLst/>
                <a:latin typeface="+mn-lt"/>
                <a:ea typeface="+mn-ea"/>
                <a:cs typeface="+mn-cs"/>
              </a:rPr>
              <a:t>Interconnection - Carrier-neutrality is one of the most significant advantages of an interconnected data </a:t>
            </a:r>
            <a:r>
              <a:rPr lang="en-ZA" sz="1200" b="0" i="0" kern="1200" dirty="0" err="1" smtClean="0">
                <a:solidFill>
                  <a:schemeClr val="tx1"/>
                </a:solidFill>
                <a:effectLst/>
                <a:latin typeface="+mn-lt"/>
                <a:ea typeface="+mn-ea"/>
                <a:cs typeface="+mn-cs"/>
              </a:rPr>
              <a:t>center</a:t>
            </a:r>
            <a:r>
              <a:rPr lang="en-ZA" sz="1200" b="0" i="0" kern="1200" dirty="0" smtClean="0">
                <a:solidFill>
                  <a:schemeClr val="tx1"/>
                </a:solidFill>
                <a:effectLst/>
                <a:latin typeface="+mn-lt"/>
                <a:ea typeface="+mn-ea"/>
                <a:cs typeface="+mn-cs"/>
              </a:rPr>
              <a:t> provider. By offering the ability to choose from multiple carrier options, customers are able to cultivate one of the most critical components of the purchasing journey – choice.</a:t>
            </a:r>
          </a:p>
          <a:p>
            <a:r>
              <a:rPr lang="en-ZA" sz="1200" b="0" i="0" kern="1200" dirty="0" smtClean="0">
                <a:solidFill>
                  <a:schemeClr val="tx1"/>
                </a:solidFill>
                <a:effectLst/>
                <a:latin typeface="+mn-lt"/>
                <a:ea typeface="+mn-ea"/>
                <a:cs typeface="+mn-cs"/>
              </a:rPr>
              <a:t>Pricing</a:t>
            </a:r>
          </a:p>
          <a:p>
            <a:r>
              <a:rPr lang="en-ZA" sz="1200" b="0" i="0" kern="1200" dirty="0" smtClean="0">
                <a:solidFill>
                  <a:schemeClr val="tx1"/>
                </a:solidFill>
                <a:effectLst/>
                <a:latin typeface="+mn-lt"/>
                <a:ea typeface="+mn-ea"/>
                <a:cs typeface="+mn-cs"/>
              </a:rPr>
              <a:t>In a traditional or non-carrier-neutral environment, a customer is only allowed one service option. This fixed structure can reap negative consequences for the customer as they become subject to a variety of similarly defined factors including limited bandwidth, high pricing, and a lack of competition.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1"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i="0" kern="1200" dirty="0" smtClean="0">
                <a:solidFill>
                  <a:schemeClr val="tx1"/>
                </a:solidFill>
                <a:effectLst/>
                <a:latin typeface="+mn-lt"/>
                <a:ea typeface="+mn-ea"/>
                <a:cs typeface="+mn-cs"/>
              </a:rPr>
              <a:t>Location</a:t>
            </a:r>
          </a:p>
          <a:p>
            <a:r>
              <a:rPr lang="en-ZA" sz="1200" b="0" i="0" kern="1200" dirty="0" smtClean="0">
                <a:solidFill>
                  <a:schemeClr val="tx1"/>
                </a:solidFill>
                <a:effectLst/>
                <a:latin typeface="+mn-lt"/>
                <a:ea typeface="+mn-ea"/>
                <a:cs typeface="+mn-cs"/>
              </a:rPr>
              <a:t>Facility location affects data </a:t>
            </a:r>
            <a:r>
              <a:rPr lang="en-ZA" sz="1200" b="0" i="0" kern="1200" dirty="0" err="1" smtClean="0">
                <a:solidFill>
                  <a:schemeClr val="tx1"/>
                </a:solidFill>
                <a:effectLst/>
                <a:latin typeface="+mn-lt"/>
                <a:ea typeface="+mn-ea"/>
                <a:cs typeface="+mn-cs"/>
              </a:rPr>
              <a:t>center</a:t>
            </a:r>
            <a:r>
              <a:rPr lang="en-ZA" sz="1200" b="0" i="0" kern="1200" dirty="0" smtClean="0">
                <a:solidFill>
                  <a:schemeClr val="tx1"/>
                </a:solidFill>
                <a:effectLst/>
                <a:latin typeface="+mn-lt"/>
                <a:ea typeface="+mn-ea"/>
                <a:cs typeface="+mn-cs"/>
              </a:rPr>
              <a:t> interconnection more than you might expect. High-performance interconnects and access to quality networks are two of the most vital considerations when selecting a colocation provider. However, without a strategic location, these benefits can be compromised. Internet exchange points overlap across the globe and different locations yield different connectivity offerings depending on their positioning in these pathways.</a:t>
            </a:r>
            <a:endParaRPr lang="en-ZA" dirty="0"/>
          </a:p>
        </p:txBody>
      </p:sp>
      <p:sp>
        <p:nvSpPr>
          <p:cNvPr id="4" name="Slide Number Placeholder 3"/>
          <p:cNvSpPr>
            <a:spLocks noGrp="1"/>
          </p:cNvSpPr>
          <p:nvPr>
            <p:ph type="sldNum" sz="quarter" idx="10"/>
          </p:nvPr>
        </p:nvSpPr>
        <p:spPr/>
        <p:txBody>
          <a:bodyPr/>
          <a:lstStyle/>
          <a:p>
            <a:fld id="{A6AF9931-44F7-5643-B836-725618B0F5B9}" type="slidenum">
              <a:rPr lang="en-US" smtClean="0"/>
              <a:t>4</a:t>
            </a:fld>
            <a:endParaRPr lang="en-US" dirty="0"/>
          </a:p>
        </p:txBody>
      </p:sp>
    </p:spTree>
    <p:extLst>
      <p:ext uri="{BB962C8B-B14F-4D97-AF65-F5344CB8AC3E}">
        <p14:creationId xmlns:p14="http://schemas.microsoft.com/office/powerpoint/2010/main" val="170847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CENTER INTERCONNECTION TECHNOLOGIES Most network designers would prefer that data </a:t>
            </a:r>
            <a:r>
              <a:rPr lang="en-ZA" dirty="0" err="1" smtClean="0"/>
              <a:t>center</a:t>
            </a:r>
            <a:r>
              <a:rPr lang="en-ZA" dirty="0" smtClean="0"/>
              <a:t> interconnection over wide area networks (WAN) be performed at layer 3, without layer-2 connectivity spanning data </a:t>
            </a:r>
            <a:r>
              <a:rPr lang="en-ZA" dirty="0" err="1" smtClean="0"/>
              <a:t>centers</a:t>
            </a:r>
            <a:r>
              <a:rPr lang="en-ZA" dirty="0" smtClean="0"/>
              <a:t>. However, application requirements often make it necessary to provide layer-2 interconnection between data </a:t>
            </a:r>
            <a:r>
              <a:rPr lang="en-ZA" dirty="0" err="1" smtClean="0"/>
              <a:t>centers</a:t>
            </a:r>
            <a:r>
              <a:rPr lang="en-ZA" dirty="0" smtClean="0"/>
              <a:t>, with common IP subnets and VLANs stretched across sites. While it is true that some VM mobility solutions have removed the need to provide layer-2 connectivity between locations, many current solutions still require layer-2 interconnection. This is also true of many high availability clustering systems and storage virtualization and replication solutions, which mandate layer-2 adjacency between physical nodes. However, native, long-distance, layer-2 connections such as local area network (LAN) extension services can be extremely difficult to find, especially outside of metropolitan areas or at distances that ensure data </a:t>
            </a:r>
            <a:r>
              <a:rPr lang="en-ZA" dirty="0" err="1" smtClean="0"/>
              <a:t>centers</a:t>
            </a:r>
            <a:r>
              <a:rPr lang="en-ZA" dirty="0" smtClean="0"/>
              <a:t> are adequately geographically dispersed to provide full protection from outages. Even where native layer-2 services are available, it may be undesirable to use them due potential “fate-sharing” between sites, as in the case of a layer-2 problem such as a broadcast storm on one site impacting the other data </a:t>
            </a:r>
            <a:r>
              <a:rPr lang="en-ZA" dirty="0" err="1" smtClean="0"/>
              <a:t>center</a:t>
            </a:r>
            <a:r>
              <a:rPr lang="en-ZA" dirty="0" smtClean="0"/>
              <a:t>. PSEUDOWIRE &amp; TUNELLING SOLUTIONS The challenges associated with providing cost-effective, long-distance layer-2 interconnection led to the development of a set of solutions based on </a:t>
            </a:r>
            <a:r>
              <a:rPr lang="en-ZA" dirty="0" err="1" smtClean="0"/>
              <a:t>tunneling</a:t>
            </a:r>
            <a:r>
              <a:rPr lang="en-ZA" dirty="0" smtClean="0"/>
              <a:t> mechanisms. These were designed to allow layer-2 traffic to be transported over Layer-3 networks. Originally these solutions </a:t>
            </a:r>
            <a:r>
              <a:rPr lang="en-ZA" dirty="0" err="1" smtClean="0"/>
              <a:t>centered</a:t>
            </a:r>
            <a:r>
              <a:rPr lang="en-ZA" dirty="0" smtClean="0"/>
              <a:t> on the concept of a “</a:t>
            </a:r>
            <a:r>
              <a:rPr lang="en-ZA" dirty="0" err="1" smtClean="0"/>
              <a:t>pseudowire</a:t>
            </a:r>
            <a:r>
              <a:rPr lang="en-ZA" dirty="0" smtClean="0"/>
              <a:t>,” which allowed for the emulation of point-to-point Ethernet links by </a:t>
            </a:r>
            <a:r>
              <a:rPr lang="en-ZA" dirty="0" err="1" smtClean="0"/>
              <a:t>tunneling</a:t>
            </a:r>
            <a:r>
              <a:rPr lang="en-ZA" dirty="0" smtClean="0"/>
              <a:t> all traffic over wide area networks. </a:t>
            </a:r>
            <a:r>
              <a:rPr lang="en-ZA" dirty="0" err="1" smtClean="0"/>
              <a:t>Tunneling</a:t>
            </a:r>
            <a:r>
              <a:rPr lang="en-ZA" dirty="0" smtClean="0"/>
              <a:t> mechanisms such as Generic Router Encapsulation (GRE), Layer-2 </a:t>
            </a:r>
            <a:r>
              <a:rPr lang="en-ZA" dirty="0" err="1" smtClean="0"/>
              <a:t>Tunneling</a:t>
            </a:r>
            <a:r>
              <a:rPr lang="en-ZA" dirty="0" smtClean="0"/>
              <a:t> Protocol (L2TP), or Multi Protocol Label Switching (MPLS), provided the underlying framework for this approach. Unfortunately, the initial solutions that emerged in this space, such as </a:t>
            </a:r>
            <a:r>
              <a:rPr lang="en-ZA" dirty="0" err="1" smtClean="0"/>
              <a:t>EoGRE</a:t>
            </a:r>
            <a:r>
              <a:rPr lang="en-ZA" dirty="0" smtClean="0"/>
              <a:t> (Ethernet over GRE), </a:t>
            </a:r>
            <a:r>
              <a:rPr lang="en-ZA" dirty="0" err="1" smtClean="0"/>
              <a:t>EoMPLS</a:t>
            </a:r>
            <a:r>
              <a:rPr lang="en-ZA" dirty="0" smtClean="0"/>
              <a:t> (Ethernet over MPLS), </a:t>
            </a:r>
            <a:r>
              <a:rPr lang="en-ZA" dirty="0" err="1" smtClean="0"/>
              <a:t>AToM</a:t>
            </a:r>
            <a:r>
              <a:rPr lang="en-ZA" dirty="0" smtClean="0"/>
              <a:t> (Any Transport over MPLS) did not scale well. For example, to allow any-to-any communication across multiple sites, full mesh connectivity of point-to-point tunnels links was required. As a result, they proved difficult to ARISTA DESIGN GUIDE DATA CENTER INTERCONNECTION WITH VXLAN 5 deploy and very complex to troubleshoot. Also, due the unfiltered transmission of all traffic, these solutions did not deliver the necessary level of fault isolation between locations. In order to overcome some of the limitations of the point-to-point </a:t>
            </a:r>
            <a:r>
              <a:rPr lang="en-ZA" dirty="0" err="1" smtClean="0"/>
              <a:t>tunneling</a:t>
            </a:r>
            <a:r>
              <a:rPr lang="en-ZA" dirty="0" smtClean="0"/>
              <a:t> approach described above, technologies such as Virtual Private LAN Service (VPLS) were developed to allow the multipoint emulation of LAN services over underlying </a:t>
            </a:r>
            <a:r>
              <a:rPr lang="en-ZA" dirty="0" err="1" smtClean="0"/>
              <a:t>pseudowires</a:t>
            </a:r>
            <a:r>
              <a:rPr lang="en-ZA" dirty="0" smtClean="0"/>
              <a:t>. While this solution addressed some of the challenges associated with earlier approaches, in that it allowed multipoint connectivity and offered improved fault isolation between sites, it added the complexity associated with the underlying MPLS infrastructure necessary to support it. In recent years, much of the industry effort to find a simple, robust, multipoint mechanism for carrying layer-2 traffic over layer-3 networks has polarized into distinct camps, with very little cross-vendor support. These solutions, which include OTV (Overlay Transport Virtualization) from Cisco, and Juniper’s EVPN (Ethernet Virtual Private Network), have aimed to address customer requirements for DCI solutions, but have lacked any widespread support from other vendors, essentially locking customers into a single supplier for their inter-</a:t>
            </a:r>
            <a:r>
              <a:rPr lang="en-ZA" dirty="0" err="1" smtClean="0"/>
              <a:t>datacenter</a:t>
            </a:r>
            <a:r>
              <a:rPr lang="en-ZA" dirty="0" smtClean="0"/>
              <a:t> connectivity. Even within the individual vendors, support for their respective solutions can be very limited, often restricted to high-end and costly devices; for example, Cisco’s OTV is only available on the Nexus 7000 platform with M-series modules and the ASR 1000 router</a:t>
            </a:r>
            <a:endParaRPr lang="en-ZA" dirty="0"/>
          </a:p>
        </p:txBody>
      </p:sp>
      <p:sp>
        <p:nvSpPr>
          <p:cNvPr id="4" name="Slide Number Placeholder 3"/>
          <p:cNvSpPr>
            <a:spLocks noGrp="1"/>
          </p:cNvSpPr>
          <p:nvPr>
            <p:ph type="sldNum" sz="quarter" idx="10"/>
          </p:nvPr>
        </p:nvSpPr>
        <p:spPr/>
        <p:txBody>
          <a:bodyPr/>
          <a:lstStyle/>
          <a:p>
            <a:fld id="{A6AF9931-44F7-5643-B836-725618B0F5B9}" type="slidenum">
              <a:rPr lang="en-US" smtClean="0"/>
              <a:t>14</a:t>
            </a:fld>
            <a:endParaRPr lang="en-US" dirty="0"/>
          </a:p>
        </p:txBody>
      </p:sp>
    </p:spTree>
    <p:extLst>
      <p:ext uri="{BB962C8B-B14F-4D97-AF65-F5344CB8AC3E}">
        <p14:creationId xmlns:p14="http://schemas.microsoft.com/office/powerpoint/2010/main" val="312315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6AF9931-44F7-5643-B836-725618B0F5B9}" type="slidenum">
              <a:rPr lang="en-US" smtClean="0"/>
              <a:t>16</a:t>
            </a:fld>
            <a:endParaRPr lang="en-US" dirty="0"/>
          </a:p>
        </p:txBody>
      </p:sp>
    </p:spTree>
    <p:extLst>
      <p:ext uri="{BB962C8B-B14F-4D97-AF65-F5344CB8AC3E}">
        <p14:creationId xmlns:p14="http://schemas.microsoft.com/office/powerpoint/2010/main" val="92473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 a neutral colocation provider seeks to diversify it’s marketplace into</a:t>
            </a:r>
            <a:r>
              <a:rPr lang="en-ZA" baseline="0" dirty="0" smtClean="0"/>
              <a:t> different segments.  Cabling becomes more complex to service between buy and sell members between the data centre e.g. financial trading market has regulations on cabling requirements e.g. each member connecting to a stock exchange all have to the same cable length</a:t>
            </a:r>
            <a:endParaRPr lang="en-ZA" dirty="0"/>
          </a:p>
        </p:txBody>
      </p:sp>
      <p:sp>
        <p:nvSpPr>
          <p:cNvPr id="4" name="Slide Number Placeholder 3"/>
          <p:cNvSpPr>
            <a:spLocks noGrp="1"/>
          </p:cNvSpPr>
          <p:nvPr>
            <p:ph type="sldNum" sz="quarter" idx="10"/>
          </p:nvPr>
        </p:nvSpPr>
        <p:spPr/>
        <p:txBody>
          <a:bodyPr/>
          <a:lstStyle/>
          <a:p>
            <a:fld id="{A6AF9931-44F7-5643-B836-725618B0F5B9}" type="slidenum">
              <a:rPr lang="en-US" smtClean="0"/>
              <a:t>6</a:t>
            </a:fld>
            <a:endParaRPr lang="en-US" dirty="0"/>
          </a:p>
        </p:txBody>
      </p:sp>
    </p:spTree>
    <p:extLst>
      <p:ext uri="{BB962C8B-B14F-4D97-AF65-F5344CB8AC3E}">
        <p14:creationId xmlns:p14="http://schemas.microsoft.com/office/powerpoint/2010/main" val="291021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body"/>
          </p:nvPr>
        </p:nvSpPr>
        <p:spPr>
          <a:xfrm>
            <a:off x="685800" y="4343400"/>
            <a:ext cx="5485320" cy="4113720"/>
          </a:xfrm>
          <a:prstGeom prst="rect">
            <a:avLst/>
          </a:prstGeom>
        </p:spPr>
        <p:txBody>
          <a:bodyPr lIns="0" tIns="0" rIns="0" bIns="0"/>
          <a:lstStyle/>
          <a:p>
            <a:endParaRPr lang="en-ZA" sz="2000" b="0" strike="noStrike" spc="-1">
              <a:solidFill>
                <a:srgbClr val="000000"/>
              </a:solidFill>
              <a:uFill>
                <a:solidFill>
                  <a:srgbClr val="FFFFFF"/>
                </a:solidFill>
              </a:uFill>
              <a:latin typeface="Arial"/>
            </a:endParaRPr>
          </a:p>
        </p:txBody>
      </p:sp>
      <p:sp>
        <p:nvSpPr>
          <p:cNvPr id="122"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321AB07-3918-4B66-BA78-165DB5D70FF8}" type="slidenum">
              <a:rPr kumimoji="0" lang="en-ZA" sz="1200" b="0" i="0" u="none" strike="noStrike" kern="1200" cap="none" spc="-1" normalizeH="0" baseline="0" noProof="0">
                <a:ln>
                  <a:noFill/>
                </a:ln>
                <a:solidFill>
                  <a:srgbClr val="000000"/>
                </a:solidFill>
                <a:effectLst/>
                <a:uLnTx/>
                <a:uFill>
                  <a:solidFill>
                    <a:srgbClr val="FFFFFF"/>
                  </a:solidFill>
                </a:uFill>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78374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body"/>
          </p:nvPr>
        </p:nvSpPr>
        <p:spPr>
          <a:xfrm>
            <a:off x="685800" y="4343400"/>
            <a:ext cx="5485320" cy="4113720"/>
          </a:xfrm>
          <a:prstGeom prst="rect">
            <a:avLst/>
          </a:prstGeom>
        </p:spPr>
        <p:txBody>
          <a:bodyPr lIns="0" tIns="0" rIns="0" bIns="0"/>
          <a:lstStyle/>
          <a:p>
            <a:endParaRPr lang="en-ZA" sz="2000" b="0" strike="noStrike" spc="-1">
              <a:solidFill>
                <a:srgbClr val="000000"/>
              </a:solidFill>
              <a:uFill>
                <a:solidFill>
                  <a:srgbClr val="FFFFFF"/>
                </a:solidFill>
              </a:uFill>
              <a:latin typeface="Arial"/>
            </a:endParaRPr>
          </a:p>
        </p:txBody>
      </p:sp>
      <p:sp>
        <p:nvSpPr>
          <p:cNvPr id="124"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D61823E-F221-4669-BF98-DF8F4863ED34}" type="slidenum">
              <a:rPr kumimoji="0" lang="en-ZA" sz="1200" b="0" i="0" u="none" strike="noStrike" kern="1200" cap="none" spc="-1" normalizeH="0" baseline="0" noProof="0">
                <a:ln>
                  <a:noFill/>
                </a:ln>
                <a:solidFill>
                  <a:srgbClr val="000000"/>
                </a:solidFill>
                <a:effectLst/>
                <a:uLnTx/>
                <a:uFill>
                  <a:solidFill>
                    <a:srgbClr val="FFFFFF"/>
                  </a:solidFill>
                </a:uFill>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420094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Generally</a:t>
            </a:r>
            <a:r>
              <a:rPr lang="en-ZA" baseline="0" dirty="0" smtClean="0"/>
              <a:t> cabling strategies are not reviewed when migrating or deploying into a colocation facility</a:t>
            </a:r>
            <a:endParaRPr lang="en-ZA" dirty="0"/>
          </a:p>
        </p:txBody>
      </p:sp>
      <p:sp>
        <p:nvSpPr>
          <p:cNvPr id="4" name="Slide Number Placeholder 3"/>
          <p:cNvSpPr>
            <a:spLocks noGrp="1"/>
          </p:cNvSpPr>
          <p:nvPr>
            <p:ph type="sldNum" sz="quarter" idx="10"/>
          </p:nvPr>
        </p:nvSpPr>
        <p:spPr/>
        <p:txBody>
          <a:bodyPr/>
          <a:lstStyle/>
          <a:p>
            <a:fld id="{A6AF9931-44F7-5643-B836-725618B0F5B9}" type="slidenum">
              <a:rPr lang="en-US" smtClean="0"/>
              <a:t>9</a:t>
            </a:fld>
            <a:endParaRPr lang="en-US" dirty="0"/>
          </a:p>
        </p:txBody>
      </p:sp>
    </p:spTree>
    <p:extLst>
      <p:ext uri="{BB962C8B-B14F-4D97-AF65-F5344CB8AC3E}">
        <p14:creationId xmlns:p14="http://schemas.microsoft.com/office/powerpoint/2010/main" val="283365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body"/>
          </p:nvPr>
        </p:nvSpPr>
        <p:spPr>
          <a:xfrm>
            <a:off x="685800" y="4343400"/>
            <a:ext cx="5485320" cy="4113720"/>
          </a:xfrm>
          <a:prstGeom prst="rect">
            <a:avLst/>
          </a:prstGeom>
        </p:spPr>
        <p:txBody>
          <a:bodyPr lIns="0" tIns="0" rIns="0" bIns="0"/>
          <a:lstStyle/>
          <a:p>
            <a:endParaRPr lang="en-ZA" sz="2000" b="0" strike="noStrike" spc="-1">
              <a:solidFill>
                <a:srgbClr val="000000"/>
              </a:solidFill>
              <a:uFill>
                <a:solidFill>
                  <a:srgbClr val="FFFFFF"/>
                </a:solidFill>
              </a:uFill>
              <a:latin typeface="Arial"/>
            </a:endParaRPr>
          </a:p>
        </p:txBody>
      </p:sp>
      <p:sp>
        <p:nvSpPr>
          <p:cNvPr id="126"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0C089BA-F508-464B-BB5C-27EF259ADA4A}" type="slidenum">
              <a:rPr kumimoji="0" lang="en-ZA" sz="1200" b="0" i="0" u="none" strike="noStrike" kern="1200" cap="none" spc="-1" normalizeH="0" baseline="0" noProof="0">
                <a:ln>
                  <a:noFill/>
                </a:ln>
                <a:solidFill>
                  <a:srgbClr val="000000"/>
                </a:solidFill>
                <a:effectLst/>
                <a:uLnTx/>
                <a:uFill>
                  <a:solidFill>
                    <a:srgbClr val="FFFFFF"/>
                  </a:solidFill>
                </a:uFill>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415297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body"/>
          </p:nvPr>
        </p:nvSpPr>
        <p:spPr>
          <a:xfrm>
            <a:off x="685800" y="4343400"/>
            <a:ext cx="5485320" cy="4113720"/>
          </a:xfrm>
          <a:prstGeom prst="rect">
            <a:avLst/>
          </a:prstGeom>
        </p:spPr>
        <p:txBody>
          <a:bodyPr lIns="0" tIns="0" rIns="0" bIns="0"/>
          <a:lstStyle/>
          <a:p>
            <a:endParaRPr lang="en-ZA" sz="2000" b="0" strike="noStrike" spc="-1">
              <a:solidFill>
                <a:srgbClr val="000000"/>
              </a:solidFill>
              <a:uFill>
                <a:solidFill>
                  <a:srgbClr val="FFFFFF"/>
                </a:solidFill>
              </a:uFill>
              <a:latin typeface="Arial"/>
            </a:endParaRPr>
          </a:p>
        </p:txBody>
      </p:sp>
      <p:sp>
        <p:nvSpPr>
          <p:cNvPr id="128"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BC15D81-1231-428F-839D-1CB808C40644}" type="slidenum">
              <a:rPr kumimoji="0" lang="en-ZA" sz="1200" b="0" i="0" u="none" strike="noStrike" kern="1200" cap="none" spc="-1" normalizeH="0" baseline="0" noProof="0">
                <a:ln>
                  <a:noFill/>
                </a:ln>
                <a:solidFill>
                  <a:srgbClr val="000000"/>
                </a:solidFill>
                <a:effectLst/>
                <a:uLnTx/>
                <a:uFill>
                  <a:solidFill>
                    <a:srgbClr val="FFFFFF"/>
                  </a:solidFill>
                </a:uFill>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99894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type="body"/>
          </p:nvPr>
        </p:nvSpPr>
        <p:spPr>
          <a:xfrm>
            <a:off x="685800" y="4343400"/>
            <a:ext cx="5485320" cy="4113720"/>
          </a:xfrm>
          <a:prstGeom prst="rect">
            <a:avLst/>
          </a:prstGeom>
        </p:spPr>
        <p:txBody>
          <a:bodyPr lIns="0" tIns="0" rIns="0" bIns="0"/>
          <a:lstStyle/>
          <a:p>
            <a:endParaRPr lang="en-ZA" sz="2000" b="0" strike="noStrike" spc="-1">
              <a:solidFill>
                <a:srgbClr val="000000"/>
              </a:solidFill>
              <a:uFill>
                <a:solidFill>
                  <a:srgbClr val="FFFFFF"/>
                </a:solidFill>
              </a:uFill>
              <a:latin typeface="Arial"/>
            </a:endParaRPr>
          </a:p>
        </p:txBody>
      </p:sp>
      <p:sp>
        <p:nvSpPr>
          <p:cNvPr id="130"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9801AB0-EAD8-4B60-8B11-6CECCCE9B7A0}" type="slidenum">
              <a:rPr kumimoji="0" lang="en-ZA" sz="1200" b="0" i="0" u="none" strike="noStrike" kern="1200" cap="none" spc="-1" normalizeH="0" baseline="0" noProof="0">
                <a:ln>
                  <a:noFill/>
                </a:ln>
                <a:solidFill>
                  <a:srgbClr val="000000"/>
                </a:solidFill>
                <a:effectLst/>
                <a:uLnTx/>
                <a:uFill>
                  <a:solidFill>
                    <a:srgbClr val="FFFFFF"/>
                  </a:solidFill>
                </a:uFill>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141881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body"/>
          </p:nvPr>
        </p:nvSpPr>
        <p:spPr>
          <a:xfrm>
            <a:off x="685800" y="4343400"/>
            <a:ext cx="5485320" cy="4113720"/>
          </a:xfrm>
          <a:prstGeom prst="rect">
            <a:avLst/>
          </a:prstGeom>
        </p:spPr>
        <p:txBody>
          <a:bodyPr lIns="0" tIns="0" rIns="0" bIns="0"/>
          <a:lstStyle/>
          <a:p>
            <a:endParaRPr lang="en-ZA" sz="2000" b="0" strike="noStrike" spc="-1">
              <a:solidFill>
                <a:srgbClr val="000000"/>
              </a:solidFill>
              <a:uFill>
                <a:solidFill>
                  <a:srgbClr val="FFFFFF"/>
                </a:solidFill>
              </a:uFill>
              <a:latin typeface="Arial"/>
            </a:endParaRPr>
          </a:p>
        </p:txBody>
      </p:sp>
      <p:sp>
        <p:nvSpPr>
          <p:cNvPr id="132"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0B26429-C8DF-48CE-B3BC-71193FBB394D}" type="slidenum">
              <a:rPr kumimoji="0" lang="en-ZA" sz="1200" b="0" i="0" u="none" strike="noStrike" kern="1200" cap="none" spc="-1" normalizeH="0" baseline="0" noProof="0">
                <a:ln>
                  <a:noFill/>
                </a:ln>
                <a:solidFill>
                  <a:srgbClr val="000000"/>
                </a:solidFill>
                <a:effectLst/>
                <a:uLnTx/>
                <a:uFill>
                  <a:solidFill>
                    <a:srgbClr val="FFFFFF"/>
                  </a:solidFill>
                </a:uFill>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280315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5.emf"/><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3.png"/><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5.emf"/><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3.png"/><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 Id="rId3"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 Id="rId3"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 Id="rId3"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6.png"/><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999" y="555537"/>
            <a:ext cx="7920000" cy="425814"/>
          </a:xfrm>
        </p:spPr>
        <p:txBody>
          <a:bodyPr lIns="0" tIns="0" rIns="0" bIns="0" anchor="t" anchorCtr="0"/>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29999" y="981351"/>
            <a:ext cx="7920000" cy="1078497"/>
          </a:xfrm>
        </p:spPr>
        <p:txBody>
          <a:bodyPr lIns="0" tIns="0" rIns="0" bIns="0" anchor="t" anchorCtr="0">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8399" y="6304603"/>
            <a:ext cx="1875600" cy="132952"/>
          </a:xfrm>
          <a:prstGeom prst="rect">
            <a:avLst/>
          </a:prstGeom>
        </p:spPr>
      </p:pic>
    </p:spTree>
    <p:extLst>
      <p:ext uri="{BB962C8B-B14F-4D97-AF65-F5344CB8AC3E}">
        <p14:creationId xmlns:p14="http://schemas.microsoft.com/office/powerpoint/2010/main" val="311437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raco Certifica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7" name="Picture 6"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1275532"/>
            <a:ext cx="3708000" cy="2264019"/>
          </a:xfrm>
          <a:prstGeom prst="rect">
            <a:avLst/>
          </a:prstGeom>
        </p:spPr>
      </p:pic>
      <p:pic>
        <p:nvPicPr>
          <p:cNvPr id="8" name="Picture 7"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1275532"/>
            <a:ext cx="3708000" cy="2264019"/>
          </a:xfrm>
          <a:prstGeom prst="rect">
            <a:avLst/>
          </a:prstGeom>
        </p:spPr>
      </p:pic>
      <p:pic>
        <p:nvPicPr>
          <p:cNvPr id="9" name="Picture 8"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1275532"/>
            <a:ext cx="3708000" cy="2264019"/>
          </a:xfrm>
          <a:prstGeom prst="rect">
            <a:avLst/>
          </a:prstGeom>
        </p:spPr>
      </p:pic>
      <p:pic>
        <p:nvPicPr>
          <p:cNvPr id="10" name="Picture 9"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3033994"/>
            <a:ext cx="3708000" cy="2264019"/>
          </a:xfrm>
          <a:prstGeom prst="rect">
            <a:avLst/>
          </a:prstGeom>
        </p:spPr>
      </p:pic>
      <p:pic>
        <p:nvPicPr>
          <p:cNvPr id="11" name="Picture 10"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3033994"/>
            <a:ext cx="3708000" cy="2264019"/>
          </a:xfrm>
          <a:prstGeom prst="rect">
            <a:avLst/>
          </a:prstGeom>
        </p:spPr>
      </p:pic>
      <p:pic>
        <p:nvPicPr>
          <p:cNvPr id="12" name="Picture 11"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3033994"/>
            <a:ext cx="3708000" cy="2264019"/>
          </a:xfrm>
          <a:prstGeom prst="rect">
            <a:avLst/>
          </a:prstGeom>
        </p:spPr>
      </p:pic>
      <p:pic>
        <p:nvPicPr>
          <p:cNvPr id="13" name="Picture 12"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4811994"/>
            <a:ext cx="3708000" cy="2264019"/>
          </a:xfrm>
          <a:prstGeom prst="rect">
            <a:avLst/>
          </a:prstGeom>
        </p:spPr>
      </p:pic>
      <p:pic>
        <p:nvPicPr>
          <p:cNvPr id="14" name="Picture 13"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4811994"/>
            <a:ext cx="3708000" cy="2264019"/>
          </a:xfrm>
          <a:prstGeom prst="rect">
            <a:avLst/>
          </a:prstGeom>
        </p:spPr>
      </p:pic>
      <p:pic>
        <p:nvPicPr>
          <p:cNvPr id="15" name="Picture 14"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4811994"/>
            <a:ext cx="3708000" cy="2264019"/>
          </a:xfrm>
          <a:prstGeom prst="rect">
            <a:avLst/>
          </a:prstGeom>
        </p:spPr>
      </p:pic>
    </p:spTree>
    <p:extLst>
      <p:ext uri="{BB962C8B-B14F-4D97-AF65-F5344CB8AC3E}">
        <p14:creationId xmlns:p14="http://schemas.microsoft.com/office/powerpoint/2010/main" val="283274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raco Ecosyste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87562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999" y="555537"/>
            <a:ext cx="7920000" cy="425814"/>
          </a:xfrm>
        </p:spPr>
        <p:txBody>
          <a:bodyPr lIns="0" tIns="0" rIns="0" bIns="0" anchor="t" anchorCtr="0"/>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29999" y="981351"/>
            <a:ext cx="7920000" cy="1078497"/>
          </a:xfrm>
        </p:spPr>
        <p:txBody>
          <a:bodyPr lIns="0" tIns="0" rIns="0" bIns="0" anchor="t" anchorCtr="0">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8399" y="6304603"/>
            <a:ext cx="1875600" cy="132952"/>
          </a:xfrm>
          <a:prstGeom prst="rect">
            <a:avLst/>
          </a:prstGeom>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279" y="4626257"/>
            <a:ext cx="3132000" cy="662446"/>
          </a:xfrm>
          <a:prstGeom prst="rect">
            <a:avLst/>
          </a:prstGeom>
        </p:spPr>
      </p:pic>
    </p:spTree>
    <p:extLst>
      <p:ext uri="{BB962C8B-B14F-4D97-AF65-F5344CB8AC3E}">
        <p14:creationId xmlns:p14="http://schemas.microsoft.com/office/powerpoint/2010/main" val="355485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marL="628650" indent="-180975">
              <a:defRPr>
                <a:solidFill>
                  <a:schemeClr val="bg1"/>
                </a:solidFill>
              </a:defRPr>
            </a:lvl2pPr>
            <a:lvl3pPr marL="1076325" indent="-161925">
              <a:defRPr>
                <a:solidFill>
                  <a:schemeClr val="bg1"/>
                </a:solidFill>
              </a:defRPr>
            </a:lvl3pPr>
            <a:lvl4pPr marL="1525588" indent="-153988">
              <a:defRPr>
                <a:solidFill>
                  <a:schemeClr val="bg1"/>
                </a:solidFill>
              </a:defRPr>
            </a:lvl4pPr>
            <a:lvl5pPr marL="1973263" indent="-144463">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29135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raco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44957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raco Timelin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76627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raco Regional Footpri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75614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raco Regional Footprint - Cape Tow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177209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raco Regional Footprint - Durba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226045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raco Regional Footprint - Johannesbur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80922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marL="628650" indent="-180975">
              <a:defRPr>
                <a:solidFill>
                  <a:schemeClr val="bg1"/>
                </a:solidFill>
              </a:defRPr>
            </a:lvl2pPr>
            <a:lvl3pPr marL="1076325" indent="-161925">
              <a:defRPr>
                <a:solidFill>
                  <a:schemeClr val="bg1"/>
                </a:solidFill>
              </a:defRPr>
            </a:lvl3pPr>
            <a:lvl4pPr marL="1525588" indent="-153988">
              <a:defRPr>
                <a:solidFill>
                  <a:schemeClr val="bg1"/>
                </a:solidFill>
              </a:defRPr>
            </a:lvl4pPr>
            <a:lvl5pPr marL="1973263" indent="-144463">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465706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raco DC Defini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F6BA1"/>
                </a:solidFill>
              </a:defRPr>
            </a:lvl1pPr>
            <a:lvl2pPr marL="628650" indent="-180975">
              <a:defRPr>
                <a:solidFill>
                  <a:srgbClr val="3F6BA1"/>
                </a:solidFill>
              </a:defRPr>
            </a:lvl2pPr>
            <a:lvl3pPr marL="1076325" indent="-161925">
              <a:defRPr>
                <a:solidFill>
                  <a:srgbClr val="3F6BA1"/>
                </a:solidFill>
              </a:defRPr>
            </a:lvl3pPr>
            <a:lvl4pPr marL="1525588" indent="-153988">
              <a:defRPr>
                <a:solidFill>
                  <a:srgbClr val="3F6BA1"/>
                </a:solidFill>
              </a:defRPr>
            </a:lvl4pPr>
            <a:lvl5pPr marL="1973263" indent="-144463">
              <a:defRPr>
                <a:solidFill>
                  <a:srgbClr val="3F6BA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522" y="292756"/>
            <a:ext cx="2038350" cy="431128"/>
          </a:xfrm>
          <a:prstGeom prst="rect">
            <a:avLst/>
          </a:prstGeom>
        </p:spPr>
      </p:pic>
    </p:spTree>
    <p:extLst>
      <p:ext uri="{BB962C8B-B14F-4D97-AF65-F5344CB8AC3E}">
        <p14:creationId xmlns:p14="http://schemas.microsoft.com/office/powerpoint/2010/main" val="43755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raco Certifica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7" name="Picture 6"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1275532"/>
            <a:ext cx="3708000" cy="2264019"/>
          </a:xfrm>
          <a:prstGeom prst="rect">
            <a:avLst/>
          </a:prstGeom>
        </p:spPr>
      </p:pic>
      <p:pic>
        <p:nvPicPr>
          <p:cNvPr id="8" name="Picture 7"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1275532"/>
            <a:ext cx="3708000" cy="2264019"/>
          </a:xfrm>
          <a:prstGeom prst="rect">
            <a:avLst/>
          </a:prstGeom>
        </p:spPr>
      </p:pic>
      <p:pic>
        <p:nvPicPr>
          <p:cNvPr id="9" name="Picture 8"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1275532"/>
            <a:ext cx="3708000" cy="2264019"/>
          </a:xfrm>
          <a:prstGeom prst="rect">
            <a:avLst/>
          </a:prstGeom>
        </p:spPr>
      </p:pic>
      <p:pic>
        <p:nvPicPr>
          <p:cNvPr id="10" name="Picture 9"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3033994"/>
            <a:ext cx="3708000" cy="2264019"/>
          </a:xfrm>
          <a:prstGeom prst="rect">
            <a:avLst/>
          </a:prstGeom>
        </p:spPr>
      </p:pic>
      <p:pic>
        <p:nvPicPr>
          <p:cNvPr id="11" name="Picture 10"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3033994"/>
            <a:ext cx="3708000" cy="2264019"/>
          </a:xfrm>
          <a:prstGeom prst="rect">
            <a:avLst/>
          </a:prstGeom>
        </p:spPr>
      </p:pic>
      <p:pic>
        <p:nvPicPr>
          <p:cNvPr id="12" name="Picture 11"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3033994"/>
            <a:ext cx="3708000" cy="2264019"/>
          </a:xfrm>
          <a:prstGeom prst="rect">
            <a:avLst/>
          </a:prstGeom>
        </p:spPr>
      </p:pic>
      <p:pic>
        <p:nvPicPr>
          <p:cNvPr id="13" name="Picture 12"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4811994"/>
            <a:ext cx="3708000" cy="2264019"/>
          </a:xfrm>
          <a:prstGeom prst="rect">
            <a:avLst/>
          </a:prstGeom>
        </p:spPr>
      </p:pic>
      <p:pic>
        <p:nvPicPr>
          <p:cNvPr id="14" name="Picture 13"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4811994"/>
            <a:ext cx="3708000" cy="2264019"/>
          </a:xfrm>
          <a:prstGeom prst="rect">
            <a:avLst/>
          </a:prstGeom>
        </p:spPr>
      </p:pic>
      <p:pic>
        <p:nvPicPr>
          <p:cNvPr id="15" name="Picture 14"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4811994"/>
            <a:ext cx="3708000" cy="2264019"/>
          </a:xfrm>
          <a:prstGeom prst="rect">
            <a:avLst/>
          </a:prstGeom>
        </p:spPr>
      </p:pic>
    </p:spTree>
    <p:extLst>
      <p:ext uri="{BB962C8B-B14F-4D97-AF65-F5344CB8AC3E}">
        <p14:creationId xmlns:p14="http://schemas.microsoft.com/office/powerpoint/2010/main" val="393385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raco Ecosystem">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4" name="Picture 3" descr="Teraco-PowerPoint-blank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452" y="10540"/>
            <a:ext cx="9170281" cy="6877711"/>
          </a:xfrm>
          <a:prstGeom prst="rect">
            <a:avLst/>
          </a:prstGeom>
        </p:spPr>
      </p:pic>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6358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999" y="555537"/>
            <a:ext cx="7920000" cy="425814"/>
          </a:xfrm>
        </p:spPr>
        <p:txBody>
          <a:bodyPr lIns="0" tIns="0" rIns="0" bIns="0" anchor="t" anchorCtr="0"/>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29999" y="981351"/>
            <a:ext cx="7920000" cy="1078497"/>
          </a:xfrm>
        </p:spPr>
        <p:txBody>
          <a:bodyPr lIns="0" tIns="0" rIns="0" bIns="0" anchor="t" anchorCtr="0">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8399" y="6304603"/>
            <a:ext cx="1875600" cy="132952"/>
          </a:xfrm>
          <a:prstGeom prst="rect">
            <a:avLst/>
          </a:prstGeom>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279" y="4626257"/>
            <a:ext cx="3132000" cy="662446"/>
          </a:xfrm>
          <a:prstGeom prst="rect">
            <a:avLst/>
          </a:prstGeom>
        </p:spPr>
      </p:pic>
    </p:spTree>
    <p:extLst>
      <p:ext uri="{BB962C8B-B14F-4D97-AF65-F5344CB8AC3E}">
        <p14:creationId xmlns:p14="http://schemas.microsoft.com/office/powerpoint/2010/main" val="427759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marL="628650" indent="-180975">
              <a:defRPr>
                <a:solidFill>
                  <a:schemeClr val="bg1"/>
                </a:solidFill>
              </a:defRPr>
            </a:lvl2pPr>
            <a:lvl3pPr marL="1076325" indent="-161925">
              <a:defRPr>
                <a:solidFill>
                  <a:schemeClr val="bg1"/>
                </a:solidFill>
              </a:defRPr>
            </a:lvl3pPr>
            <a:lvl4pPr marL="1525588" indent="-153988">
              <a:defRPr>
                <a:solidFill>
                  <a:schemeClr val="bg1"/>
                </a:solidFill>
              </a:defRPr>
            </a:lvl4pPr>
            <a:lvl5pPr marL="1973263" indent="-144463">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547893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raco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917656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raco Timelin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70157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raco Regional Footpri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1802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raco Regional Footprint - Cape Tow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830143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raco Regional Footprint - Durba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88702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raco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336781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raco Regional Footprint - Johannesbur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418464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eraco DC Defini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F6BA1"/>
                </a:solidFill>
              </a:defRPr>
            </a:lvl1pPr>
            <a:lvl2pPr marL="628650" indent="-180975">
              <a:defRPr>
                <a:solidFill>
                  <a:srgbClr val="3F6BA1"/>
                </a:solidFill>
              </a:defRPr>
            </a:lvl2pPr>
            <a:lvl3pPr marL="1076325" indent="-161925">
              <a:defRPr>
                <a:solidFill>
                  <a:srgbClr val="3F6BA1"/>
                </a:solidFill>
              </a:defRPr>
            </a:lvl3pPr>
            <a:lvl4pPr marL="1525588" indent="-153988">
              <a:defRPr>
                <a:solidFill>
                  <a:srgbClr val="3F6BA1"/>
                </a:solidFill>
              </a:defRPr>
            </a:lvl4pPr>
            <a:lvl5pPr marL="1973263" indent="-144463">
              <a:defRPr>
                <a:solidFill>
                  <a:srgbClr val="3F6BA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522" y="292756"/>
            <a:ext cx="2038350" cy="431128"/>
          </a:xfrm>
          <a:prstGeom prst="rect">
            <a:avLst/>
          </a:prstGeom>
        </p:spPr>
      </p:pic>
    </p:spTree>
    <p:extLst>
      <p:ext uri="{BB962C8B-B14F-4D97-AF65-F5344CB8AC3E}">
        <p14:creationId xmlns:p14="http://schemas.microsoft.com/office/powerpoint/2010/main" val="2516730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raco Certifica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7" name="Picture 6"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1275532"/>
            <a:ext cx="3708000" cy="2264019"/>
          </a:xfrm>
          <a:prstGeom prst="rect">
            <a:avLst/>
          </a:prstGeom>
        </p:spPr>
      </p:pic>
      <p:pic>
        <p:nvPicPr>
          <p:cNvPr id="8" name="Picture 7"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1275532"/>
            <a:ext cx="3708000" cy="2264019"/>
          </a:xfrm>
          <a:prstGeom prst="rect">
            <a:avLst/>
          </a:prstGeom>
        </p:spPr>
      </p:pic>
      <p:pic>
        <p:nvPicPr>
          <p:cNvPr id="9" name="Picture 8"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1275532"/>
            <a:ext cx="3708000" cy="2264019"/>
          </a:xfrm>
          <a:prstGeom prst="rect">
            <a:avLst/>
          </a:prstGeom>
        </p:spPr>
      </p:pic>
      <p:pic>
        <p:nvPicPr>
          <p:cNvPr id="10" name="Picture 9"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3033994"/>
            <a:ext cx="3708000" cy="2264019"/>
          </a:xfrm>
          <a:prstGeom prst="rect">
            <a:avLst/>
          </a:prstGeom>
        </p:spPr>
      </p:pic>
      <p:pic>
        <p:nvPicPr>
          <p:cNvPr id="11" name="Picture 10"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3033994"/>
            <a:ext cx="3708000" cy="2264019"/>
          </a:xfrm>
          <a:prstGeom prst="rect">
            <a:avLst/>
          </a:prstGeom>
        </p:spPr>
      </p:pic>
      <p:pic>
        <p:nvPicPr>
          <p:cNvPr id="12" name="Picture 11"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3033994"/>
            <a:ext cx="3708000" cy="2264019"/>
          </a:xfrm>
          <a:prstGeom prst="rect">
            <a:avLst/>
          </a:prstGeom>
        </p:spPr>
      </p:pic>
      <p:pic>
        <p:nvPicPr>
          <p:cNvPr id="13" name="Picture 12"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1068" y="4811994"/>
            <a:ext cx="3708000" cy="2264019"/>
          </a:xfrm>
          <a:prstGeom prst="rect">
            <a:avLst/>
          </a:prstGeom>
        </p:spPr>
      </p:pic>
      <p:pic>
        <p:nvPicPr>
          <p:cNvPr id="14" name="Picture 13"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19939" y="4811994"/>
            <a:ext cx="3708000" cy="2264019"/>
          </a:xfrm>
          <a:prstGeom prst="rect">
            <a:avLst/>
          </a:prstGeom>
        </p:spPr>
      </p:pic>
      <p:pic>
        <p:nvPicPr>
          <p:cNvPr id="15" name="Picture 14" descr="Logo-Ti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35785" y="4811994"/>
            <a:ext cx="3708000" cy="2264019"/>
          </a:xfrm>
          <a:prstGeom prst="rect">
            <a:avLst/>
          </a:prstGeom>
        </p:spPr>
      </p:pic>
    </p:spTree>
    <p:extLst>
      <p:ext uri="{BB962C8B-B14F-4D97-AF65-F5344CB8AC3E}">
        <p14:creationId xmlns:p14="http://schemas.microsoft.com/office/powerpoint/2010/main" val="1361435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raco Ecosyste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46852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eraco Regional Footprint - Johannesbur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4085433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9134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403630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095618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425197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55917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raco Timelin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2868977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234343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4105419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2157343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2389344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8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2041892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616346" y="1469182"/>
            <a:ext cx="7906640" cy="4748479"/>
          </a:xfrm>
        </p:spPr>
        <p:txBody>
          <a:bodyPr/>
          <a:lstStyle>
            <a:lvl1pPr>
              <a:defRPr>
                <a:solidFill>
                  <a:srgbClr val="FFFFFF"/>
                </a:solidFill>
              </a:defRPr>
            </a:lvl1pPr>
            <a:lvl2pPr marL="628650" indent="-180975">
              <a:defRPr>
                <a:solidFill>
                  <a:srgbClr val="FFFFFF"/>
                </a:solidFill>
              </a:defRPr>
            </a:lvl2pPr>
            <a:lvl3pPr marL="1076325" indent="-161925">
              <a:defRPr>
                <a:solidFill>
                  <a:srgbClr val="FFFFFF"/>
                </a:solidFill>
              </a:defRPr>
            </a:lvl3pPr>
            <a:lvl4pPr marL="1525588" indent="-153988">
              <a:defRPr>
                <a:solidFill>
                  <a:srgbClr val="FFFFFF"/>
                </a:solidFill>
              </a:defRPr>
            </a:lvl4pPr>
            <a:lvl5pPr marL="1973263" indent="-144463">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1504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917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ZA"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184164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93258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0051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raco Regional Footpri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800641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56121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ZA"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7108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76937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67104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93504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34889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17915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57200" y="1604520"/>
            <a:ext cx="8229240" cy="3977280"/>
          </a:xfrm>
          <a:prstGeom prst="rect">
            <a:avLst/>
          </a:prstGeom>
        </p:spPr>
        <p:txBody>
          <a:bodyPr lIns="0" tIns="0" rIns="0" bIns="0"/>
          <a:lstStyle/>
          <a:p>
            <a:endParaRPr lang="en-US" sz="2800" b="0" strike="noStrike" spc="-1">
              <a:solidFill>
                <a:srgbClr val="000000"/>
              </a:solidFill>
              <a:uFill>
                <a:solidFill>
                  <a:srgbClr val="FFFFFF"/>
                </a:solidFill>
              </a:uFill>
              <a:latin typeface="Arial"/>
            </a:endParaRPr>
          </a:p>
        </p:txBody>
      </p:sp>
      <p:pic>
        <p:nvPicPr>
          <p:cNvPr id="72" name="Picture 71"/>
          <p:cNvPicPr/>
          <p:nvPr/>
        </p:nvPicPr>
        <p:blipFill>
          <a:blip r:embed="rId2"/>
          <a:stretch/>
        </p:blipFill>
        <p:spPr>
          <a:xfrm>
            <a:off x="2079000" y="1604520"/>
            <a:ext cx="4984920" cy="3977280"/>
          </a:xfrm>
          <a:prstGeom prst="rect">
            <a:avLst/>
          </a:prstGeom>
          <a:ln>
            <a:noFill/>
          </a:ln>
        </p:spPr>
      </p:pic>
      <p:pic>
        <p:nvPicPr>
          <p:cNvPr id="73" name="Picture 72"/>
          <p:cNvPicPr/>
          <p:nvPr/>
        </p:nvPicPr>
        <p:blipFill>
          <a:blip r:embed="rId2"/>
          <a:stretch/>
        </p:blipFill>
        <p:spPr>
          <a:xfrm>
            <a:off x="2079000" y="1604520"/>
            <a:ext cx="4984920" cy="3977280"/>
          </a:xfrm>
          <a:prstGeom prst="rect">
            <a:avLst/>
          </a:prstGeom>
          <a:ln>
            <a:noFill/>
          </a:ln>
        </p:spPr>
      </p:pic>
    </p:spTree>
    <p:extLst>
      <p:ext uri="{BB962C8B-B14F-4D97-AF65-F5344CB8AC3E}">
        <p14:creationId xmlns:p14="http://schemas.microsoft.com/office/powerpoint/2010/main" val="1244004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eraco Ecosystem">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4" name="Picture 3" descr="Teraco-PowerPoint-blank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452" y="10540"/>
            <a:ext cx="9170281" cy="6877711"/>
          </a:xfrm>
          <a:prstGeom prst="rect">
            <a:avLst/>
          </a:prstGeom>
        </p:spPr>
      </p:pic>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72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raco Regional Footprint - Cape Tow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404961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raco Regional Footprint - Durba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121011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raco Regional Footprint - Johannesbur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smtClean="0"/>
              <a:t>Click to edit Master title style</a:t>
            </a: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spTree>
    <p:extLst>
      <p:ext uri="{BB962C8B-B14F-4D97-AF65-F5344CB8AC3E}">
        <p14:creationId xmlns:p14="http://schemas.microsoft.com/office/powerpoint/2010/main" val="394252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raco DC Defini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6B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F6BA1"/>
                </a:solidFill>
              </a:defRPr>
            </a:lvl1pPr>
            <a:lvl2pPr marL="628650" indent="-180975">
              <a:defRPr>
                <a:solidFill>
                  <a:srgbClr val="3F6BA1"/>
                </a:solidFill>
              </a:defRPr>
            </a:lvl2pPr>
            <a:lvl3pPr marL="1076325" indent="-161925">
              <a:defRPr>
                <a:solidFill>
                  <a:srgbClr val="3F6BA1"/>
                </a:solidFill>
              </a:defRPr>
            </a:lvl3pPr>
            <a:lvl4pPr marL="1525588" indent="-153988">
              <a:defRPr>
                <a:solidFill>
                  <a:srgbClr val="3F6BA1"/>
                </a:solidFill>
              </a:defRPr>
            </a:lvl4pPr>
            <a:lvl5pPr marL="1973263" indent="-144463">
              <a:defRPr>
                <a:solidFill>
                  <a:srgbClr val="3F6BA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7325" y="292756"/>
            <a:ext cx="2038350" cy="43112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522" y="292756"/>
            <a:ext cx="2038350" cy="431128"/>
          </a:xfrm>
          <a:prstGeom prst="rect">
            <a:avLst/>
          </a:prstGeom>
        </p:spPr>
      </p:pic>
    </p:spTree>
    <p:extLst>
      <p:ext uri="{BB962C8B-B14F-4D97-AF65-F5344CB8AC3E}">
        <p14:creationId xmlns:p14="http://schemas.microsoft.com/office/powerpoint/2010/main" val="3821065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slideLayout" Target="../slideLayouts/slideLayout44.xml"/><Relationship Id="rId23" Type="http://schemas.openxmlformats.org/officeDocument/2006/relationships/slideLayout" Target="../slideLayouts/slideLayout45.xml"/><Relationship Id="rId24" Type="http://schemas.openxmlformats.org/officeDocument/2006/relationships/theme" Target="../theme/theme3.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theme" Target="../theme/theme4.xml"/><Relationship Id="rId15" Type="http://schemas.openxmlformats.org/officeDocument/2006/relationships/image" Target="../media/image14.png"/><Relationship Id="rId16" Type="http://schemas.openxmlformats.org/officeDocument/2006/relationships/image" Target="../media/image4.emf"/><Relationship Id="rId17" Type="http://schemas.openxmlformats.org/officeDocument/2006/relationships/image" Target="../media/image16.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346" y="324"/>
            <a:ext cx="5936854" cy="944629"/>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6346" y="1469182"/>
            <a:ext cx="7906640" cy="474847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a:cs typeface="Corbel"/>
              </a:defRPr>
            </a:lvl1pPr>
          </a:lstStyle>
          <a:p>
            <a:fld id="{C28B83F7-7002-3148-905D-B23BF14AFF71}" type="datetimeFigureOut">
              <a:rPr lang="en-US" smtClean="0"/>
              <a:pPr/>
              <a:t>8/22/17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a:cs typeface="Corbe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a:cs typeface="Corbel"/>
              </a:defRPr>
            </a:lvl1pPr>
          </a:lstStyle>
          <a:p>
            <a:fld id="{2444DADA-25CD-A347-9553-9A003668A470}" type="slidenum">
              <a:rPr lang="en-US" smtClean="0"/>
              <a:pPr/>
              <a:t>‹#›</a:t>
            </a:fld>
            <a:endParaRPr lang="en-US" dirty="0"/>
          </a:p>
        </p:txBody>
      </p:sp>
    </p:spTree>
    <p:extLst>
      <p:ext uri="{BB962C8B-B14F-4D97-AF65-F5344CB8AC3E}">
        <p14:creationId xmlns:p14="http://schemas.microsoft.com/office/powerpoint/2010/main" val="233013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56" r:id="rId9"/>
    <p:sldLayoutId id="2147483658" r:id="rId10"/>
    <p:sldLayoutId id="2147483660" r:id="rId11"/>
  </p:sldLayoutIdLst>
  <p:txStyles>
    <p:titleStyle>
      <a:lvl1pPr algn="l" defTabSz="457200" rtl="0" eaLnBrk="1" latinLnBrk="0" hangingPunct="1">
        <a:spcBef>
          <a:spcPct val="0"/>
        </a:spcBef>
        <a:buNone/>
        <a:defRPr sz="2400" kern="1200">
          <a:solidFill>
            <a:schemeClr val="accent2"/>
          </a:solidFill>
          <a:latin typeface="Corbel"/>
          <a:ea typeface="+mj-ea"/>
          <a:cs typeface="Corbel"/>
        </a:defRPr>
      </a:lvl1pPr>
    </p:titleStyle>
    <p:bodyStyle>
      <a:lvl1pPr marL="0" indent="0" algn="l" defTabSz="457200" rtl="0" eaLnBrk="1" latinLnBrk="0" hangingPunct="1">
        <a:spcBef>
          <a:spcPct val="20000"/>
        </a:spcBef>
        <a:buFont typeface="Arial"/>
        <a:buNone/>
        <a:defRPr sz="20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6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6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6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346" y="324"/>
            <a:ext cx="5936854" cy="944629"/>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6346" y="1469182"/>
            <a:ext cx="7906640" cy="474847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a:cs typeface="Corbel"/>
              </a:defRPr>
            </a:lvl1pPr>
          </a:lstStyle>
          <a:p>
            <a:fld id="{C28B83F7-7002-3148-905D-B23BF14AFF71}" type="datetimeFigureOut">
              <a:rPr lang="en-US" smtClean="0">
                <a:solidFill>
                  <a:srgbClr val="282828">
                    <a:tint val="75000"/>
                  </a:srgbClr>
                </a:solidFill>
              </a:rPr>
              <a:pPr/>
              <a:t>8/22/17</a:t>
            </a:fld>
            <a:endParaRPr lang="en-US" dirty="0">
              <a:solidFill>
                <a:srgbClr val="28282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a:cs typeface="Corbel"/>
              </a:defRPr>
            </a:lvl1pPr>
          </a:lstStyle>
          <a:p>
            <a:endParaRPr lang="en-US" dirty="0">
              <a:solidFill>
                <a:srgbClr val="28282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a:cs typeface="Corbel"/>
              </a:defRPr>
            </a:lvl1pPr>
          </a:lstStyle>
          <a:p>
            <a:fld id="{2444DADA-25CD-A347-9553-9A003668A470}" type="slidenum">
              <a:rPr lang="en-US" smtClean="0">
                <a:solidFill>
                  <a:srgbClr val="282828">
                    <a:tint val="75000"/>
                  </a:srgbClr>
                </a:solidFill>
              </a:rPr>
              <a:pPr/>
              <a:t>‹#›</a:t>
            </a:fld>
            <a:endParaRPr lang="en-US" dirty="0">
              <a:solidFill>
                <a:srgbClr val="282828">
                  <a:tint val="75000"/>
                </a:srgbClr>
              </a:solidFill>
            </a:endParaRPr>
          </a:p>
        </p:txBody>
      </p:sp>
    </p:spTree>
    <p:extLst>
      <p:ext uri="{BB962C8B-B14F-4D97-AF65-F5344CB8AC3E}">
        <p14:creationId xmlns:p14="http://schemas.microsoft.com/office/powerpoint/2010/main" val="11920145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457200" rtl="0" eaLnBrk="1" latinLnBrk="0" hangingPunct="1">
        <a:spcBef>
          <a:spcPct val="0"/>
        </a:spcBef>
        <a:buNone/>
        <a:defRPr sz="2400" kern="1200">
          <a:solidFill>
            <a:schemeClr val="accent2"/>
          </a:solidFill>
          <a:latin typeface="Corbel"/>
          <a:ea typeface="+mj-ea"/>
          <a:cs typeface="Corbel"/>
        </a:defRPr>
      </a:lvl1pPr>
    </p:titleStyle>
    <p:bodyStyle>
      <a:lvl1pPr marL="0" indent="0" algn="l" defTabSz="457200" rtl="0" eaLnBrk="1" latinLnBrk="0" hangingPunct="1">
        <a:spcBef>
          <a:spcPct val="20000"/>
        </a:spcBef>
        <a:buFont typeface="Arial"/>
        <a:buNone/>
        <a:defRPr sz="20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6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6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6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346" y="324"/>
            <a:ext cx="5936854" cy="944629"/>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6346" y="1469182"/>
            <a:ext cx="7906640" cy="474847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a:cs typeface="Corbel"/>
              </a:defRPr>
            </a:lvl1pPr>
          </a:lstStyle>
          <a:p>
            <a:fld id="{C28B83F7-7002-3148-905D-B23BF14AFF71}" type="datetimeFigureOut">
              <a:rPr lang="en-US" smtClean="0">
                <a:solidFill>
                  <a:srgbClr val="282828">
                    <a:tint val="75000"/>
                  </a:srgbClr>
                </a:solidFill>
              </a:rPr>
              <a:pPr/>
              <a:t>8/22/17</a:t>
            </a:fld>
            <a:endParaRPr lang="en-US" dirty="0">
              <a:solidFill>
                <a:srgbClr val="28282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a:cs typeface="Corbel"/>
              </a:defRPr>
            </a:lvl1pPr>
          </a:lstStyle>
          <a:p>
            <a:endParaRPr lang="en-US" dirty="0">
              <a:solidFill>
                <a:srgbClr val="28282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a:cs typeface="Corbel"/>
              </a:defRPr>
            </a:lvl1pPr>
          </a:lstStyle>
          <a:p>
            <a:fld id="{2444DADA-25CD-A347-9553-9A003668A470}" type="slidenum">
              <a:rPr lang="en-US" smtClean="0">
                <a:solidFill>
                  <a:srgbClr val="282828">
                    <a:tint val="75000"/>
                  </a:srgbClr>
                </a:solidFill>
              </a:rPr>
              <a:pPr/>
              <a:t>‹#›</a:t>
            </a:fld>
            <a:endParaRPr lang="en-US" dirty="0">
              <a:solidFill>
                <a:srgbClr val="282828">
                  <a:tint val="75000"/>
                </a:srgbClr>
              </a:solidFill>
            </a:endParaRPr>
          </a:p>
        </p:txBody>
      </p:sp>
    </p:spTree>
    <p:extLst>
      <p:ext uri="{BB962C8B-B14F-4D97-AF65-F5344CB8AC3E}">
        <p14:creationId xmlns:p14="http://schemas.microsoft.com/office/powerpoint/2010/main" val="252466852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Lst>
  <p:txStyles>
    <p:titleStyle>
      <a:lvl1pPr algn="l" defTabSz="457200" rtl="0" eaLnBrk="1" latinLnBrk="0" hangingPunct="1">
        <a:spcBef>
          <a:spcPct val="0"/>
        </a:spcBef>
        <a:buNone/>
        <a:defRPr sz="2400" kern="1200">
          <a:solidFill>
            <a:schemeClr val="accent2"/>
          </a:solidFill>
          <a:latin typeface="Corbel"/>
          <a:ea typeface="+mj-ea"/>
          <a:cs typeface="Corbel"/>
        </a:defRPr>
      </a:lvl1pPr>
    </p:titleStyle>
    <p:bodyStyle>
      <a:lvl1pPr marL="0" indent="0" algn="l" defTabSz="457200" rtl="0" eaLnBrk="1" latinLnBrk="0" hangingPunct="1">
        <a:spcBef>
          <a:spcPct val="20000"/>
        </a:spcBef>
        <a:buFont typeface="Arial"/>
        <a:buNone/>
        <a:defRPr sz="20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6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6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6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5"/>
          <a:stretch>
            <a:fillRect/>
          </a:stretch>
        </a:blipFill>
        <a:effectLst/>
      </p:bgPr>
    </p:bg>
    <p:spTree>
      <p:nvGrpSpPr>
        <p:cNvPr id="1" name=""/>
        <p:cNvGrpSpPr/>
        <p:nvPr/>
      </p:nvGrpSpPr>
      <p:grpSpPr>
        <a:xfrm>
          <a:off x="0" y="0"/>
          <a:ext cx="0" cy="0"/>
          <a:chOff x="0" y="0"/>
          <a:chExt cx="0" cy="0"/>
        </a:xfrm>
      </p:grpSpPr>
      <p:pic>
        <p:nvPicPr>
          <p:cNvPr id="36" name="Picture 5"/>
          <p:cNvPicPr/>
          <p:nvPr/>
        </p:nvPicPr>
        <p:blipFill>
          <a:blip r:embed="rId16"/>
          <a:stretch/>
        </p:blipFill>
        <p:spPr>
          <a:xfrm>
            <a:off x="6537240" y="292680"/>
            <a:ext cx="2037240" cy="430200"/>
          </a:xfrm>
          <a:prstGeom prst="rect">
            <a:avLst/>
          </a:prstGeom>
          <a:ln>
            <a:noFill/>
          </a:ln>
        </p:spPr>
      </p:pic>
      <p:pic>
        <p:nvPicPr>
          <p:cNvPr id="37" name="Picture 3"/>
          <p:cNvPicPr/>
          <p:nvPr/>
        </p:nvPicPr>
        <p:blipFill>
          <a:blip r:embed="rId17"/>
          <a:stretch/>
        </p:blipFill>
        <p:spPr>
          <a:xfrm>
            <a:off x="-13320" y="10440"/>
            <a:ext cx="9169200" cy="6876720"/>
          </a:xfrm>
          <a:prstGeom prst="rect">
            <a:avLst/>
          </a:prstGeom>
          <a:ln>
            <a:noFill/>
          </a:ln>
        </p:spPr>
      </p:pic>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extLst>
      <p:ext uri="{BB962C8B-B14F-4D97-AF65-F5344CB8AC3E}">
        <p14:creationId xmlns:p14="http://schemas.microsoft.com/office/powerpoint/2010/main" val="99782988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3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png"/><Relationship Id="rId1" Type="http://schemas.openxmlformats.org/officeDocument/2006/relationships/themeOverride" Target="../theme/themeOverride1.xml"/><Relationship Id="rId2"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notesSlide" Target="../notesSlides/notesSlide11.xml"/><Relationship Id="rId5" Type="http://schemas.openxmlformats.org/officeDocument/2006/relationships/hyperlink" Target="file:///Volumes/NO%20NAME/vx.mp4" TargetMode="External"/><Relationship Id="rId6" Type="http://schemas.openxmlformats.org/officeDocument/2006/relationships/image" Target="../media/image38.png"/><Relationship Id="rId7" Type="http://schemas.openxmlformats.org/officeDocument/2006/relationships/image" Target="../media/image39.png"/><Relationship Id="rId1" Type="http://schemas.microsoft.com/office/2007/relationships/media" Target="../media/media1.mp4"/><Relationship Id="rId2" Type="http://schemas.openxmlformats.org/officeDocument/2006/relationships/video" Target="../media/media1.mp4"/></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3.A68DB430"/></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4.05C78210"/><Relationship Id="rId4" Type="http://schemas.openxmlformats.org/officeDocument/2006/relationships/image" Target="../media/image35.CD702DD0"/><Relationship Id="rId5" Type="http://schemas.openxmlformats.org/officeDocument/2006/relationships/image" Target="../media/image36.CD702DD0"/><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Box 11"/>
          <p:cNvSpPr txBox="1">
            <a:spLocks noChangeArrowheads="1"/>
          </p:cNvSpPr>
          <p:nvPr/>
        </p:nvSpPr>
        <p:spPr bwMode="auto">
          <a:xfrm>
            <a:off x="536575" y="799654"/>
            <a:ext cx="7107238"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ZA" altLang="en-US" sz="4800" b="1" dirty="0" smtClean="0">
                <a:solidFill>
                  <a:srgbClr val="FFFFFF"/>
                </a:solidFill>
                <a:latin typeface="Corbel"/>
                <a:cs typeface="Corbel"/>
              </a:rPr>
              <a:t>Interconnect Evolution</a:t>
            </a:r>
          </a:p>
          <a:p>
            <a:pPr eaLnBrk="1" hangingPunct="1">
              <a:spcBef>
                <a:spcPct val="0"/>
              </a:spcBef>
              <a:buFontTx/>
              <a:buNone/>
            </a:pPr>
            <a:r>
              <a:rPr lang="en-ZA" altLang="en-US" sz="1800" dirty="0" smtClean="0">
                <a:solidFill>
                  <a:srgbClr val="FFFFFF"/>
                </a:solidFill>
                <a:latin typeface="Corbel"/>
                <a:cs typeface="Corbel"/>
              </a:rPr>
              <a:t>An African IXP and colocation experience in scaling for growth</a:t>
            </a:r>
          </a:p>
        </p:txBody>
      </p:sp>
      <p:cxnSp>
        <p:nvCxnSpPr>
          <p:cNvPr id="11" name="Straight Connector 10"/>
          <p:cNvCxnSpPr/>
          <p:nvPr/>
        </p:nvCxnSpPr>
        <p:spPr>
          <a:xfrm>
            <a:off x="1951567" y="6043774"/>
            <a:ext cx="0" cy="675616"/>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552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316440" y="1119960"/>
            <a:ext cx="81698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97" name="CustomShape 2"/>
          <p:cNvSpPr/>
          <p:nvPr/>
        </p:nvSpPr>
        <p:spPr>
          <a:xfrm>
            <a:off x="452520" y="1584360"/>
            <a:ext cx="8386560" cy="49764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Continued growth through new membership and member migration to higher port </a:t>
            </a:r>
            <a:r>
              <a:rPr kumimoji="0" lang="en-ZA" b="0" i="0" u="none" strike="noStrike" kern="1200" cap="none" spc="-1" normalizeH="0" baseline="0" noProof="0" dirty="0" smtClean="0">
                <a:ln>
                  <a:noFill/>
                </a:ln>
                <a:solidFill>
                  <a:srgbClr val="FFFFFF"/>
                </a:solidFill>
                <a:effectLst/>
                <a:uLnTx/>
                <a:uFill>
                  <a:solidFill>
                    <a:srgbClr val="FFFFFF"/>
                  </a:solidFill>
                </a:uFill>
                <a:latin typeface="Corbel"/>
                <a:ea typeface="DejaVu Sans"/>
              </a:rPr>
              <a:t>speeds,</a:t>
            </a:r>
            <a:r>
              <a:rPr kumimoji="0" lang="en-ZA" b="0" i="0" u="none" strike="noStrike" kern="1200" cap="none" spc="-1" normalizeH="0" noProof="0" dirty="0" smtClean="0">
                <a:ln>
                  <a:noFill/>
                </a:ln>
                <a:solidFill>
                  <a:srgbClr val="FFFFFF"/>
                </a:solidFill>
                <a:effectLst/>
                <a:uLnTx/>
                <a:uFill>
                  <a:solidFill>
                    <a:srgbClr val="FFFFFF"/>
                  </a:solidFill>
                </a:uFill>
                <a:latin typeface="Corbel"/>
                <a:ea typeface="DejaVu Sans"/>
              </a:rPr>
              <a:t> increased structured cabling, larger MMR’s = Large Capex</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Global Content operators requiring 100G infrastructure</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New product requirements through virtual cross connection</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Long term scalability at the least cost – Capex, ongoing support and licensing</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Purely focused on switching infrastructure and no requirement for full feature sets</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System Automation and  integration requirements</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Reduce complexity due to limited staff resources</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a:ea typeface="DejaVu Sans"/>
              </a:rPr>
              <a:t>Great existing reference sites </a:t>
            </a:r>
            <a:r>
              <a:rPr kumimoji="0" lang="en-ZA" b="0" i="0" u="none" strike="noStrike" kern="1200" cap="none" spc="-1" normalizeH="0" baseline="0" noProof="0" dirty="0" smtClean="0">
                <a:ln>
                  <a:noFill/>
                </a:ln>
                <a:solidFill>
                  <a:srgbClr val="FFFFFF"/>
                </a:solidFill>
                <a:effectLst/>
                <a:uLnTx/>
                <a:uFill>
                  <a:solidFill>
                    <a:srgbClr val="FFFFFF"/>
                  </a:solidFill>
                </a:uFill>
                <a:latin typeface="Corbel"/>
                <a:ea typeface="DejaVu Sans"/>
              </a:rPr>
              <a:t>required</a:t>
            </a:r>
            <a:endParaRPr kumimoji="0" lang="en-ZA"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98" name="CustomShape 3"/>
          <p:cNvSpPr/>
          <p:nvPr/>
        </p:nvSpPr>
        <p:spPr>
          <a:xfrm>
            <a:off x="623160" y="360"/>
            <a:ext cx="5989320" cy="94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1" normalizeH="0" baseline="0" noProof="0">
                <a:ln>
                  <a:noFill/>
                </a:ln>
                <a:solidFill>
                  <a:srgbClr val="38BA02"/>
                </a:solidFill>
                <a:effectLst/>
                <a:uLnTx/>
                <a:uFill>
                  <a:solidFill>
                    <a:srgbClr val="FFFFFF"/>
                  </a:solidFill>
                </a:uFill>
                <a:latin typeface="Corbel"/>
                <a:ea typeface="DejaVu Sans"/>
              </a:rPr>
              <a:t>Infrastructure considerations</a:t>
            </a: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99" name="CustomShape 4"/>
          <p:cNvSpPr/>
          <p:nvPr/>
        </p:nvSpPr>
        <p:spPr>
          <a:xfrm>
            <a:off x="5095800" y="3492000"/>
            <a:ext cx="183240" cy="42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00" name="CustomShape 5"/>
          <p:cNvSpPr/>
          <p:nvPr/>
        </p:nvSpPr>
        <p:spPr>
          <a:xfrm>
            <a:off x="6390000" y="97920"/>
            <a:ext cx="244908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35645700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316440" y="1119960"/>
            <a:ext cx="81698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02" name="CustomShape 2"/>
          <p:cNvSpPr/>
          <p:nvPr/>
        </p:nvSpPr>
        <p:spPr>
          <a:xfrm>
            <a:off x="716040" y="1735200"/>
            <a:ext cx="7515360" cy="42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440" marR="0" lvl="0" indent="-3423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All major vendors where reviewed e.g. Cisco, Extreme, Arista, Juniper</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72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How did Arista win</a:t>
            </a:r>
            <a:r>
              <a:rPr kumimoji="0" lang="en-ZA" sz="2800" b="1"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a:t>
            </a:r>
          </a:p>
          <a:p>
            <a:pPr marL="72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3800" marR="0" lvl="0" indent="-34272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Ticked all the infrastructure considerations boxes at the best bang per port buck </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p:txBody>
      </p:sp>
      <p:sp>
        <p:nvSpPr>
          <p:cNvPr id="103" name="CustomShape 3"/>
          <p:cNvSpPr/>
          <p:nvPr/>
        </p:nvSpPr>
        <p:spPr>
          <a:xfrm>
            <a:off x="582930" y="360"/>
            <a:ext cx="6029550" cy="94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1" normalizeH="0" baseline="0" noProof="0" dirty="0" smtClean="0">
                <a:ln>
                  <a:noFill/>
                </a:ln>
                <a:solidFill>
                  <a:srgbClr val="38BA02"/>
                </a:solidFill>
                <a:effectLst/>
                <a:uLnTx/>
                <a:uFill>
                  <a:solidFill>
                    <a:srgbClr val="FFFFFF"/>
                  </a:solidFill>
                </a:uFill>
                <a:latin typeface="Corbel"/>
                <a:ea typeface="DejaVu Sans"/>
              </a:rPr>
              <a:t>IXP:  Vendor </a:t>
            </a:r>
            <a:r>
              <a:rPr kumimoji="0" lang="en-ZA" sz="2400" b="0" i="0" u="none" strike="noStrike" kern="1200" cap="none" spc="-1" normalizeH="0" baseline="0" noProof="0" dirty="0">
                <a:ln>
                  <a:noFill/>
                </a:ln>
                <a:solidFill>
                  <a:srgbClr val="38BA02"/>
                </a:solidFill>
                <a:effectLst/>
                <a:uLnTx/>
                <a:uFill>
                  <a:solidFill>
                    <a:srgbClr val="FFFFFF"/>
                  </a:solidFill>
                </a:uFill>
                <a:latin typeface="Corbel"/>
                <a:ea typeface="DejaVu Sans"/>
              </a:rPr>
              <a:t>considerations</a:t>
            </a:r>
            <a:endParaRPr kumimoji="0" lang="en-ZA" sz="1800" b="0" i="0" u="none" strike="noStrike" kern="1200" cap="none" spc="-1" normalizeH="0" baseline="0" noProof="0" dirty="0">
              <a:ln>
                <a:noFill/>
              </a:ln>
              <a:solidFill>
                <a:srgbClr val="000000"/>
              </a:solidFill>
              <a:effectLst/>
              <a:uLnTx/>
              <a:uFill>
                <a:solidFill>
                  <a:srgbClr val="FFFFFF"/>
                </a:solidFill>
              </a:uFill>
              <a:latin typeface="Arial"/>
            </a:endParaRPr>
          </a:p>
        </p:txBody>
      </p:sp>
      <p:pic>
        <p:nvPicPr>
          <p:cNvPr id="105" name="Picture 2"/>
          <p:cNvPicPr/>
          <p:nvPr/>
        </p:nvPicPr>
        <p:blipFill>
          <a:blip r:embed="rId3"/>
          <a:stretch/>
        </p:blipFill>
        <p:spPr>
          <a:xfrm>
            <a:off x="2718270" y="4160520"/>
            <a:ext cx="3510900" cy="2305710"/>
          </a:xfrm>
          <a:prstGeom prst="rect">
            <a:avLst/>
          </a:prstGeom>
          <a:ln>
            <a:noFill/>
          </a:ln>
          <a:effectLst>
            <a:outerShdw blurRad="292100" dist="139700" dir="2700000" algn="tl" rotWithShape="0">
              <a:srgbClr val="333333">
                <a:alpha val="65000"/>
              </a:srgbClr>
            </a:outerShdw>
          </a:effectLst>
        </p:spPr>
      </p:pic>
      <p:sp>
        <p:nvSpPr>
          <p:cNvPr id="106" name="CustomShape 5"/>
          <p:cNvSpPr/>
          <p:nvPr/>
        </p:nvSpPr>
        <p:spPr>
          <a:xfrm>
            <a:off x="6390000" y="97920"/>
            <a:ext cx="244908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6769834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316440" y="1119960"/>
            <a:ext cx="81698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08" name="CustomShape 2"/>
          <p:cNvSpPr/>
          <p:nvPr/>
        </p:nvSpPr>
        <p:spPr>
          <a:xfrm>
            <a:off x="563760" y="1439100"/>
            <a:ext cx="8275320" cy="42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440" marR="0" lvl="0" indent="-342360" algn="l" defTabSz="914400" rtl="0" eaLnBrk="1" fontAlgn="auto" latinLnBrk="0" hangingPunct="1">
              <a:lnSpc>
                <a:spcPct val="150000"/>
              </a:lnSpc>
              <a:spcBef>
                <a:spcPts val="0"/>
              </a:spcBef>
              <a:spcAft>
                <a:spcPts val="0"/>
              </a:spcAft>
              <a:buClr>
                <a:srgbClr val="FFFFFF"/>
              </a:buClr>
              <a:buSzTx/>
              <a:buFont typeface="Arial"/>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Why did we migrate?  Virtual chassis environment could not scale to the massive growth, new product and membership requirements</a:t>
            </a:r>
            <a:r>
              <a:rPr kumimoji="0" lang="en-ZA" sz="1600" b="0"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a:t>
            </a:r>
          </a:p>
          <a:p>
            <a:pPr marL="343440" marR="0" lvl="0" indent="-342360" algn="l" defTabSz="914400" rtl="0" eaLnBrk="1" fontAlgn="auto" latinLnBrk="0" hangingPunct="1">
              <a:lnSpc>
                <a:spcPct val="150000"/>
              </a:lnSpc>
              <a:spcBef>
                <a:spcPts val="0"/>
              </a:spcBef>
              <a:spcAft>
                <a:spcPts val="0"/>
              </a:spcAft>
              <a:buClr>
                <a:srgbClr val="FFFFFF"/>
              </a:buClr>
              <a:buSzTx/>
              <a:buFont typeface="Arial"/>
              <a:buChar char="•"/>
              <a:tabLst/>
              <a:defRPr/>
            </a:pPr>
            <a:r>
              <a:rPr kumimoji="0" lang="en-ZA" sz="1600" b="0"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Bundling </a:t>
            </a: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multiple 10Gbps ports </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3440" marR="0" lvl="0" indent="-342360" algn="l" defTabSz="914400" rtl="0" eaLnBrk="1" fontAlgn="auto" latinLnBrk="0" hangingPunct="1">
              <a:lnSpc>
                <a:spcPct val="150000"/>
              </a:lnSpc>
              <a:spcBef>
                <a:spcPts val="0"/>
              </a:spcBef>
              <a:spcAft>
                <a:spcPts val="0"/>
              </a:spcAft>
              <a:buClr>
                <a:srgbClr val="FFFFFF"/>
              </a:buClr>
              <a:buSzTx/>
              <a:buFont typeface="Arial"/>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Biggest bottleneck was interconnecting old platform to new platform at sufficient bandwidth.</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3440" marR="0" lvl="0" indent="-342360" algn="l" defTabSz="914400" rtl="0" eaLnBrk="1" fontAlgn="auto" latinLnBrk="0" hangingPunct="1">
              <a:lnSpc>
                <a:spcPct val="150000"/>
              </a:lnSpc>
              <a:spcBef>
                <a:spcPts val="0"/>
              </a:spcBef>
              <a:spcAft>
                <a:spcPts val="0"/>
              </a:spcAft>
              <a:buClr>
                <a:srgbClr val="FFFFFF"/>
              </a:buClr>
              <a:buSzTx/>
              <a:buFont typeface="Arial"/>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80Gpbs AE limitation on old platform meant we had to carefully plan and move networks to ensure we remained below 90% capacity.</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3440" marR="0" lvl="0" indent="-342360" algn="l" defTabSz="914400" rtl="0" eaLnBrk="1" fontAlgn="auto" latinLnBrk="0" hangingPunct="1">
              <a:lnSpc>
                <a:spcPct val="150000"/>
              </a:lnSpc>
              <a:spcBef>
                <a:spcPts val="0"/>
              </a:spcBef>
              <a:spcAft>
                <a:spcPts val="0"/>
              </a:spcAft>
              <a:buClr>
                <a:srgbClr val="FFFFFF"/>
              </a:buClr>
              <a:buSzTx/>
              <a:buFont typeface="Arial"/>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Moving too much content or eyeballs at one go meant congestion would shift in opposite direction.</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3440" marR="0" lvl="0" indent="-342360" algn="l" defTabSz="914400" rtl="0" eaLnBrk="1" fontAlgn="auto" latinLnBrk="0" hangingPunct="1">
              <a:lnSpc>
                <a:spcPct val="150000"/>
              </a:lnSpc>
              <a:spcBef>
                <a:spcPts val="0"/>
              </a:spcBef>
              <a:spcAft>
                <a:spcPts val="0"/>
              </a:spcAft>
              <a:buClr>
                <a:srgbClr val="FFFFFF"/>
              </a:buClr>
              <a:buSzTx/>
              <a:buFont typeface="Arial"/>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At the same time, we took on a number of content networks on the new platform, and at times were running &gt; 90% capacity between platforms.</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3440" marR="0" lvl="0" indent="-342360" algn="l" defTabSz="914400" rtl="0" eaLnBrk="1" fontAlgn="auto" latinLnBrk="0" hangingPunct="1">
              <a:lnSpc>
                <a:spcPct val="150000"/>
              </a:lnSpc>
              <a:spcBef>
                <a:spcPts val="0"/>
              </a:spcBef>
              <a:spcAft>
                <a:spcPts val="0"/>
              </a:spcAft>
              <a:buClr>
                <a:srgbClr val="FFFFFF"/>
              </a:buClr>
              <a:buSzTx/>
              <a:buFont typeface="Arial"/>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Used </a:t>
            </a:r>
            <a:r>
              <a:rPr kumimoji="0" lang="en-ZA" sz="1600" b="0" i="0" u="none" strike="noStrike" kern="1200" cap="none" spc="-1" normalizeH="0" baseline="0" noProof="0" dirty="0" err="1">
                <a:ln>
                  <a:noFill/>
                </a:ln>
                <a:solidFill>
                  <a:srgbClr val="FFFFFF"/>
                </a:solidFill>
                <a:effectLst/>
                <a:uLnTx/>
                <a:uFill>
                  <a:solidFill>
                    <a:srgbClr val="FFFFFF"/>
                  </a:solidFill>
                </a:uFill>
                <a:latin typeface="Corbel" charset="0"/>
                <a:ea typeface="Corbel" charset="0"/>
                <a:cs typeface="Corbel" charset="0"/>
              </a:rPr>
              <a:t>sflow</a:t>
            </a: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 to plan optimal moves – combination of content and eyeballs at the same time. Currently at ~30% utilisation between platforms</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p:txBody>
      </p:sp>
      <p:sp>
        <p:nvSpPr>
          <p:cNvPr id="109" name="CustomShape 3"/>
          <p:cNvSpPr/>
          <p:nvPr/>
        </p:nvSpPr>
        <p:spPr>
          <a:xfrm>
            <a:off x="623160" y="360"/>
            <a:ext cx="5989320" cy="94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1" normalizeH="0" baseline="0" noProof="0" dirty="0" smtClean="0">
                <a:ln>
                  <a:noFill/>
                </a:ln>
                <a:solidFill>
                  <a:srgbClr val="38BA02"/>
                </a:solidFill>
                <a:effectLst/>
                <a:uLnTx/>
                <a:uFill>
                  <a:solidFill>
                    <a:srgbClr val="FFFFFF"/>
                  </a:solidFill>
                </a:uFill>
                <a:latin typeface="Corbel"/>
                <a:ea typeface="DejaVu Sans"/>
              </a:rPr>
              <a:t>IXP:  Migration experience</a:t>
            </a:r>
            <a:endParaRPr kumimoji="0" lang="en-ZA"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110" name="CustomShape 4"/>
          <p:cNvSpPr/>
          <p:nvPr/>
        </p:nvSpPr>
        <p:spPr>
          <a:xfrm>
            <a:off x="5095800" y="3492000"/>
            <a:ext cx="183240" cy="42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11" name="CustomShape 5"/>
          <p:cNvSpPr/>
          <p:nvPr/>
        </p:nvSpPr>
        <p:spPr>
          <a:xfrm>
            <a:off x="6390000" y="97920"/>
            <a:ext cx="244908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34110730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316440" y="1119960"/>
            <a:ext cx="81698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13" name="CustomShape 2"/>
          <p:cNvSpPr/>
          <p:nvPr/>
        </p:nvSpPr>
        <p:spPr>
          <a:xfrm>
            <a:off x="643680" y="1655588"/>
            <a:ext cx="7515360" cy="42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100G is real and there is demand for it now (Price drops have made 40G redundant for anything other than parallel breakouts for 10G density)</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Multimode optics are cheap, but make absolutely no sense at 100Gbps given structured cabling requirements (Unless you are using AOC for short distances</a:t>
            </a:r>
            <a:r>
              <a:rPr kumimoji="0" lang="en-ZA" sz="1600" b="0"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Shop around for your SFP’s and remember to make sure vendor of choice does </a:t>
            </a:r>
            <a:r>
              <a:rPr kumimoji="0" lang="en-ZA" sz="1600" b="0"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NOT</a:t>
            </a:r>
            <a:r>
              <a:rPr kumimoji="0" lang="en-ZA" sz="1600" b="0" i="0" u="none" strike="noStrike" kern="1200" cap="none" spc="-1" normalizeH="0" noProof="0" dirty="0" smtClean="0">
                <a:ln>
                  <a:noFill/>
                </a:ln>
                <a:solidFill>
                  <a:srgbClr val="FFFFFF"/>
                </a:solidFill>
                <a:effectLst/>
                <a:uLnTx/>
                <a:uFill>
                  <a:solidFill>
                    <a:srgbClr val="FFFFFF"/>
                  </a:solidFill>
                </a:uFill>
                <a:latin typeface="Corbel" charset="0"/>
                <a:ea typeface="Corbel" charset="0"/>
                <a:cs typeface="Corbel" charset="0"/>
              </a:rPr>
              <a:t> </a:t>
            </a:r>
            <a:r>
              <a:rPr kumimoji="0" lang="en-ZA" sz="1600" b="0"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lock </a:t>
            </a: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you </a:t>
            </a:r>
            <a:r>
              <a:rPr kumimoji="0" lang="en-ZA" sz="1600" b="0"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in</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Make sure you understand the costs of upgrade before partnering with a </a:t>
            </a:r>
            <a:r>
              <a:rPr kumimoji="0" lang="en-ZA" sz="1600" b="0" i="0" u="none" strike="noStrike" kern="1200" cap="none" spc="-1" normalizeH="0" baseline="0" noProof="0" dirty="0" smtClean="0">
                <a:ln>
                  <a:noFill/>
                </a:ln>
                <a:solidFill>
                  <a:srgbClr val="FFFFFF"/>
                </a:solidFill>
                <a:effectLst/>
                <a:uLnTx/>
                <a:uFill>
                  <a:solidFill>
                    <a:srgbClr val="FFFFFF"/>
                  </a:solidFill>
                </a:uFill>
                <a:latin typeface="Corbel" charset="0"/>
                <a:ea typeface="Corbel" charset="0"/>
                <a:cs typeface="Corbel" charset="0"/>
              </a:rPr>
              <a:t>vendor</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Various standards available: LR4, SR4, IR4, PLR4, CRL4, etc. (IEEE, MSA). Make sure you know what standard your members use. Some optic vendors mix IR4 with CWDM4 or CLR4.</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Plan ahead. Introducing high capacity members to a network means most members will need to upgrade quickly.</a:t>
            </a: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p:txBody>
      </p:sp>
      <p:sp>
        <p:nvSpPr>
          <p:cNvPr id="114" name="CustomShape 3"/>
          <p:cNvSpPr/>
          <p:nvPr/>
        </p:nvSpPr>
        <p:spPr>
          <a:xfrm>
            <a:off x="623160" y="360"/>
            <a:ext cx="5989320" cy="94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1" normalizeH="0" baseline="0" noProof="0">
                <a:ln>
                  <a:noFill/>
                </a:ln>
                <a:solidFill>
                  <a:srgbClr val="38BA02"/>
                </a:solidFill>
                <a:effectLst/>
                <a:uLnTx/>
                <a:uFill>
                  <a:solidFill>
                    <a:srgbClr val="FFFFFF"/>
                  </a:solidFill>
                </a:uFill>
                <a:latin typeface="Corbel"/>
                <a:ea typeface="DejaVu Sans"/>
              </a:rPr>
              <a:t>Lessons learned</a:t>
            </a: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15" name="CustomShape 4"/>
          <p:cNvSpPr/>
          <p:nvPr/>
        </p:nvSpPr>
        <p:spPr>
          <a:xfrm>
            <a:off x="5095800" y="3492000"/>
            <a:ext cx="183240" cy="42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116" name="CustomShape 5"/>
          <p:cNvSpPr/>
          <p:nvPr/>
        </p:nvSpPr>
        <p:spPr>
          <a:xfrm>
            <a:off x="6390000" y="97920"/>
            <a:ext cx="244908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40466928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381750" y="316236"/>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2"/>
          <p:cNvSpPr>
            <a:spLocks noGrp="1"/>
          </p:cNvSpPr>
          <p:nvPr>
            <p:ph type="title"/>
          </p:nvPr>
        </p:nvSpPr>
        <p:spPr>
          <a:xfrm>
            <a:off x="616345" y="324"/>
            <a:ext cx="7584679" cy="944629"/>
          </a:xfrm>
        </p:spPr>
        <p:txBody>
          <a:bodyPr>
            <a:normAutofit/>
          </a:bodyPr>
          <a:lstStyle/>
          <a:p>
            <a:r>
              <a:rPr lang="en-US" sz="2400" dirty="0" smtClean="0">
                <a:solidFill>
                  <a:srgbClr val="38BA02"/>
                </a:solidFill>
                <a:latin typeface="Corbel" panose="020B0503020204020204" pitchFamily="34" charset="0"/>
              </a:rPr>
              <a:t>Virtual Cross connection a is reality for </a:t>
            </a:r>
            <a:r>
              <a:rPr lang="en-US" sz="2400" dirty="0">
                <a:solidFill>
                  <a:srgbClr val="38BA02"/>
                </a:solidFill>
                <a:latin typeface="Corbel" panose="020B0503020204020204" pitchFamily="34" charset="0"/>
              </a:rPr>
              <a:t>C</a:t>
            </a:r>
            <a:r>
              <a:rPr lang="en-US" sz="2400" dirty="0" smtClean="0">
                <a:solidFill>
                  <a:srgbClr val="38BA02"/>
                </a:solidFill>
                <a:latin typeface="Corbel" panose="020B0503020204020204" pitchFamily="34" charset="0"/>
              </a:rPr>
              <a:t>olocation Operators</a:t>
            </a:r>
            <a:endParaRPr lang="en-US" sz="2400" dirty="0">
              <a:solidFill>
                <a:srgbClr val="38BA02"/>
              </a:solidFill>
              <a:latin typeface="Corbel" panose="020B0503020204020204" pitchFamily="34" charset="0"/>
            </a:endParaRPr>
          </a:p>
        </p:txBody>
      </p:sp>
      <p:sp>
        <p:nvSpPr>
          <p:cNvPr id="5" name="Rectangle 4"/>
          <p:cNvSpPr/>
          <p:nvPr/>
        </p:nvSpPr>
        <p:spPr>
          <a:xfrm>
            <a:off x="616345" y="1543691"/>
            <a:ext cx="7149465" cy="5016758"/>
          </a:xfrm>
          <a:prstGeom prst="rect">
            <a:avLst/>
          </a:prstGeom>
        </p:spPr>
        <p:txBody>
          <a:bodyPr wrap="square">
            <a:spAutoFit/>
          </a:bodyPr>
          <a:lstStyle/>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Layer </a:t>
            </a:r>
            <a:r>
              <a:rPr lang="en-ZA" sz="1600" spc="-1" dirty="0">
                <a:solidFill>
                  <a:srgbClr val="FFFFFF"/>
                </a:solidFill>
                <a:uFill>
                  <a:solidFill>
                    <a:srgbClr val="FFFFFF"/>
                  </a:solidFill>
                </a:uFill>
                <a:latin typeface="Corbel" charset="0"/>
                <a:ea typeface="Corbel" charset="0"/>
                <a:cs typeface="Corbel" charset="0"/>
              </a:rPr>
              <a:t>2 overlay, Layer 3 underlay with </a:t>
            </a:r>
            <a:r>
              <a:rPr lang="en-ZA" sz="1600" spc="-1" dirty="0" smtClean="0">
                <a:solidFill>
                  <a:srgbClr val="FFFFFF"/>
                </a:solidFill>
                <a:uFill>
                  <a:solidFill>
                    <a:srgbClr val="FFFFFF"/>
                  </a:solidFill>
                </a:uFill>
                <a:latin typeface="Corbel" charset="0"/>
                <a:ea typeface="Corbel" charset="0"/>
                <a:cs typeface="Corbel" charset="0"/>
              </a:rPr>
              <a:t>ECMP</a:t>
            </a: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Can </a:t>
            </a:r>
            <a:r>
              <a:rPr lang="en-ZA" sz="1600" spc="-1" dirty="0">
                <a:solidFill>
                  <a:srgbClr val="FFFFFF"/>
                </a:solidFill>
                <a:uFill>
                  <a:solidFill>
                    <a:srgbClr val="FFFFFF"/>
                  </a:solidFill>
                </a:uFill>
                <a:latin typeface="Corbel" charset="0"/>
                <a:ea typeface="Corbel" charset="0"/>
                <a:cs typeface="Corbel" charset="0"/>
              </a:rPr>
              <a:t>be point-to-point or </a:t>
            </a:r>
            <a:r>
              <a:rPr lang="en-ZA" sz="1600" spc="-1" dirty="0" smtClean="0">
                <a:solidFill>
                  <a:srgbClr val="FFFFFF"/>
                </a:solidFill>
                <a:uFill>
                  <a:solidFill>
                    <a:srgbClr val="FFFFFF"/>
                  </a:solidFill>
                </a:uFill>
                <a:latin typeface="Corbel" charset="0"/>
                <a:ea typeface="Corbel" charset="0"/>
                <a:cs typeface="Corbel" charset="0"/>
              </a:rPr>
              <a:t>point-to-multipoint</a:t>
            </a: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Instant</a:t>
            </a:r>
            <a:r>
              <a:rPr lang="en-ZA" sz="1600" spc="-1" dirty="0">
                <a:solidFill>
                  <a:srgbClr val="FFFFFF"/>
                </a:solidFill>
                <a:uFill>
                  <a:solidFill>
                    <a:srgbClr val="FFFFFF"/>
                  </a:solidFill>
                </a:uFill>
                <a:latin typeface="Corbel" charset="0"/>
                <a:ea typeface="Corbel" charset="0"/>
                <a:cs typeface="Corbel" charset="0"/>
              </a:rPr>
              <a:t>, client controlled activation of virtual </a:t>
            </a:r>
            <a:r>
              <a:rPr lang="en-ZA" sz="1600" spc="-1" dirty="0" smtClean="0">
                <a:solidFill>
                  <a:srgbClr val="FFFFFF"/>
                </a:solidFill>
                <a:uFill>
                  <a:solidFill>
                    <a:srgbClr val="FFFFFF"/>
                  </a:solidFill>
                </a:uFill>
                <a:latin typeface="Corbel" charset="0"/>
                <a:ea typeface="Corbel" charset="0"/>
                <a:cs typeface="Corbel" charset="0"/>
              </a:rPr>
              <a:t>circuits</a:t>
            </a: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Multiple </a:t>
            </a:r>
            <a:r>
              <a:rPr lang="en-ZA" sz="1600" spc="-1" dirty="0">
                <a:solidFill>
                  <a:srgbClr val="FFFFFF"/>
                </a:solidFill>
                <a:uFill>
                  <a:solidFill>
                    <a:srgbClr val="FFFFFF"/>
                  </a:solidFill>
                </a:uFill>
                <a:latin typeface="Corbel" charset="0"/>
                <a:ea typeface="Corbel" charset="0"/>
                <a:cs typeface="Corbel" charset="0"/>
              </a:rPr>
              <a:t>circuits per physical </a:t>
            </a:r>
            <a:r>
              <a:rPr lang="en-ZA" sz="1600" spc="-1" dirty="0" smtClean="0">
                <a:solidFill>
                  <a:srgbClr val="FFFFFF"/>
                </a:solidFill>
                <a:uFill>
                  <a:solidFill>
                    <a:srgbClr val="FFFFFF"/>
                  </a:solidFill>
                </a:uFill>
                <a:latin typeface="Corbel" charset="0"/>
                <a:ea typeface="Corbel" charset="0"/>
                <a:cs typeface="Corbel" charset="0"/>
              </a:rPr>
              <a:t>cable</a:t>
            </a: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Fewer </a:t>
            </a:r>
            <a:r>
              <a:rPr lang="en-ZA" sz="1600" spc="-1" dirty="0">
                <a:solidFill>
                  <a:srgbClr val="FFFFFF"/>
                </a:solidFill>
                <a:uFill>
                  <a:solidFill>
                    <a:srgbClr val="FFFFFF"/>
                  </a:solidFill>
                </a:uFill>
                <a:latin typeface="Corbel" charset="0"/>
                <a:ea typeface="Corbel" charset="0"/>
                <a:cs typeface="Corbel" charset="0"/>
              </a:rPr>
              <a:t>ports, fewer physical cables, less power, more efficient </a:t>
            </a:r>
            <a:r>
              <a:rPr lang="en-ZA" sz="1600" spc="-1" dirty="0" smtClean="0">
                <a:solidFill>
                  <a:srgbClr val="FFFFFF"/>
                </a:solidFill>
                <a:uFill>
                  <a:solidFill>
                    <a:srgbClr val="FFFFFF"/>
                  </a:solidFill>
                </a:uFill>
                <a:latin typeface="Corbel" charset="0"/>
                <a:ea typeface="Corbel" charset="0"/>
                <a:cs typeface="Corbel" charset="0"/>
              </a:rPr>
              <a:t>cooling</a:t>
            </a: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Per </a:t>
            </a:r>
            <a:r>
              <a:rPr lang="en-ZA" sz="1600" spc="-1" dirty="0">
                <a:solidFill>
                  <a:srgbClr val="FFFFFF"/>
                </a:solidFill>
                <a:uFill>
                  <a:solidFill>
                    <a:srgbClr val="FFFFFF"/>
                  </a:solidFill>
                </a:uFill>
                <a:latin typeface="Corbel" charset="0"/>
                <a:ea typeface="Corbel" charset="0"/>
                <a:cs typeface="Corbel" charset="0"/>
              </a:rPr>
              <a:t>circuit monitoring using industry standard </a:t>
            </a:r>
            <a:r>
              <a:rPr lang="en-ZA" sz="1600" spc="-1" dirty="0" err="1" smtClean="0">
                <a:solidFill>
                  <a:srgbClr val="FFFFFF"/>
                </a:solidFill>
                <a:uFill>
                  <a:solidFill>
                    <a:srgbClr val="FFFFFF"/>
                  </a:solidFill>
                </a:uFill>
                <a:latin typeface="Corbel" charset="0"/>
                <a:ea typeface="Corbel" charset="0"/>
                <a:cs typeface="Corbel" charset="0"/>
              </a:rPr>
              <a:t>sFlow</a:t>
            </a:r>
            <a:endParaRPr lang="en-ZA" sz="1600" spc="-1" dirty="0" smtClean="0">
              <a:solidFill>
                <a:srgbClr val="FFFFFF"/>
              </a:solidFill>
              <a:uFill>
                <a:solidFill>
                  <a:srgbClr val="FFFFFF"/>
                </a:solidFill>
              </a:uFill>
              <a:latin typeface="Corbel" charset="0"/>
              <a:ea typeface="Corbel" charset="0"/>
              <a:cs typeface="Corbel" charset="0"/>
            </a:endParaRP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Client </a:t>
            </a:r>
            <a:r>
              <a:rPr lang="en-ZA" sz="1600" spc="-1" dirty="0">
                <a:solidFill>
                  <a:srgbClr val="FFFFFF"/>
                </a:solidFill>
                <a:uFill>
                  <a:solidFill>
                    <a:srgbClr val="FFFFFF"/>
                  </a:solidFill>
                </a:uFill>
                <a:latin typeface="Corbel" charset="0"/>
                <a:ea typeface="Corbel" charset="0"/>
                <a:cs typeface="Corbel" charset="0"/>
              </a:rPr>
              <a:t>controlled bandwidth </a:t>
            </a:r>
            <a:r>
              <a:rPr lang="en-ZA" sz="1600" spc="-1" dirty="0" smtClean="0">
                <a:solidFill>
                  <a:srgbClr val="FFFFFF"/>
                </a:solidFill>
                <a:uFill>
                  <a:solidFill>
                    <a:srgbClr val="FFFFFF"/>
                  </a:solidFill>
                </a:uFill>
                <a:latin typeface="Corbel" charset="0"/>
                <a:ea typeface="Corbel" charset="0"/>
                <a:cs typeface="Corbel" charset="0"/>
              </a:rPr>
              <a:t>allocation</a:t>
            </a: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No </a:t>
            </a:r>
            <a:r>
              <a:rPr lang="en-ZA" sz="1600" spc="-1" dirty="0">
                <a:solidFill>
                  <a:srgbClr val="FFFFFF"/>
                </a:solidFill>
                <a:uFill>
                  <a:solidFill>
                    <a:srgbClr val="FFFFFF"/>
                  </a:solidFill>
                </a:uFill>
                <a:latin typeface="Corbel" charset="0"/>
                <a:ea typeface="Corbel" charset="0"/>
                <a:cs typeface="Corbel" charset="0"/>
              </a:rPr>
              <a:t>waiting for facility </a:t>
            </a:r>
            <a:r>
              <a:rPr lang="en-ZA" sz="1600" spc="-1" dirty="0" smtClean="0">
                <a:solidFill>
                  <a:srgbClr val="FFFFFF"/>
                </a:solidFill>
                <a:uFill>
                  <a:solidFill>
                    <a:srgbClr val="FFFFFF"/>
                  </a:solidFill>
                </a:uFill>
                <a:latin typeface="Corbel" charset="0"/>
                <a:ea typeface="Corbel" charset="0"/>
                <a:cs typeface="Corbel" charset="0"/>
              </a:rPr>
              <a:t>cabling</a:t>
            </a:r>
          </a:p>
          <a:p>
            <a:pPr marL="342900" indent="-342900" fontAlgn="base">
              <a:lnSpc>
                <a:spcPct val="200000"/>
              </a:lnSpc>
              <a:spcAft>
                <a:spcPts val="0"/>
              </a:spcAft>
              <a:buFont typeface="Arial" panose="020B0604020202020204" pitchFamily="34" charset="0"/>
              <a:buChar char="•"/>
            </a:pPr>
            <a:r>
              <a:rPr lang="en-ZA" sz="1600" spc="-1" dirty="0" smtClean="0">
                <a:solidFill>
                  <a:srgbClr val="FFFFFF"/>
                </a:solidFill>
                <a:uFill>
                  <a:solidFill>
                    <a:srgbClr val="FFFFFF"/>
                  </a:solidFill>
                </a:uFill>
                <a:latin typeface="Corbel" charset="0"/>
                <a:ea typeface="Corbel" charset="0"/>
                <a:cs typeface="Corbel" charset="0"/>
              </a:rPr>
              <a:t>Less </a:t>
            </a:r>
            <a:r>
              <a:rPr lang="en-ZA" sz="1600" spc="-1" dirty="0">
                <a:solidFill>
                  <a:srgbClr val="FFFFFF"/>
                </a:solidFill>
                <a:uFill>
                  <a:solidFill>
                    <a:srgbClr val="FFFFFF"/>
                  </a:solidFill>
                </a:uFill>
                <a:latin typeface="Corbel" charset="0"/>
                <a:ea typeface="Corbel" charset="0"/>
                <a:cs typeface="Corbel" charset="0"/>
              </a:rPr>
              <a:t>people inside the facility, meaning less chance of physical </a:t>
            </a:r>
            <a:r>
              <a:rPr lang="en-ZA" sz="1600" spc="-1" dirty="0" smtClean="0">
                <a:solidFill>
                  <a:srgbClr val="FFFFFF"/>
                </a:solidFill>
                <a:uFill>
                  <a:solidFill>
                    <a:srgbClr val="FFFFFF"/>
                  </a:solidFill>
                </a:uFill>
                <a:latin typeface="Corbel" charset="0"/>
                <a:ea typeface="Corbel" charset="0"/>
                <a:cs typeface="Corbel" charset="0"/>
              </a:rPr>
              <a:t>disruption</a:t>
            </a:r>
            <a:r>
              <a:rPr lang="en-ZA" sz="1600" dirty="0">
                <a:latin typeface="Corbel" charset="0"/>
                <a:ea typeface="Corbel" charset="0"/>
                <a:cs typeface="Corbel" charset="0"/>
              </a:rPr>
              <a:t/>
            </a:r>
            <a:br>
              <a:rPr lang="en-ZA" sz="1600" dirty="0">
                <a:latin typeface="Corbel" charset="0"/>
                <a:ea typeface="Corbel" charset="0"/>
                <a:cs typeface="Corbel" charset="0"/>
              </a:rPr>
            </a:br>
            <a:endParaRPr lang="en-ZA" sz="1600" dirty="0">
              <a:solidFill>
                <a:srgbClr val="FFFFFF"/>
              </a:solidFill>
              <a:latin typeface="Corbel" charset="0"/>
              <a:ea typeface="Corbel" charset="0"/>
              <a:cs typeface="Corbel" charset="0"/>
            </a:endParaRPr>
          </a:p>
        </p:txBody>
      </p:sp>
    </p:spTree>
    <p:extLst>
      <p:ext uri="{BB962C8B-B14F-4D97-AF65-F5344CB8AC3E}">
        <p14:creationId xmlns:p14="http://schemas.microsoft.com/office/powerpoint/2010/main" val="171952542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3625" y="206375"/>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2"/>
          <p:cNvSpPr>
            <a:spLocks noGrp="1"/>
          </p:cNvSpPr>
          <p:nvPr>
            <p:ph type="title"/>
          </p:nvPr>
        </p:nvSpPr>
        <p:spPr/>
        <p:txBody>
          <a:bodyPr>
            <a:normAutofit/>
          </a:bodyPr>
          <a:lstStyle/>
          <a:p>
            <a:r>
              <a:rPr lang="en-US" dirty="0" smtClean="0">
                <a:solidFill>
                  <a:srgbClr val="38BA02"/>
                </a:solidFill>
              </a:rPr>
              <a:t>Virtual Cross Connection Benefits</a:t>
            </a:r>
            <a:endParaRPr lang="en-US" dirty="0">
              <a:solidFill>
                <a:srgbClr val="38BA02"/>
              </a:solidFill>
            </a:endParaRPr>
          </a:p>
        </p:txBody>
      </p:sp>
      <p:sp>
        <p:nvSpPr>
          <p:cNvPr id="5" name="Rectangle 4"/>
          <p:cNvSpPr/>
          <p:nvPr/>
        </p:nvSpPr>
        <p:spPr>
          <a:xfrm>
            <a:off x="616346" y="1577340"/>
            <a:ext cx="7458075" cy="4524315"/>
          </a:xfrm>
          <a:prstGeom prst="rect">
            <a:avLst/>
          </a:prstGeom>
        </p:spPr>
        <p:txBody>
          <a:bodyPr wrap="square">
            <a:spAutoFit/>
          </a:bodyPr>
          <a:lstStyle/>
          <a:p>
            <a:pPr fontAlgn="base">
              <a:lnSpc>
                <a:spcPct val="200000"/>
              </a:lnSpc>
              <a:spcAft>
                <a:spcPts val="0"/>
              </a:spcAft>
            </a:pPr>
            <a:r>
              <a:rPr lang="en-ZA" sz="1600" dirty="0">
                <a:solidFill>
                  <a:srgbClr val="FFFFFF"/>
                </a:solidFill>
                <a:latin typeface="Corbel" charset="0"/>
                <a:ea typeface="Corbel" charset="0"/>
                <a:cs typeface="Corbel" charset="0"/>
              </a:rPr>
              <a:t>The benefits are:</a:t>
            </a:r>
          </a:p>
          <a:p>
            <a:pPr marL="342900" lvl="0" indent="-342900" fontAlgn="base">
              <a:lnSpc>
                <a:spcPct val="200000"/>
              </a:lnSpc>
              <a:spcAft>
                <a:spcPts val="0"/>
              </a:spcAft>
              <a:buSzPts val="1000"/>
              <a:buFont typeface="Symbol" panose="05050102010706020507" pitchFamily="18" charset="2"/>
              <a:buChar char=""/>
              <a:tabLst>
                <a:tab pos="457200" algn="l"/>
              </a:tabLst>
            </a:pPr>
            <a:r>
              <a:rPr lang="en-ZA" sz="1600" dirty="0">
                <a:solidFill>
                  <a:srgbClr val="FFFFFF"/>
                </a:solidFill>
                <a:latin typeface="Corbel" charset="0"/>
                <a:ea typeface="Corbel" charset="0"/>
                <a:cs typeface="Corbel" charset="0"/>
              </a:rPr>
              <a:t>Immediate and real time activation of services between </a:t>
            </a:r>
            <a:r>
              <a:rPr lang="en-ZA" sz="1600" dirty="0" smtClean="0">
                <a:solidFill>
                  <a:srgbClr val="FFFFFF"/>
                </a:solidFill>
                <a:latin typeface="Corbel" charset="0"/>
                <a:ea typeface="Corbel" charset="0"/>
                <a:cs typeface="Corbel" charset="0"/>
              </a:rPr>
              <a:t>customers</a:t>
            </a:r>
            <a:endParaRPr lang="en-ZA" sz="1600" dirty="0">
              <a:solidFill>
                <a:srgbClr val="FFFFFF"/>
              </a:solidFill>
              <a:latin typeface="Corbel" charset="0"/>
              <a:ea typeface="Corbel" charset="0"/>
              <a:cs typeface="Corbel" charset="0"/>
            </a:endParaRPr>
          </a:p>
          <a:p>
            <a:pPr marL="342900" lvl="0" indent="-342900" fontAlgn="base">
              <a:lnSpc>
                <a:spcPct val="200000"/>
              </a:lnSpc>
              <a:spcAft>
                <a:spcPts val="0"/>
              </a:spcAft>
              <a:buSzPts val="1000"/>
              <a:buFont typeface="Symbol" panose="05050102010706020507" pitchFamily="18" charset="2"/>
              <a:buChar char=""/>
              <a:tabLst>
                <a:tab pos="457200" algn="l"/>
              </a:tabLst>
            </a:pPr>
            <a:r>
              <a:rPr lang="en-ZA" sz="1600" dirty="0">
                <a:solidFill>
                  <a:srgbClr val="FFFFFF"/>
                </a:solidFill>
                <a:latin typeface="Corbel" charset="0"/>
                <a:ea typeface="Corbel" charset="0"/>
                <a:cs typeface="Corbel" charset="0"/>
              </a:rPr>
              <a:t>Less physical infrastructure</a:t>
            </a:r>
          </a:p>
          <a:p>
            <a:pPr marL="342900" lvl="0" indent="-342900" fontAlgn="base">
              <a:lnSpc>
                <a:spcPct val="200000"/>
              </a:lnSpc>
              <a:spcAft>
                <a:spcPts val="0"/>
              </a:spcAft>
              <a:buSzPts val="1000"/>
              <a:buFont typeface="Symbol" panose="05050102010706020507" pitchFamily="18" charset="2"/>
              <a:buChar char=""/>
              <a:tabLst>
                <a:tab pos="457200" algn="l"/>
              </a:tabLst>
            </a:pPr>
            <a:r>
              <a:rPr lang="en-ZA" sz="1600" dirty="0">
                <a:solidFill>
                  <a:srgbClr val="FFFFFF"/>
                </a:solidFill>
                <a:latin typeface="Corbel" charset="0"/>
                <a:ea typeface="Corbel" charset="0"/>
                <a:cs typeface="Corbel" charset="0"/>
              </a:rPr>
              <a:t>Ability to proactively monitor connections</a:t>
            </a:r>
          </a:p>
          <a:p>
            <a:pPr marL="342900" lvl="0" indent="-342900" fontAlgn="base">
              <a:lnSpc>
                <a:spcPct val="200000"/>
              </a:lnSpc>
              <a:spcAft>
                <a:spcPts val="0"/>
              </a:spcAft>
              <a:buSzPts val="1000"/>
              <a:buFont typeface="Symbol" panose="05050102010706020507" pitchFamily="18" charset="2"/>
              <a:buChar char=""/>
              <a:tabLst>
                <a:tab pos="457200" algn="l"/>
              </a:tabLst>
            </a:pPr>
            <a:r>
              <a:rPr lang="en-ZA" sz="1600" dirty="0">
                <a:solidFill>
                  <a:srgbClr val="FFFFFF"/>
                </a:solidFill>
                <a:latin typeface="Corbel" charset="0"/>
                <a:ea typeface="Corbel" charset="0"/>
                <a:cs typeface="Corbel" charset="0"/>
              </a:rPr>
              <a:t>Improved service levels</a:t>
            </a:r>
          </a:p>
          <a:p>
            <a:pPr marL="342900" lvl="0" indent="-342900" fontAlgn="base">
              <a:lnSpc>
                <a:spcPct val="200000"/>
              </a:lnSpc>
              <a:spcAft>
                <a:spcPts val="0"/>
              </a:spcAft>
              <a:buSzPts val="1000"/>
              <a:buFont typeface="Symbol" panose="05050102010706020507" pitchFamily="18" charset="2"/>
              <a:buChar char=""/>
              <a:tabLst>
                <a:tab pos="457200" algn="l"/>
              </a:tabLst>
            </a:pPr>
            <a:r>
              <a:rPr lang="en-ZA" sz="1600" dirty="0">
                <a:solidFill>
                  <a:srgbClr val="FFFFFF"/>
                </a:solidFill>
                <a:latin typeface="Corbel" charset="0"/>
                <a:ea typeface="Corbel" charset="0"/>
                <a:cs typeface="Corbel" charset="0"/>
              </a:rPr>
              <a:t>Improved </a:t>
            </a:r>
            <a:r>
              <a:rPr lang="en-ZA" sz="1600" dirty="0" smtClean="0">
                <a:solidFill>
                  <a:srgbClr val="FFFFFF"/>
                </a:solidFill>
                <a:latin typeface="Corbel" charset="0"/>
                <a:ea typeface="Corbel" charset="0"/>
                <a:cs typeface="Corbel" charset="0"/>
              </a:rPr>
              <a:t>performance</a:t>
            </a:r>
            <a:endParaRPr lang="en-ZA" sz="1600" dirty="0">
              <a:solidFill>
                <a:srgbClr val="FFFFFF"/>
              </a:solidFill>
              <a:latin typeface="Corbel" charset="0"/>
              <a:ea typeface="Corbel" charset="0"/>
              <a:cs typeface="Corbel" charset="0"/>
            </a:endParaRPr>
          </a:p>
          <a:p>
            <a:pPr marL="342900" lvl="0" indent="-342900" fontAlgn="base">
              <a:lnSpc>
                <a:spcPct val="200000"/>
              </a:lnSpc>
              <a:spcAft>
                <a:spcPts val="0"/>
              </a:spcAft>
              <a:buSzPts val="1000"/>
              <a:buFont typeface="Symbol" panose="05050102010706020507" pitchFamily="18" charset="2"/>
              <a:buChar char=""/>
              <a:tabLst>
                <a:tab pos="457200" algn="l"/>
              </a:tabLst>
            </a:pPr>
            <a:r>
              <a:rPr lang="en-ZA" sz="1600" dirty="0">
                <a:solidFill>
                  <a:srgbClr val="FFFFFF"/>
                </a:solidFill>
                <a:latin typeface="Corbel" charset="0"/>
                <a:ea typeface="Corbel" charset="0"/>
                <a:cs typeface="Corbel" charset="0"/>
              </a:rPr>
              <a:t>Cost </a:t>
            </a:r>
            <a:r>
              <a:rPr lang="en-ZA" sz="1600" dirty="0" smtClean="0">
                <a:solidFill>
                  <a:srgbClr val="FFFFFF"/>
                </a:solidFill>
                <a:latin typeface="Corbel" charset="0"/>
                <a:ea typeface="Corbel" charset="0"/>
                <a:cs typeface="Corbel" charset="0"/>
              </a:rPr>
              <a:t>effective</a:t>
            </a:r>
          </a:p>
          <a:p>
            <a:pPr marL="342900" lvl="0" indent="-342900" fontAlgn="base">
              <a:lnSpc>
                <a:spcPct val="200000"/>
              </a:lnSpc>
              <a:spcAft>
                <a:spcPts val="0"/>
              </a:spcAft>
              <a:buSzPts val="1000"/>
              <a:buFont typeface="Symbol" panose="05050102010706020507" pitchFamily="18" charset="2"/>
              <a:buChar char=""/>
              <a:tabLst>
                <a:tab pos="457200" algn="l"/>
              </a:tabLst>
            </a:pPr>
            <a:r>
              <a:rPr lang="en-ZA" sz="1600" dirty="0" smtClean="0">
                <a:solidFill>
                  <a:srgbClr val="FFFFFF"/>
                </a:solidFill>
                <a:effectLst/>
                <a:latin typeface="Corbel" charset="0"/>
                <a:ea typeface="Corbel" charset="0"/>
                <a:cs typeface="Corbel" charset="0"/>
              </a:rPr>
              <a:t>No Contractual Obligations – Great solution for POC’s and back up route for Primary Physical Cabling</a:t>
            </a:r>
            <a:endParaRPr lang="en-ZA" sz="1600" dirty="0">
              <a:solidFill>
                <a:srgbClr val="FFFFFF"/>
              </a:solidFill>
              <a:effectLst/>
              <a:latin typeface="Corbel" charset="0"/>
              <a:ea typeface="Corbel" charset="0"/>
              <a:cs typeface="Corbel" charset="0"/>
            </a:endParaRPr>
          </a:p>
        </p:txBody>
      </p:sp>
    </p:spTree>
    <p:extLst>
      <p:ext uri="{BB962C8B-B14F-4D97-AF65-F5344CB8AC3E}">
        <p14:creationId xmlns:p14="http://schemas.microsoft.com/office/powerpoint/2010/main" val="360770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46" y="979636"/>
            <a:ext cx="7992888" cy="423449"/>
          </a:xfrm>
          <a:prstGeom prst="rect">
            <a:avLst/>
          </a:prstGeom>
        </p:spPr>
        <p:txBody>
          <a:bodyPr wrap="square">
            <a:spAutoFit/>
          </a:bodyPr>
          <a:lstStyle/>
          <a:p>
            <a:pPr marL="285750" indent="-285750">
              <a:lnSpc>
                <a:spcPct val="150000"/>
              </a:lnSpc>
              <a:buFont typeface="Arial"/>
              <a:buChar char="•"/>
            </a:pPr>
            <a:endParaRPr lang="en-US" altLang="en-US" sz="1600" dirty="0">
              <a:solidFill>
                <a:srgbClr val="FFFFFF"/>
              </a:solidFill>
              <a:latin typeface="Corbel"/>
              <a:cs typeface="Corbel"/>
            </a:endParaRPr>
          </a:p>
        </p:txBody>
      </p:sp>
      <p:sp>
        <p:nvSpPr>
          <p:cNvPr id="3" name="Title 2"/>
          <p:cNvSpPr>
            <a:spLocks noGrp="1"/>
          </p:cNvSpPr>
          <p:nvPr>
            <p:ph type="title"/>
          </p:nvPr>
        </p:nvSpPr>
        <p:spPr>
          <a:xfrm>
            <a:off x="206770" y="35007"/>
            <a:ext cx="6251179" cy="944629"/>
          </a:xfrm>
        </p:spPr>
        <p:txBody>
          <a:bodyPr>
            <a:normAutofit/>
          </a:bodyPr>
          <a:lstStyle/>
          <a:p>
            <a:r>
              <a:rPr lang="en-US" dirty="0" smtClean="0">
                <a:solidFill>
                  <a:srgbClr val="38BA02"/>
                </a:solidFill>
              </a:rPr>
              <a:t>Virtual Cross Connect Interface Demo</a:t>
            </a:r>
            <a:endParaRPr lang="en-US" dirty="0">
              <a:solidFill>
                <a:srgbClr val="38BA02"/>
              </a:solidFill>
            </a:endParaRPr>
          </a:p>
        </p:txBody>
      </p:sp>
      <p:sp>
        <p:nvSpPr>
          <p:cNvPr id="5" name="Rectangle 4"/>
          <p:cNvSpPr/>
          <p:nvPr/>
        </p:nvSpPr>
        <p:spPr>
          <a:xfrm>
            <a:off x="6143625" y="206375"/>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71525" y="1738379"/>
            <a:ext cx="6863715" cy="400110"/>
          </a:xfrm>
          <a:prstGeom prst="rect">
            <a:avLst/>
          </a:prstGeom>
        </p:spPr>
        <p:txBody>
          <a:bodyPr wrap="square">
            <a:spAutoFit/>
          </a:bodyPr>
          <a:lstStyle/>
          <a:p>
            <a:pPr fontAlgn="base">
              <a:spcAft>
                <a:spcPts val="0"/>
              </a:spcAft>
            </a:pPr>
            <a:r>
              <a:rPr lang="en-ZA" sz="2000" dirty="0" smtClean="0">
                <a:solidFill>
                  <a:srgbClr val="FFFFFF"/>
                </a:solidFill>
                <a:latin typeface="Corbel" charset="0"/>
                <a:ea typeface="Corbel" charset="0"/>
                <a:cs typeface="Corbel" charset="0"/>
              </a:rPr>
              <a:t>Live demonstration of turning up a circuit</a:t>
            </a:r>
            <a:r>
              <a:rPr lang="mr-IN" sz="2000" dirty="0" smtClean="0">
                <a:solidFill>
                  <a:srgbClr val="FFFFFF"/>
                </a:solidFill>
                <a:latin typeface="Corbel" charset="0"/>
                <a:ea typeface="Corbel" charset="0"/>
                <a:cs typeface="Corbel" charset="0"/>
              </a:rPr>
              <a:t>…</a:t>
            </a:r>
            <a:r>
              <a:rPr lang="en-US" sz="2000" dirty="0" smtClean="0">
                <a:solidFill>
                  <a:srgbClr val="FFFFFF"/>
                </a:solidFill>
                <a:latin typeface="Corbel" charset="0"/>
                <a:ea typeface="Corbel" charset="0"/>
                <a:cs typeface="Corbel" charset="0"/>
              </a:rPr>
              <a:t> </a:t>
            </a:r>
            <a:r>
              <a:rPr lang="en-US" sz="1600" b="1" i="1" dirty="0" smtClean="0">
                <a:solidFill>
                  <a:srgbClr val="FFFFFF"/>
                </a:solidFill>
                <a:latin typeface="Corbel" charset="0"/>
                <a:ea typeface="Corbel" charset="0"/>
                <a:cs typeface="Corbel" charset="0"/>
              </a:rPr>
              <a:t>click on the icon below</a:t>
            </a:r>
            <a:r>
              <a:rPr lang="en-ZA" sz="1600" b="1" i="1" dirty="0" smtClean="0">
                <a:solidFill>
                  <a:srgbClr val="FFFFFF"/>
                </a:solidFill>
                <a:latin typeface="Corbel" charset="0"/>
                <a:ea typeface="Corbel" charset="0"/>
                <a:cs typeface="Corbel" charset="0"/>
              </a:rPr>
              <a:t> </a:t>
            </a:r>
            <a:endParaRPr lang="en-ZA" sz="1600" b="1" i="1" dirty="0">
              <a:solidFill>
                <a:srgbClr val="FFFFFF"/>
              </a:solidFill>
              <a:effectLst/>
              <a:latin typeface="Corbel" charset="0"/>
              <a:ea typeface="Corbel" charset="0"/>
              <a:cs typeface="Corbel" charset="0"/>
            </a:endParaRPr>
          </a:p>
        </p:txBody>
      </p:sp>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310" y="3749040"/>
            <a:ext cx="1701626" cy="2233930"/>
          </a:xfrm>
          <a:prstGeom prst="rect">
            <a:avLst/>
          </a:prstGeom>
          <a:ln>
            <a:noFill/>
          </a:ln>
          <a:effectLst>
            <a:outerShdw blurRad="292100" dist="139700" dir="2700000" algn="tl" rotWithShape="0">
              <a:srgbClr val="333333">
                <a:alpha val="65000"/>
              </a:srgbClr>
            </a:outerShdw>
          </a:effectLst>
        </p:spPr>
      </p:pic>
      <p:pic>
        <p:nvPicPr>
          <p:cNvPr id="6" name="vx.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869950"/>
            <a:ext cx="9144000" cy="5116513"/>
          </a:xfrm>
          <a:prstGeom prst="rect">
            <a:avLst/>
          </a:prstGeom>
        </p:spPr>
      </p:pic>
    </p:spTree>
    <p:extLst>
      <p:ext uri="{BB962C8B-B14F-4D97-AF65-F5344CB8AC3E}">
        <p14:creationId xmlns:p14="http://schemas.microsoft.com/office/powerpoint/2010/main" val="4125996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530" y="1529173"/>
            <a:ext cx="7711456" cy="4748479"/>
          </a:xfrm>
        </p:spPr>
        <p:txBody>
          <a:bodyPr>
            <a:normAutofit/>
          </a:bodyPr>
          <a:lstStyle/>
          <a:p>
            <a:r>
              <a:rPr lang="en-US" sz="3200" b="1" dirty="0" smtClean="0"/>
              <a:t>Thank you</a:t>
            </a:r>
          </a:p>
          <a:p>
            <a:endParaRPr lang="en-US" sz="1800" b="1" dirty="0"/>
          </a:p>
          <a:p>
            <a:endParaRPr lang="en-US" sz="1800" b="1" dirty="0"/>
          </a:p>
          <a:p>
            <a:endParaRPr lang="en-US" sz="1800" b="1" dirty="0" smtClean="0"/>
          </a:p>
          <a:p>
            <a:endParaRPr lang="en-US" sz="1800" b="1" dirty="0"/>
          </a:p>
          <a:p>
            <a:endParaRPr lang="en-US" sz="1800" b="1" dirty="0" smtClean="0"/>
          </a:p>
          <a:p>
            <a:endParaRPr lang="en-US" sz="1800" b="1" dirty="0" smtClean="0"/>
          </a:p>
          <a:p>
            <a:endParaRPr lang="en-US" sz="1800" b="1" dirty="0"/>
          </a:p>
          <a:p>
            <a:r>
              <a:rPr lang="en-US" sz="1600" dirty="0" smtClean="0"/>
              <a:t>Andrew Owens</a:t>
            </a:r>
          </a:p>
          <a:p>
            <a:r>
              <a:rPr lang="en-US" sz="1600" dirty="0" err="1"/>
              <a:t>a</a:t>
            </a:r>
            <a:r>
              <a:rPr lang="en-US" sz="1600" dirty="0" err="1" smtClean="0"/>
              <a:t>ndrew@teraco.co.za</a:t>
            </a:r>
            <a:endParaRPr lang="en-US" sz="1600" dirty="0" smtClean="0"/>
          </a:p>
        </p:txBody>
      </p:sp>
    </p:spTree>
    <p:extLst>
      <p:ext uri="{BB962C8B-B14F-4D97-AF65-F5344CB8AC3E}">
        <p14:creationId xmlns:p14="http://schemas.microsoft.com/office/powerpoint/2010/main" val="35133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46" y="979636"/>
            <a:ext cx="7992888" cy="423449"/>
          </a:xfrm>
          <a:prstGeom prst="rect">
            <a:avLst/>
          </a:prstGeom>
        </p:spPr>
        <p:txBody>
          <a:bodyPr wrap="square">
            <a:spAutoFit/>
          </a:bodyPr>
          <a:lstStyle/>
          <a:p>
            <a:pPr marL="285750" indent="-285750">
              <a:lnSpc>
                <a:spcPct val="150000"/>
              </a:lnSpc>
              <a:buFont typeface="Arial"/>
              <a:buChar char="•"/>
            </a:pPr>
            <a:endParaRPr lang="en-US" altLang="en-US" sz="1600" dirty="0">
              <a:solidFill>
                <a:srgbClr val="FFFFFF"/>
              </a:solidFill>
              <a:latin typeface="Corbel"/>
              <a:cs typeface="Corbel"/>
            </a:endParaRPr>
          </a:p>
        </p:txBody>
      </p:sp>
      <p:sp>
        <p:nvSpPr>
          <p:cNvPr id="3" name="Title 2"/>
          <p:cNvSpPr>
            <a:spLocks noGrp="1"/>
          </p:cNvSpPr>
          <p:nvPr>
            <p:ph type="title"/>
          </p:nvPr>
        </p:nvSpPr>
        <p:spPr>
          <a:xfrm>
            <a:off x="616345" y="324"/>
            <a:ext cx="5178029" cy="944629"/>
          </a:xfrm>
        </p:spPr>
        <p:txBody>
          <a:bodyPr>
            <a:normAutofit/>
          </a:bodyPr>
          <a:lstStyle/>
          <a:p>
            <a:r>
              <a:rPr lang="en-US" dirty="0" smtClean="0">
                <a:solidFill>
                  <a:srgbClr val="38BA02"/>
                </a:solidFill>
              </a:rPr>
              <a:t>What commercial </a:t>
            </a:r>
            <a:r>
              <a:rPr lang="en-US" dirty="0">
                <a:solidFill>
                  <a:srgbClr val="38BA02"/>
                </a:solidFill>
              </a:rPr>
              <a:t>p</a:t>
            </a:r>
            <a:r>
              <a:rPr lang="en-US" dirty="0" smtClean="0">
                <a:solidFill>
                  <a:srgbClr val="38BA02"/>
                </a:solidFill>
              </a:rPr>
              <a:t>eople </a:t>
            </a:r>
            <a:r>
              <a:rPr lang="en-US" dirty="0">
                <a:solidFill>
                  <a:srgbClr val="38BA02"/>
                </a:solidFill>
              </a:rPr>
              <a:t>s</a:t>
            </a:r>
            <a:r>
              <a:rPr lang="en-US" dirty="0" smtClean="0">
                <a:solidFill>
                  <a:srgbClr val="38BA02"/>
                </a:solidFill>
              </a:rPr>
              <a:t>ay</a:t>
            </a:r>
            <a:endParaRPr lang="en-US" dirty="0">
              <a:solidFill>
                <a:srgbClr val="38BA02"/>
              </a:solidFill>
            </a:endParaRPr>
          </a:p>
        </p:txBody>
      </p:sp>
      <p:sp>
        <p:nvSpPr>
          <p:cNvPr id="7" name="Rectangle 6"/>
          <p:cNvSpPr/>
          <p:nvPr/>
        </p:nvSpPr>
        <p:spPr>
          <a:xfrm>
            <a:off x="6143625" y="206375"/>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803304" y="1789735"/>
            <a:ext cx="7618971" cy="4279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2994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46" y="979636"/>
            <a:ext cx="7992888" cy="423449"/>
          </a:xfrm>
          <a:prstGeom prst="rect">
            <a:avLst/>
          </a:prstGeom>
        </p:spPr>
        <p:txBody>
          <a:bodyPr wrap="square">
            <a:spAutoFit/>
          </a:bodyPr>
          <a:lstStyle/>
          <a:p>
            <a:pPr marL="285750" indent="-285750">
              <a:lnSpc>
                <a:spcPct val="150000"/>
              </a:lnSpc>
              <a:buFont typeface="Arial"/>
              <a:buChar char="•"/>
            </a:pPr>
            <a:endParaRPr lang="en-US" altLang="en-US" sz="1600" dirty="0">
              <a:solidFill>
                <a:srgbClr val="FFFFFF"/>
              </a:solidFill>
              <a:latin typeface="Corbel"/>
              <a:cs typeface="Corbel"/>
            </a:endParaRPr>
          </a:p>
        </p:txBody>
      </p:sp>
      <p:sp>
        <p:nvSpPr>
          <p:cNvPr id="3" name="Title 2"/>
          <p:cNvSpPr>
            <a:spLocks noGrp="1"/>
          </p:cNvSpPr>
          <p:nvPr>
            <p:ph type="title"/>
          </p:nvPr>
        </p:nvSpPr>
        <p:spPr>
          <a:xfrm>
            <a:off x="616345" y="324"/>
            <a:ext cx="5178029" cy="944629"/>
          </a:xfrm>
        </p:spPr>
        <p:txBody>
          <a:bodyPr>
            <a:normAutofit/>
          </a:bodyPr>
          <a:lstStyle/>
          <a:p>
            <a:r>
              <a:rPr lang="en-US" dirty="0" smtClean="0">
                <a:solidFill>
                  <a:srgbClr val="38BA02"/>
                </a:solidFill>
              </a:rPr>
              <a:t>What technical </a:t>
            </a:r>
            <a:r>
              <a:rPr lang="en-US" dirty="0">
                <a:solidFill>
                  <a:srgbClr val="38BA02"/>
                </a:solidFill>
              </a:rPr>
              <a:t>p</a:t>
            </a:r>
            <a:r>
              <a:rPr lang="en-US" dirty="0" smtClean="0">
                <a:solidFill>
                  <a:srgbClr val="38BA02"/>
                </a:solidFill>
              </a:rPr>
              <a:t>eople </a:t>
            </a:r>
            <a:r>
              <a:rPr lang="en-US" dirty="0">
                <a:solidFill>
                  <a:srgbClr val="38BA02"/>
                </a:solidFill>
              </a:rPr>
              <a:t>s</a:t>
            </a:r>
            <a:r>
              <a:rPr lang="en-US" dirty="0" smtClean="0">
                <a:solidFill>
                  <a:srgbClr val="38BA02"/>
                </a:solidFill>
              </a:rPr>
              <a:t>ay</a:t>
            </a:r>
            <a:endParaRPr lang="en-US" dirty="0">
              <a:solidFill>
                <a:srgbClr val="38BA02"/>
              </a:solidFill>
            </a:endParaRPr>
          </a:p>
        </p:txBody>
      </p:sp>
      <p:sp>
        <p:nvSpPr>
          <p:cNvPr id="7" name="Rectangle 6"/>
          <p:cNvSpPr/>
          <p:nvPr/>
        </p:nvSpPr>
        <p:spPr>
          <a:xfrm>
            <a:off x="6143625" y="206375"/>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mage result for Network Engineer buzz word jokes"/>
          <p:cNvPicPr/>
          <p:nvPr/>
        </p:nvPicPr>
        <p:blipFill>
          <a:blip r:embed="rId2">
            <a:extLst>
              <a:ext uri="{28A0092B-C50C-407E-A947-70E740481C1C}">
                <a14:useLocalDpi xmlns:a14="http://schemas.microsoft.com/office/drawing/2010/main" val="0"/>
              </a:ext>
            </a:extLst>
          </a:blip>
          <a:srcRect/>
          <a:stretch>
            <a:fillRect/>
          </a:stretch>
        </p:blipFill>
        <p:spPr bwMode="auto">
          <a:xfrm>
            <a:off x="1576696" y="1588971"/>
            <a:ext cx="6072188" cy="4634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172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46" y="979636"/>
            <a:ext cx="7992888" cy="423449"/>
          </a:xfrm>
          <a:prstGeom prst="rect">
            <a:avLst/>
          </a:prstGeom>
        </p:spPr>
        <p:txBody>
          <a:bodyPr wrap="square">
            <a:spAutoFit/>
          </a:bodyPr>
          <a:lstStyle/>
          <a:p>
            <a:pPr marL="285750" indent="-285750">
              <a:lnSpc>
                <a:spcPct val="150000"/>
              </a:lnSpc>
              <a:buFont typeface="Arial"/>
              <a:buChar char="•"/>
            </a:pPr>
            <a:endParaRPr lang="en-US" altLang="en-US" sz="1600" dirty="0">
              <a:solidFill>
                <a:srgbClr val="FFFFFF"/>
              </a:solidFill>
              <a:latin typeface="Corbel"/>
              <a:cs typeface="Corbel"/>
            </a:endParaRPr>
          </a:p>
        </p:txBody>
      </p:sp>
      <p:sp>
        <p:nvSpPr>
          <p:cNvPr id="7" name="Rectangle 6"/>
          <p:cNvSpPr/>
          <p:nvPr/>
        </p:nvSpPr>
        <p:spPr>
          <a:xfrm>
            <a:off x="6523673" y="272675"/>
            <a:ext cx="2291714" cy="47942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22961" y="1480194"/>
            <a:ext cx="7452360" cy="5016758"/>
          </a:xfrm>
          <a:prstGeom prst="rect">
            <a:avLst/>
          </a:prstGeom>
        </p:spPr>
        <p:txBody>
          <a:bodyPr wrap="square">
            <a:spAutoFit/>
          </a:bodyPr>
          <a:lstStyle/>
          <a:p>
            <a:r>
              <a:rPr lang="en-ZA" sz="1600" b="1" dirty="0" smtClean="0">
                <a:solidFill>
                  <a:srgbClr val="FFFFFF"/>
                </a:solidFill>
                <a:latin typeface="Corbel" charset="0"/>
                <a:ea typeface="Corbel" charset="0"/>
                <a:cs typeface="Corbel" charset="0"/>
              </a:rPr>
              <a:t>Interconnection</a:t>
            </a:r>
            <a:r>
              <a:rPr lang="en-ZA" sz="1600" dirty="0" smtClean="0">
                <a:solidFill>
                  <a:srgbClr val="FFFFFF"/>
                </a:solidFill>
                <a:latin typeface="Corbel" charset="0"/>
                <a:ea typeface="Corbel" charset="0"/>
                <a:cs typeface="Corbel" charset="0"/>
              </a:rPr>
              <a:t> </a:t>
            </a:r>
            <a:r>
              <a:rPr lang="en-ZA" sz="1600" dirty="0">
                <a:solidFill>
                  <a:srgbClr val="FFFFFF"/>
                </a:solidFill>
                <a:latin typeface="Corbel" charset="0"/>
                <a:ea typeface="Corbel" charset="0"/>
                <a:cs typeface="Corbel" charset="0"/>
              </a:rPr>
              <a:t>is one of the most important </a:t>
            </a:r>
            <a:r>
              <a:rPr lang="en-ZA" sz="1600" dirty="0" smtClean="0">
                <a:solidFill>
                  <a:srgbClr val="FFFFFF"/>
                </a:solidFill>
                <a:latin typeface="Corbel" charset="0"/>
                <a:ea typeface="Corbel" charset="0"/>
                <a:cs typeface="Corbel" charset="0"/>
              </a:rPr>
              <a:t>features </a:t>
            </a:r>
            <a:r>
              <a:rPr lang="en-ZA" sz="1600" dirty="0">
                <a:solidFill>
                  <a:srgbClr val="FFFFFF"/>
                </a:solidFill>
                <a:latin typeface="Corbel" charset="0"/>
                <a:ea typeface="Corbel" charset="0"/>
                <a:cs typeface="Corbel" charset="0"/>
              </a:rPr>
              <a:t>to look for in a data </a:t>
            </a:r>
            <a:r>
              <a:rPr lang="en-ZA" sz="1600" dirty="0" smtClean="0">
                <a:solidFill>
                  <a:srgbClr val="FFFFFF"/>
                </a:solidFill>
                <a:latin typeface="Corbel" charset="0"/>
                <a:ea typeface="Corbel" charset="0"/>
                <a:cs typeface="Corbel" charset="0"/>
              </a:rPr>
              <a:t>centre provider, </a:t>
            </a:r>
            <a:r>
              <a:rPr lang="en-ZA" sz="1600" smtClean="0">
                <a:solidFill>
                  <a:srgbClr val="FFFFFF"/>
                </a:solidFill>
                <a:latin typeface="Corbel" charset="0"/>
                <a:ea typeface="Corbel" charset="0"/>
                <a:cs typeface="Corbel" charset="0"/>
              </a:rPr>
              <a:t>these are the key </a:t>
            </a:r>
            <a:r>
              <a:rPr lang="en-ZA" sz="1600" dirty="0" smtClean="0">
                <a:solidFill>
                  <a:srgbClr val="FFFFFF"/>
                </a:solidFill>
                <a:latin typeface="Corbel" charset="0"/>
                <a:ea typeface="Corbel" charset="0"/>
                <a:cs typeface="Corbel" charset="0"/>
              </a:rPr>
              <a:t>aspects to </a:t>
            </a:r>
            <a:r>
              <a:rPr lang="en-ZA" sz="1600" smtClean="0">
                <a:solidFill>
                  <a:srgbClr val="FFFFFF"/>
                </a:solidFill>
                <a:latin typeface="Corbel" charset="0"/>
                <a:ea typeface="Corbel" charset="0"/>
                <a:cs typeface="Corbel" charset="0"/>
              </a:rPr>
              <a:t>review:</a:t>
            </a:r>
            <a:endParaRPr lang="en-ZA" sz="1600" dirty="0">
              <a:solidFill>
                <a:srgbClr val="FFFFFF"/>
              </a:solidFill>
              <a:latin typeface="Corbel" charset="0"/>
              <a:ea typeface="Corbel" charset="0"/>
              <a:cs typeface="Corbel" charset="0"/>
            </a:endParaRPr>
          </a:p>
          <a:p>
            <a:pPr marL="285750" indent="-285750">
              <a:lnSpc>
                <a:spcPct val="200000"/>
              </a:lnSpc>
              <a:buFont typeface="Arial" panose="020B0604020202020204" pitchFamily="34" charset="0"/>
              <a:buChar char="•"/>
            </a:pPr>
            <a:r>
              <a:rPr lang="en-ZA" sz="1600" b="1" i="1" dirty="0">
                <a:solidFill>
                  <a:srgbClr val="FFFFFF"/>
                </a:solidFill>
                <a:latin typeface="Corbel" charset="0"/>
                <a:ea typeface="Corbel" charset="0"/>
                <a:cs typeface="Corbel" charset="0"/>
              </a:rPr>
              <a:t>Access</a:t>
            </a:r>
            <a:r>
              <a:rPr lang="en-ZA" sz="1600" dirty="0">
                <a:solidFill>
                  <a:srgbClr val="FFFFFF"/>
                </a:solidFill>
                <a:latin typeface="Corbel" charset="0"/>
                <a:ea typeface="Corbel" charset="0"/>
                <a:cs typeface="Corbel" charset="0"/>
              </a:rPr>
              <a:t> - Data </a:t>
            </a:r>
            <a:r>
              <a:rPr lang="en-ZA" sz="1600" dirty="0" smtClean="0">
                <a:solidFill>
                  <a:srgbClr val="FFFFFF"/>
                </a:solidFill>
                <a:latin typeface="Corbel" charset="0"/>
                <a:ea typeface="Corbel" charset="0"/>
                <a:cs typeface="Corbel" charset="0"/>
              </a:rPr>
              <a:t>centre </a:t>
            </a:r>
            <a:r>
              <a:rPr lang="en-ZA" sz="1600" dirty="0">
                <a:solidFill>
                  <a:srgbClr val="FFFFFF"/>
                </a:solidFill>
                <a:latin typeface="Corbel" charset="0"/>
                <a:ea typeface="Corbel" charset="0"/>
                <a:cs typeface="Corbel" charset="0"/>
              </a:rPr>
              <a:t>interconnection provides access to </a:t>
            </a:r>
            <a:r>
              <a:rPr lang="en-ZA" sz="1600" dirty="0" smtClean="0">
                <a:solidFill>
                  <a:srgbClr val="FFFFFF"/>
                </a:solidFill>
                <a:latin typeface="Corbel" charset="0"/>
                <a:ea typeface="Corbel" charset="0"/>
                <a:cs typeface="Corbel" charset="0"/>
              </a:rPr>
              <a:t>multiple Carrier/ISPs</a:t>
            </a:r>
            <a:r>
              <a:rPr lang="en-ZA" sz="1600" dirty="0">
                <a:solidFill>
                  <a:srgbClr val="FFFFFF"/>
                </a:solidFill>
                <a:latin typeface="Corbel" charset="0"/>
                <a:ea typeface="Corbel" charset="0"/>
                <a:cs typeface="Corbel" charset="0"/>
              </a:rPr>
              <a:t> </a:t>
            </a:r>
          </a:p>
          <a:p>
            <a:pPr marL="285750" indent="-285750">
              <a:lnSpc>
                <a:spcPct val="200000"/>
              </a:lnSpc>
              <a:buFont typeface="Arial" panose="020B0604020202020204" pitchFamily="34" charset="0"/>
              <a:buChar char="•"/>
            </a:pPr>
            <a:r>
              <a:rPr lang="en-ZA" sz="1600" b="1" i="1" dirty="0" smtClean="0">
                <a:solidFill>
                  <a:srgbClr val="FFFFFF"/>
                </a:solidFill>
                <a:latin typeface="Corbel" charset="0"/>
                <a:ea typeface="Corbel" charset="0"/>
                <a:cs typeface="Corbel" charset="0"/>
              </a:rPr>
              <a:t>Convenience </a:t>
            </a:r>
            <a:r>
              <a:rPr lang="en-ZA" sz="1600" dirty="0" smtClean="0">
                <a:solidFill>
                  <a:srgbClr val="FFFFFF"/>
                </a:solidFill>
                <a:latin typeface="Corbel" charset="0"/>
                <a:ea typeface="Corbel" charset="0"/>
                <a:cs typeface="Corbel" charset="0"/>
              </a:rPr>
              <a:t>- </a:t>
            </a:r>
            <a:r>
              <a:rPr lang="en-ZA" sz="1600" dirty="0">
                <a:solidFill>
                  <a:srgbClr val="FFFFFF"/>
                </a:solidFill>
                <a:latin typeface="Corbel" charset="0"/>
                <a:ea typeface="Corbel" charset="0"/>
                <a:cs typeface="Corbel" charset="0"/>
              </a:rPr>
              <a:t>Data </a:t>
            </a:r>
            <a:r>
              <a:rPr lang="en-ZA" sz="1600" dirty="0" smtClean="0">
                <a:solidFill>
                  <a:srgbClr val="FFFFFF"/>
                </a:solidFill>
                <a:latin typeface="Corbel" charset="0"/>
                <a:ea typeface="Corbel" charset="0"/>
                <a:cs typeface="Corbel" charset="0"/>
              </a:rPr>
              <a:t>centre </a:t>
            </a:r>
            <a:r>
              <a:rPr lang="en-ZA" sz="1600" dirty="0">
                <a:solidFill>
                  <a:srgbClr val="FFFFFF"/>
                </a:solidFill>
                <a:latin typeface="Corbel" charset="0"/>
                <a:ea typeface="Corbel" charset="0"/>
                <a:cs typeface="Corbel" charset="0"/>
              </a:rPr>
              <a:t>interconnection providers also offer the benefit of a direct, physical connection between servers, providers, and customers.</a:t>
            </a:r>
          </a:p>
          <a:p>
            <a:pPr marL="285750" indent="-285750">
              <a:lnSpc>
                <a:spcPct val="200000"/>
              </a:lnSpc>
              <a:buFont typeface="Arial" panose="020B0604020202020204" pitchFamily="34" charset="0"/>
              <a:buChar char="•"/>
            </a:pPr>
            <a:r>
              <a:rPr lang="en-ZA" sz="1600" b="1" i="1" dirty="0" smtClean="0">
                <a:solidFill>
                  <a:srgbClr val="FFFFFF"/>
                </a:solidFill>
                <a:latin typeface="Corbel" charset="0"/>
                <a:ea typeface="Corbel" charset="0"/>
                <a:cs typeface="Corbel" charset="0"/>
              </a:rPr>
              <a:t>Interconnection Policies </a:t>
            </a:r>
            <a:r>
              <a:rPr lang="en-ZA" sz="1600" dirty="0" smtClean="0">
                <a:solidFill>
                  <a:srgbClr val="FFFFFF"/>
                </a:solidFill>
                <a:latin typeface="Corbel" charset="0"/>
                <a:ea typeface="Corbel" charset="0"/>
                <a:cs typeface="Corbel" charset="0"/>
              </a:rPr>
              <a:t>- </a:t>
            </a:r>
            <a:r>
              <a:rPr lang="en-ZA" sz="1600" dirty="0">
                <a:solidFill>
                  <a:srgbClr val="FFFFFF"/>
                </a:solidFill>
                <a:latin typeface="Corbel" charset="0"/>
                <a:ea typeface="Corbel" charset="0"/>
                <a:cs typeface="Corbel" charset="0"/>
              </a:rPr>
              <a:t>Carrier-neutral data </a:t>
            </a:r>
            <a:r>
              <a:rPr lang="en-ZA" sz="1600" dirty="0" smtClean="0">
                <a:solidFill>
                  <a:srgbClr val="FFFFFF"/>
                </a:solidFill>
                <a:latin typeface="Corbel" charset="0"/>
                <a:ea typeface="Corbel" charset="0"/>
                <a:cs typeface="Corbel" charset="0"/>
              </a:rPr>
              <a:t>centres </a:t>
            </a:r>
            <a:r>
              <a:rPr lang="en-ZA" sz="1600" dirty="0">
                <a:solidFill>
                  <a:srgbClr val="FFFFFF"/>
                </a:solidFill>
                <a:latin typeface="Corbel" charset="0"/>
                <a:ea typeface="Corbel" charset="0"/>
                <a:cs typeface="Corbel" charset="0"/>
              </a:rPr>
              <a:t>are not confined to any one service </a:t>
            </a:r>
            <a:r>
              <a:rPr lang="en-ZA" sz="1600" dirty="0" smtClean="0">
                <a:solidFill>
                  <a:srgbClr val="FFFFFF"/>
                </a:solidFill>
                <a:latin typeface="Corbel" charset="0"/>
                <a:ea typeface="Corbel" charset="0"/>
                <a:cs typeface="Corbel" charset="0"/>
              </a:rPr>
              <a:t>provider and generally </a:t>
            </a:r>
            <a:r>
              <a:rPr lang="en-ZA" sz="1600" dirty="0" err="1" smtClean="0">
                <a:solidFill>
                  <a:srgbClr val="FFFFFF"/>
                </a:solidFill>
                <a:latin typeface="Corbel" charset="0"/>
                <a:ea typeface="Corbel" charset="0"/>
                <a:cs typeface="Corbel" charset="0"/>
              </a:rPr>
              <a:t>colocate</a:t>
            </a:r>
            <a:r>
              <a:rPr lang="en-ZA" sz="1600" dirty="0" smtClean="0">
                <a:solidFill>
                  <a:srgbClr val="FFFFFF"/>
                </a:solidFill>
                <a:latin typeface="Corbel" charset="0"/>
                <a:ea typeface="Corbel" charset="0"/>
                <a:cs typeface="Corbel" charset="0"/>
              </a:rPr>
              <a:t> a successful IXP</a:t>
            </a:r>
            <a:endParaRPr lang="en-ZA" sz="1600" dirty="0">
              <a:solidFill>
                <a:srgbClr val="FFFFFF"/>
              </a:solidFill>
              <a:latin typeface="Corbel" charset="0"/>
              <a:ea typeface="Corbel" charset="0"/>
              <a:cs typeface="Corbel" charset="0"/>
            </a:endParaRPr>
          </a:p>
          <a:p>
            <a:pPr marL="285750" indent="-285750">
              <a:lnSpc>
                <a:spcPct val="200000"/>
              </a:lnSpc>
              <a:buFont typeface="Arial" panose="020B0604020202020204" pitchFamily="34" charset="0"/>
              <a:buChar char="•"/>
            </a:pPr>
            <a:r>
              <a:rPr lang="en-ZA" sz="1600" b="1" i="1" dirty="0" smtClean="0">
                <a:solidFill>
                  <a:srgbClr val="FFFFFF"/>
                </a:solidFill>
                <a:latin typeface="Corbel" charset="0"/>
                <a:ea typeface="Corbel" charset="0"/>
                <a:cs typeface="Corbel" charset="0"/>
              </a:rPr>
              <a:t>Pricing </a:t>
            </a:r>
            <a:r>
              <a:rPr lang="en-ZA" sz="1600" dirty="0" smtClean="0">
                <a:solidFill>
                  <a:srgbClr val="FFFFFF"/>
                </a:solidFill>
                <a:latin typeface="Corbel" charset="0"/>
                <a:ea typeface="Corbel" charset="0"/>
                <a:cs typeface="Corbel" charset="0"/>
              </a:rPr>
              <a:t>- </a:t>
            </a:r>
            <a:r>
              <a:rPr lang="en-ZA" sz="1600" dirty="0">
                <a:solidFill>
                  <a:srgbClr val="FFFFFF"/>
                </a:solidFill>
                <a:latin typeface="Corbel" charset="0"/>
                <a:ea typeface="Corbel" charset="0"/>
                <a:cs typeface="Corbel" charset="0"/>
              </a:rPr>
              <a:t>non-carrier-neutral </a:t>
            </a:r>
            <a:r>
              <a:rPr lang="en-ZA" sz="1600" dirty="0" smtClean="0">
                <a:solidFill>
                  <a:srgbClr val="FFFFFF"/>
                </a:solidFill>
                <a:latin typeface="Corbel" charset="0"/>
                <a:ea typeface="Corbel" charset="0"/>
                <a:cs typeface="Corbel" charset="0"/>
              </a:rPr>
              <a:t>environment = high pricing or access only allowed the carrier’s service options</a:t>
            </a:r>
            <a:endParaRPr lang="en-ZA" sz="1600" dirty="0">
              <a:solidFill>
                <a:srgbClr val="FFFFFF"/>
              </a:solidFill>
              <a:latin typeface="Corbel" charset="0"/>
              <a:ea typeface="Corbel" charset="0"/>
              <a:cs typeface="Corbel" charset="0"/>
            </a:endParaRPr>
          </a:p>
          <a:p>
            <a:pPr marL="285750" indent="-285750">
              <a:lnSpc>
                <a:spcPct val="200000"/>
              </a:lnSpc>
              <a:buFont typeface="Arial" panose="020B0604020202020204" pitchFamily="34" charset="0"/>
              <a:buChar char="•"/>
            </a:pPr>
            <a:r>
              <a:rPr lang="en-ZA" sz="1600" b="1" i="1" dirty="0" smtClean="0">
                <a:solidFill>
                  <a:srgbClr val="FFFFFF"/>
                </a:solidFill>
                <a:latin typeface="Corbel" charset="0"/>
                <a:ea typeface="Corbel" charset="0"/>
                <a:cs typeface="Corbel" charset="0"/>
              </a:rPr>
              <a:t>Location </a:t>
            </a:r>
            <a:r>
              <a:rPr lang="en-ZA" sz="1600" dirty="0" smtClean="0">
                <a:solidFill>
                  <a:srgbClr val="FFFFFF"/>
                </a:solidFill>
                <a:latin typeface="Corbel" charset="0"/>
                <a:ea typeface="Corbel" charset="0"/>
                <a:cs typeface="Corbel" charset="0"/>
              </a:rPr>
              <a:t>- </a:t>
            </a:r>
            <a:r>
              <a:rPr lang="en-ZA" sz="1600" dirty="0">
                <a:solidFill>
                  <a:srgbClr val="FFFFFF"/>
                </a:solidFill>
                <a:latin typeface="Corbel" charset="0"/>
                <a:ea typeface="Corbel" charset="0"/>
                <a:cs typeface="Corbel" charset="0"/>
              </a:rPr>
              <a:t>High-performance interconnects and access to quality networks are two of the most vital considerations when selecting a colocation provider</a:t>
            </a:r>
            <a:r>
              <a:rPr lang="en-ZA" sz="1600" dirty="0" smtClean="0">
                <a:solidFill>
                  <a:srgbClr val="FFFFFF"/>
                </a:solidFill>
                <a:latin typeface="Corbel" charset="0"/>
                <a:ea typeface="Corbel" charset="0"/>
                <a:cs typeface="Corbel" charset="0"/>
              </a:rPr>
              <a:t>.</a:t>
            </a:r>
            <a:endParaRPr lang="en-ZA" sz="1600" dirty="0">
              <a:solidFill>
                <a:srgbClr val="FFFFFF"/>
              </a:solidFill>
              <a:latin typeface="Corbel" charset="0"/>
              <a:ea typeface="Corbel" charset="0"/>
              <a:cs typeface="Corbel" charset="0"/>
            </a:endParaRPr>
          </a:p>
        </p:txBody>
      </p:sp>
      <p:sp>
        <p:nvSpPr>
          <p:cNvPr id="3" name="Title 2"/>
          <p:cNvSpPr>
            <a:spLocks noGrp="1"/>
          </p:cNvSpPr>
          <p:nvPr>
            <p:ph type="title"/>
          </p:nvPr>
        </p:nvSpPr>
        <p:spPr>
          <a:xfrm>
            <a:off x="616346" y="2799"/>
            <a:ext cx="7476094" cy="944629"/>
          </a:xfrm>
        </p:spPr>
        <p:txBody>
          <a:bodyPr>
            <a:normAutofit/>
          </a:bodyPr>
          <a:lstStyle/>
          <a:p>
            <a:r>
              <a:rPr lang="en-US" dirty="0" smtClean="0">
                <a:solidFill>
                  <a:srgbClr val="38BA02"/>
                </a:solidFill>
              </a:rPr>
              <a:t>Colocation has become more than space &amp; </a:t>
            </a:r>
            <a:r>
              <a:rPr lang="en-US" dirty="0">
                <a:solidFill>
                  <a:srgbClr val="38BA02"/>
                </a:solidFill>
              </a:rPr>
              <a:t>p</a:t>
            </a:r>
            <a:r>
              <a:rPr lang="en-US" dirty="0" smtClean="0">
                <a:solidFill>
                  <a:srgbClr val="38BA02"/>
                </a:solidFill>
              </a:rPr>
              <a:t>ower</a:t>
            </a:r>
            <a:endParaRPr lang="en-US" dirty="0">
              <a:solidFill>
                <a:srgbClr val="38BA02"/>
              </a:solidFill>
            </a:endParaRPr>
          </a:p>
        </p:txBody>
      </p:sp>
    </p:spTree>
    <p:extLst>
      <p:ext uri="{BB962C8B-B14F-4D97-AF65-F5344CB8AC3E}">
        <p14:creationId xmlns:p14="http://schemas.microsoft.com/office/powerpoint/2010/main" val="2296978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46" y="979636"/>
            <a:ext cx="7992888" cy="423449"/>
          </a:xfrm>
          <a:prstGeom prst="rect">
            <a:avLst/>
          </a:prstGeom>
        </p:spPr>
        <p:txBody>
          <a:bodyPr wrap="square">
            <a:spAutoFit/>
          </a:bodyPr>
          <a:lstStyle/>
          <a:p>
            <a:pPr marL="285750" indent="-285750">
              <a:lnSpc>
                <a:spcPct val="150000"/>
              </a:lnSpc>
              <a:buFont typeface="Arial"/>
              <a:buChar char="•"/>
            </a:pPr>
            <a:endParaRPr lang="en-US" altLang="en-US" sz="1600" dirty="0">
              <a:solidFill>
                <a:srgbClr val="FFFFFF"/>
              </a:solidFill>
              <a:latin typeface="Corbel"/>
              <a:cs typeface="Corbel"/>
            </a:endParaRPr>
          </a:p>
        </p:txBody>
      </p:sp>
      <p:sp>
        <p:nvSpPr>
          <p:cNvPr id="6" name="Rectangle 5"/>
          <p:cNvSpPr/>
          <p:nvPr/>
        </p:nvSpPr>
        <p:spPr>
          <a:xfrm>
            <a:off x="6143625" y="206375"/>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45991021"/>
              </p:ext>
            </p:extLst>
          </p:nvPr>
        </p:nvGraphicFramePr>
        <p:xfrm>
          <a:off x="1119497" y="2065974"/>
          <a:ext cx="6986586" cy="3800475"/>
        </p:xfrm>
        <a:graphic>
          <a:graphicData uri="http://schemas.openxmlformats.org/drawingml/2006/table">
            <a:tbl>
              <a:tblPr>
                <a:tableStyleId>{5C22544A-7EE6-4342-B048-85BDC9FD1C3A}</a:tableStyleId>
              </a:tblPr>
              <a:tblGrid>
                <a:gridCol w="1372243">
                  <a:extLst>
                    <a:ext uri="{9D8B030D-6E8A-4147-A177-3AD203B41FA5}">
                      <a16:colId xmlns="" xmlns:a16="http://schemas.microsoft.com/office/drawing/2014/main" val="2050850790"/>
                    </a:ext>
                  </a:extLst>
                </a:gridCol>
                <a:gridCol w="1828800">
                  <a:extLst>
                    <a:ext uri="{9D8B030D-6E8A-4147-A177-3AD203B41FA5}">
                      <a16:colId xmlns="" xmlns:a16="http://schemas.microsoft.com/office/drawing/2014/main" val="1833635950"/>
                    </a:ext>
                  </a:extLst>
                </a:gridCol>
                <a:gridCol w="1358673">
                  <a:extLst>
                    <a:ext uri="{9D8B030D-6E8A-4147-A177-3AD203B41FA5}">
                      <a16:colId xmlns="" xmlns:a16="http://schemas.microsoft.com/office/drawing/2014/main" val="3342267583"/>
                    </a:ext>
                  </a:extLst>
                </a:gridCol>
                <a:gridCol w="2426870">
                  <a:extLst>
                    <a:ext uri="{9D8B030D-6E8A-4147-A177-3AD203B41FA5}">
                      <a16:colId xmlns="" xmlns:a16="http://schemas.microsoft.com/office/drawing/2014/main" val="4283588520"/>
                    </a:ext>
                  </a:extLst>
                </a:gridCol>
              </a:tblGrid>
              <a:tr h="422275">
                <a:tc>
                  <a:txBody>
                    <a:bodyPr/>
                    <a:lstStyle/>
                    <a:p>
                      <a:pPr lvl="1" algn="l" fontAlgn="b"/>
                      <a:r>
                        <a:rPr lang="en-ZA" sz="1200" b="1" u="none" strike="noStrike">
                          <a:effectLst/>
                          <a:latin typeface="Corbel" charset="0"/>
                          <a:ea typeface="Corbel" charset="0"/>
                          <a:cs typeface="Corbel" charset="0"/>
                        </a:rPr>
                        <a:t>YEAR</a:t>
                      </a:r>
                      <a:endParaRPr lang="en-ZA" sz="1200" b="1" i="0" u="none" strike="noStrike">
                        <a:solidFill>
                          <a:srgbClr val="000000"/>
                        </a:solidFill>
                        <a:effectLst/>
                        <a:latin typeface="Corbel" charset="0"/>
                        <a:ea typeface="Corbel" charset="0"/>
                        <a:cs typeface="Corbel" charset="0"/>
                      </a:endParaRPr>
                    </a:p>
                  </a:txBody>
                  <a:tcPr marL="9525" marR="9525" marT="9525" marB="0" anchor="ctr">
                    <a:solidFill>
                      <a:schemeClr val="tx1">
                        <a:lumMod val="25000"/>
                        <a:lumOff val="75000"/>
                      </a:schemeClr>
                    </a:solidFill>
                  </a:tcPr>
                </a:tc>
                <a:tc>
                  <a:txBody>
                    <a:bodyPr/>
                    <a:lstStyle/>
                    <a:p>
                      <a:pPr lvl="1" algn="l" fontAlgn="b"/>
                      <a:r>
                        <a:rPr lang="en-ZA" sz="1200" b="1" i="0" u="none" strike="noStrike" dirty="0" smtClean="0">
                          <a:solidFill>
                            <a:schemeClr val="dk1"/>
                          </a:solidFill>
                          <a:effectLst/>
                          <a:latin typeface="Corbel" charset="0"/>
                          <a:ea typeface="Corbel" charset="0"/>
                          <a:cs typeface="Corbel" charset="0"/>
                        </a:rPr>
                        <a:t>INTERCONNECTS</a:t>
                      </a:r>
                      <a:endParaRPr lang="en-ZA" sz="1200" b="1" i="0" u="none" strike="noStrike" dirty="0">
                        <a:solidFill>
                          <a:srgbClr val="000000"/>
                        </a:solidFill>
                        <a:effectLst/>
                        <a:latin typeface="Corbel" charset="0"/>
                        <a:ea typeface="Corbel" charset="0"/>
                        <a:cs typeface="Corbel" charset="0"/>
                      </a:endParaRPr>
                    </a:p>
                  </a:txBody>
                  <a:tcPr marL="9525" marR="9525" marT="9525" marB="0" anchor="ctr">
                    <a:solidFill>
                      <a:schemeClr val="tx1">
                        <a:lumMod val="25000"/>
                        <a:lumOff val="75000"/>
                      </a:schemeClr>
                    </a:solidFill>
                  </a:tcPr>
                </a:tc>
                <a:tc>
                  <a:txBody>
                    <a:bodyPr/>
                    <a:lstStyle/>
                    <a:p>
                      <a:pPr lvl="1" algn="l" fontAlgn="b"/>
                      <a:r>
                        <a:rPr lang="en-ZA" sz="1200" b="1" u="none" strike="noStrike">
                          <a:effectLst/>
                          <a:latin typeface="Corbel" charset="0"/>
                          <a:ea typeface="Corbel" charset="0"/>
                          <a:cs typeface="Corbel" charset="0"/>
                        </a:rPr>
                        <a:t>CLIENTS</a:t>
                      </a:r>
                      <a:endParaRPr lang="en-ZA" sz="1200" b="1" i="0" u="none" strike="noStrike">
                        <a:solidFill>
                          <a:srgbClr val="000000"/>
                        </a:solidFill>
                        <a:effectLst/>
                        <a:latin typeface="Corbel" charset="0"/>
                        <a:ea typeface="Corbel" charset="0"/>
                        <a:cs typeface="Corbel" charset="0"/>
                      </a:endParaRPr>
                    </a:p>
                  </a:txBody>
                  <a:tcPr marL="9525" marR="9525" marT="9525" marB="0" anchor="ctr">
                    <a:solidFill>
                      <a:schemeClr val="tx1">
                        <a:lumMod val="25000"/>
                        <a:lumOff val="75000"/>
                      </a:schemeClr>
                    </a:solidFill>
                  </a:tcPr>
                </a:tc>
                <a:tc>
                  <a:txBody>
                    <a:bodyPr/>
                    <a:lstStyle/>
                    <a:p>
                      <a:pPr lvl="1" algn="l" fontAlgn="b"/>
                      <a:r>
                        <a:rPr lang="en-ZA" sz="1200" b="1" u="none" strike="noStrike" dirty="0" smtClean="0">
                          <a:effectLst/>
                          <a:latin typeface="Corbel" charset="0"/>
                          <a:ea typeface="Corbel" charset="0"/>
                          <a:cs typeface="Corbel" charset="0"/>
                        </a:rPr>
                        <a:t>AVE. INTERCONNECT/CAB</a:t>
                      </a:r>
                      <a:endParaRPr lang="en-ZA" sz="1200" b="1" i="0" u="none" strike="noStrike" dirty="0">
                        <a:solidFill>
                          <a:srgbClr val="000000"/>
                        </a:solidFill>
                        <a:effectLst/>
                        <a:latin typeface="Corbel" charset="0"/>
                        <a:ea typeface="Corbel" charset="0"/>
                        <a:cs typeface="Corbel" charset="0"/>
                      </a:endParaRPr>
                    </a:p>
                  </a:txBody>
                  <a:tcPr marL="9525" marR="9525" marT="9525" marB="0" anchor="ctr">
                    <a:solidFill>
                      <a:schemeClr val="tx1">
                        <a:lumMod val="25000"/>
                        <a:lumOff val="75000"/>
                      </a:schemeClr>
                    </a:solidFill>
                  </a:tcPr>
                </a:tc>
                <a:extLst>
                  <a:ext uri="{0D108BD9-81ED-4DB2-BD59-A6C34878D82A}">
                    <a16:rowId xmlns="" xmlns:a16="http://schemas.microsoft.com/office/drawing/2014/main" val="1132676165"/>
                  </a:ext>
                </a:extLst>
              </a:tr>
              <a:tr h="422275">
                <a:tc>
                  <a:txBody>
                    <a:bodyPr/>
                    <a:lstStyle/>
                    <a:p>
                      <a:pPr lvl="1" algn="l" fontAlgn="b"/>
                      <a:r>
                        <a:rPr lang="en-ZA" sz="1200" u="none" strike="noStrike">
                          <a:effectLst/>
                          <a:latin typeface="Corbel" charset="0"/>
                          <a:ea typeface="Corbel" charset="0"/>
                          <a:cs typeface="Corbel" charset="0"/>
                        </a:rPr>
                        <a:t>2010</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300</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23</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2</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1751143339"/>
                  </a:ext>
                </a:extLst>
              </a:tr>
              <a:tr h="422275">
                <a:tc>
                  <a:txBody>
                    <a:bodyPr/>
                    <a:lstStyle/>
                    <a:p>
                      <a:pPr lvl="1" algn="l" fontAlgn="b"/>
                      <a:r>
                        <a:rPr lang="en-ZA" sz="1200" u="none" strike="noStrike">
                          <a:effectLst/>
                          <a:latin typeface="Corbel" charset="0"/>
                          <a:ea typeface="Corbel" charset="0"/>
                          <a:cs typeface="Corbel" charset="0"/>
                        </a:rPr>
                        <a:t>2011</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879</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53</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2</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1230101271"/>
                  </a:ext>
                </a:extLst>
              </a:tr>
              <a:tr h="422275">
                <a:tc>
                  <a:txBody>
                    <a:bodyPr/>
                    <a:lstStyle/>
                    <a:p>
                      <a:pPr lvl="1" algn="l" fontAlgn="b"/>
                      <a:r>
                        <a:rPr lang="en-ZA" sz="1200" u="none" strike="noStrike">
                          <a:effectLst/>
                          <a:latin typeface="Corbel" charset="0"/>
                          <a:ea typeface="Corbel" charset="0"/>
                          <a:cs typeface="Corbel" charset="0"/>
                        </a:rPr>
                        <a:t>2012</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1163</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93</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2</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524072809"/>
                  </a:ext>
                </a:extLst>
              </a:tr>
              <a:tr h="422275">
                <a:tc>
                  <a:txBody>
                    <a:bodyPr/>
                    <a:lstStyle/>
                    <a:p>
                      <a:pPr lvl="1" algn="l" fontAlgn="b"/>
                      <a:r>
                        <a:rPr lang="en-ZA" sz="1200" u="none" strike="noStrike">
                          <a:effectLst/>
                          <a:latin typeface="Corbel" charset="0"/>
                          <a:ea typeface="Corbel" charset="0"/>
                          <a:cs typeface="Corbel" charset="0"/>
                        </a:rPr>
                        <a:t>2013</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2017</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132</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2</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2179719897"/>
                  </a:ext>
                </a:extLst>
              </a:tr>
              <a:tr h="422275">
                <a:tc>
                  <a:txBody>
                    <a:bodyPr/>
                    <a:lstStyle/>
                    <a:p>
                      <a:pPr lvl="1" algn="l" fontAlgn="b"/>
                      <a:r>
                        <a:rPr lang="en-ZA" sz="1200" u="none" strike="noStrike">
                          <a:effectLst/>
                          <a:latin typeface="Corbel" charset="0"/>
                          <a:ea typeface="Corbel" charset="0"/>
                          <a:cs typeface="Corbel" charset="0"/>
                        </a:rPr>
                        <a:t>2014</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3392</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180</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3</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531908401"/>
                  </a:ext>
                </a:extLst>
              </a:tr>
              <a:tr h="422275">
                <a:tc>
                  <a:txBody>
                    <a:bodyPr/>
                    <a:lstStyle/>
                    <a:p>
                      <a:pPr lvl="1" algn="l" fontAlgn="b"/>
                      <a:r>
                        <a:rPr lang="en-ZA" sz="1200" u="none" strike="noStrike">
                          <a:effectLst/>
                          <a:latin typeface="Corbel" charset="0"/>
                          <a:ea typeface="Corbel" charset="0"/>
                          <a:cs typeface="Corbel" charset="0"/>
                        </a:rPr>
                        <a:t>2015</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5578</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219</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4</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3452565887"/>
                  </a:ext>
                </a:extLst>
              </a:tr>
              <a:tr h="422275">
                <a:tc>
                  <a:txBody>
                    <a:bodyPr/>
                    <a:lstStyle/>
                    <a:p>
                      <a:pPr lvl="1" algn="l" fontAlgn="b"/>
                      <a:r>
                        <a:rPr lang="en-ZA" sz="1200" u="none" strike="noStrike">
                          <a:effectLst/>
                          <a:latin typeface="Corbel" charset="0"/>
                          <a:ea typeface="Corbel" charset="0"/>
                          <a:cs typeface="Corbel" charset="0"/>
                        </a:rPr>
                        <a:t>2016</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7122</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a:effectLst/>
                          <a:latin typeface="Corbel" charset="0"/>
                          <a:ea typeface="Corbel" charset="0"/>
                          <a:cs typeface="Corbel" charset="0"/>
                        </a:rPr>
                        <a:t>280</a:t>
                      </a:r>
                      <a:endParaRPr lang="en-ZA" sz="1200" b="0" i="0" u="none" strike="noStrike">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4</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2641011639"/>
                  </a:ext>
                </a:extLst>
              </a:tr>
              <a:tr h="422275">
                <a:tc>
                  <a:txBody>
                    <a:bodyPr/>
                    <a:lstStyle/>
                    <a:p>
                      <a:pPr lvl="1" algn="l" fontAlgn="b"/>
                      <a:r>
                        <a:rPr lang="en-ZA" sz="1200" u="none" strike="noStrike" dirty="0">
                          <a:effectLst/>
                          <a:latin typeface="Corbel" charset="0"/>
                          <a:ea typeface="Corbel" charset="0"/>
                          <a:cs typeface="Corbel" charset="0"/>
                        </a:rPr>
                        <a:t>2017</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8624</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348</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tc>
                  <a:txBody>
                    <a:bodyPr/>
                    <a:lstStyle/>
                    <a:p>
                      <a:pPr lvl="1" algn="ctr" fontAlgn="b"/>
                      <a:r>
                        <a:rPr lang="en-ZA" sz="1200" u="none" strike="noStrike" dirty="0">
                          <a:effectLst/>
                          <a:latin typeface="Corbel" charset="0"/>
                          <a:ea typeface="Corbel" charset="0"/>
                          <a:cs typeface="Corbel" charset="0"/>
                        </a:rPr>
                        <a:t>4</a:t>
                      </a:r>
                      <a:endParaRPr lang="en-ZA" sz="1200" b="0" i="0" u="none" strike="noStrike" dirty="0">
                        <a:solidFill>
                          <a:srgbClr val="000000"/>
                        </a:solidFill>
                        <a:effectLst/>
                        <a:latin typeface="Corbel" charset="0"/>
                        <a:ea typeface="Corbel" charset="0"/>
                        <a:cs typeface="Corbel" charset="0"/>
                      </a:endParaRPr>
                    </a:p>
                  </a:txBody>
                  <a:tcPr marL="9525" marR="9525" marT="9525" marB="0" anchor="ctr"/>
                </a:tc>
                <a:extLst>
                  <a:ext uri="{0D108BD9-81ED-4DB2-BD59-A6C34878D82A}">
                    <a16:rowId xmlns="" xmlns:a16="http://schemas.microsoft.com/office/drawing/2014/main" val="3316346812"/>
                  </a:ext>
                </a:extLst>
              </a:tr>
            </a:tbl>
          </a:graphicData>
        </a:graphic>
      </p:graphicFrame>
      <p:sp>
        <p:nvSpPr>
          <p:cNvPr id="3" name="Title 2"/>
          <p:cNvSpPr>
            <a:spLocks noGrp="1"/>
          </p:cNvSpPr>
          <p:nvPr>
            <p:ph type="title"/>
          </p:nvPr>
        </p:nvSpPr>
        <p:spPr>
          <a:xfrm>
            <a:off x="616346" y="27747"/>
            <a:ext cx="6710284" cy="944629"/>
          </a:xfrm>
        </p:spPr>
        <p:txBody>
          <a:bodyPr>
            <a:normAutofit/>
          </a:bodyPr>
          <a:lstStyle/>
          <a:p>
            <a:r>
              <a:rPr lang="en-US" dirty="0" smtClean="0">
                <a:solidFill>
                  <a:srgbClr val="38BA02"/>
                </a:solidFill>
              </a:rPr>
              <a:t> Neutral </a:t>
            </a:r>
            <a:r>
              <a:rPr lang="en-US" dirty="0">
                <a:solidFill>
                  <a:srgbClr val="38BA02"/>
                </a:solidFill>
              </a:rPr>
              <a:t>c</a:t>
            </a:r>
            <a:r>
              <a:rPr lang="en-US" dirty="0" smtClean="0">
                <a:solidFill>
                  <a:srgbClr val="38BA02"/>
                </a:solidFill>
              </a:rPr>
              <a:t>olocation client vs interconnect growth</a:t>
            </a:r>
            <a:endParaRPr lang="en-US" dirty="0">
              <a:solidFill>
                <a:srgbClr val="38BA02"/>
              </a:solidFill>
            </a:endParaRPr>
          </a:p>
        </p:txBody>
      </p:sp>
    </p:spTree>
    <p:extLst>
      <p:ext uri="{BB962C8B-B14F-4D97-AF65-F5344CB8AC3E}">
        <p14:creationId xmlns:p14="http://schemas.microsoft.com/office/powerpoint/2010/main" val="377939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876143971"/>
              </p:ext>
            </p:extLst>
          </p:nvPr>
        </p:nvGraphicFramePr>
        <p:xfrm>
          <a:off x="4854007" y="3412422"/>
          <a:ext cx="4198553" cy="3322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032061615"/>
              </p:ext>
            </p:extLst>
          </p:nvPr>
        </p:nvGraphicFramePr>
        <p:xfrm>
          <a:off x="80010" y="1377314"/>
          <a:ext cx="3920490" cy="333184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5493941" y="2957932"/>
            <a:ext cx="2918684" cy="369332"/>
          </a:xfrm>
          <a:prstGeom prst="rect">
            <a:avLst/>
          </a:prstGeom>
        </p:spPr>
        <p:txBody>
          <a:bodyPr wrap="none">
            <a:spAutoFit/>
          </a:bodyPr>
          <a:lstStyle/>
          <a:p>
            <a:r>
              <a:rPr lang="en-ZA" b="1" dirty="0" smtClean="0">
                <a:solidFill>
                  <a:schemeClr val="bg1"/>
                </a:solidFill>
                <a:latin typeface="Corbel" charset="0"/>
                <a:ea typeface="Corbel" charset="0"/>
                <a:cs typeface="Corbel" charset="0"/>
              </a:rPr>
              <a:t>Interconnection 2015 - 2016</a:t>
            </a:r>
            <a:endParaRPr lang="en-ZA" b="1" dirty="0">
              <a:latin typeface="Corbel" charset="0"/>
              <a:ea typeface="Corbel" charset="0"/>
              <a:cs typeface="Corbel" charset="0"/>
            </a:endParaRPr>
          </a:p>
        </p:txBody>
      </p:sp>
      <p:sp>
        <p:nvSpPr>
          <p:cNvPr id="6" name="Rectangle 5"/>
          <p:cNvSpPr/>
          <p:nvPr/>
        </p:nvSpPr>
        <p:spPr>
          <a:xfrm>
            <a:off x="6143625" y="206375"/>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2930" y="42863"/>
            <a:ext cx="6687425" cy="944629"/>
          </a:xfrm>
        </p:spPr>
        <p:txBody>
          <a:bodyPr/>
          <a:lstStyle/>
          <a:p>
            <a:r>
              <a:rPr lang="en-US" dirty="0" smtClean="0">
                <a:solidFill>
                  <a:srgbClr val="38BA02"/>
                </a:solidFill>
              </a:rPr>
              <a:t>Increased Market Diversity = Complex Cabling</a:t>
            </a:r>
            <a:endParaRPr lang="en-US" dirty="0">
              <a:solidFill>
                <a:srgbClr val="38BA02"/>
              </a:solidFill>
            </a:endParaRPr>
          </a:p>
        </p:txBody>
      </p:sp>
    </p:spTree>
    <p:extLst>
      <p:ext uri="{BB962C8B-B14F-4D97-AF65-F5344CB8AC3E}">
        <p14:creationId xmlns:p14="http://schemas.microsoft.com/office/powerpoint/2010/main" val="2496640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671040" y="2364120"/>
            <a:ext cx="81698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84" name="CustomShape 2"/>
          <p:cNvSpPr/>
          <p:nvPr/>
        </p:nvSpPr>
        <p:spPr>
          <a:xfrm>
            <a:off x="817920" y="1471320"/>
            <a:ext cx="7515360" cy="510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marR="0" lvl="0" indent="-2847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3 Regions:  Johannesburg (</a:t>
            </a:r>
            <a:r>
              <a:rPr kumimoji="0" lang="en-ZA" b="0" i="0" u="none" strike="noStrike" kern="1200" cap="none" spc="-1" normalizeH="0" baseline="0" noProof="0" dirty="0" err="1">
                <a:ln>
                  <a:noFill/>
                </a:ln>
                <a:solidFill>
                  <a:srgbClr val="FFFFFF"/>
                </a:solidFill>
                <a:effectLst/>
                <a:uLnTx/>
                <a:uFill>
                  <a:solidFill>
                    <a:srgbClr val="FFFFFF"/>
                  </a:solidFill>
                </a:uFill>
                <a:latin typeface="Corbel" charset="0"/>
                <a:ea typeface="Corbel" charset="0"/>
                <a:cs typeface="Corbel" charset="0"/>
              </a:rPr>
              <a:t>Avg</a:t>
            </a: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 126Gbps, Peak: 205Gbps), Cape Town (30G), Durban (3G)</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285840" marR="0" lvl="0" indent="-2847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Members:  270 unique ASN’s</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285840" marR="0" lvl="0" indent="-2847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Port Sizes: 1G/10G/100G</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285840" marR="0" lvl="0" indent="-2847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559Active Ports – ~2.4Tbps connected capacity</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285840" marR="0" lvl="0" indent="-2847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Pricing: Free (Ports, Membership, Cross Connects)</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285840" marR="0" lvl="0" indent="-2847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Policy:  Open to all</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800280" marR="0" lvl="1" indent="-34200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Multi-lateral peering arrangements available;</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800280" marR="0" lvl="1" indent="-34200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Bi-lateral peering arrangements available</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a:p>
            <a:pPr marL="285840" marR="0" lvl="0" indent="-284760" algn="l" defTabSz="914400" rtl="0" eaLnBrk="1" fontAlgn="auto" latinLnBrk="0" hangingPunct="1">
              <a:lnSpc>
                <a:spcPct val="100000"/>
              </a:lnSpc>
              <a:spcBef>
                <a:spcPts val="0"/>
              </a:spcBef>
              <a:spcAft>
                <a:spcPts val="0"/>
              </a:spcAft>
              <a:buClr>
                <a:srgbClr val="FFFFFF"/>
              </a:buClr>
              <a:buSzTx/>
              <a:buFont typeface="Arial"/>
              <a:buChar char="•"/>
              <a:tabLst/>
              <a:defRPr/>
            </a:pPr>
            <a:r>
              <a:rPr kumimoji="0" lang="en-ZA" b="0" i="0" u="none" strike="noStrike" kern="1200" cap="none" spc="-1" normalizeH="0" baseline="0" noProof="0" dirty="0">
                <a:ln>
                  <a:noFill/>
                </a:ln>
                <a:solidFill>
                  <a:srgbClr val="FFFFFF"/>
                </a:solidFill>
                <a:effectLst/>
                <a:uLnTx/>
                <a:uFill>
                  <a:solidFill>
                    <a:srgbClr val="FFFFFF"/>
                  </a:solidFill>
                </a:uFill>
                <a:latin typeface="Corbel" charset="0"/>
                <a:ea typeface="Corbel" charset="0"/>
                <a:cs typeface="Corbel" charset="0"/>
              </a:rPr>
              <a:t>IPv4 &amp; IPv6 enabled</a:t>
            </a:r>
            <a:endParaRPr kumimoji="0" lang="en-ZA" b="0" i="0" u="none" strike="noStrike" kern="1200" cap="none" spc="-1" normalizeH="0" baseline="0" noProof="0" dirty="0">
              <a:ln>
                <a:noFill/>
              </a:ln>
              <a:solidFill>
                <a:srgbClr val="000000"/>
              </a:solidFill>
              <a:effectLst/>
              <a:uLnTx/>
              <a:uFill>
                <a:solidFill>
                  <a:srgbClr val="FFFFFF"/>
                </a:solidFill>
              </a:uFill>
              <a:latin typeface="Corbel" charset="0"/>
              <a:ea typeface="Corbel" charset="0"/>
              <a:cs typeface="Corbel" charset="0"/>
            </a:endParaRPr>
          </a:p>
        </p:txBody>
      </p:sp>
      <p:sp>
        <p:nvSpPr>
          <p:cNvPr id="85" name="CustomShape 3"/>
          <p:cNvSpPr/>
          <p:nvPr/>
        </p:nvSpPr>
        <p:spPr>
          <a:xfrm>
            <a:off x="623160" y="360"/>
            <a:ext cx="5989320" cy="94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1" normalizeH="0" baseline="0" noProof="0" dirty="0">
                <a:ln>
                  <a:noFill/>
                </a:ln>
                <a:solidFill>
                  <a:srgbClr val="38BA02"/>
                </a:solidFill>
                <a:effectLst/>
                <a:uLnTx/>
                <a:uFill>
                  <a:solidFill>
                    <a:srgbClr val="FFFFFF"/>
                  </a:solidFill>
                </a:uFill>
                <a:latin typeface="Corbel"/>
                <a:ea typeface="DejaVu Sans"/>
              </a:rPr>
              <a:t>NAPAfrica </a:t>
            </a:r>
            <a:r>
              <a:rPr kumimoji="0" lang="en-ZA" sz="2400" b="0" i="0" u="none" strike="noStrike" kern="1200" cap="none" spc="-1" normalizeH="0" baseline="0" noProof="0" dirty="0" smtClean="0">
                <a:ln>
                  <a:noFill/>
                </a:ln>
                <a:solidFill>
                  <a:srgbClr val="38BA02"/>
                </a:solidFill>
                <a:effectLst/>
                <a:uLnTx/>
                <a:uFill>
                  <a:solidFill>
                    <a:srgbClr val="FFFFFF"/>
                  </a:solidFill>
                </a:uFill>
                <a:latin typeface="Corbel"/>
                <a:ea typeface="DejaVu Sans"/>
              </a:rPr>
              <a:t>overview</a:t>
            </a:r>
            <a:r>
              <a:rPr kumimoji="0" lang="en-ZA" sz="2400" b="0" i="0" u="none" strike="noStrike" kern="1200" cap="none" spc="-1" normalizeH="0" baseline="0" noProof="0" dirty="0">
                <a:ln>
                  <a:noFill/>
                </a:ln>
                <a:solidFill>
                  <a:srgbClr val="38BA02"/>
                </a:solidFill>
                <a:effectLst/>
                <a:uLnTx/>
                <a:uFill>
                  <a:solidFill>
                    <a:srgbClr val="FFFFFF"/>
                  </a:solidFill>
                </a:uFill>
                <a:latin typeface="Corbel"/>
                <a:ea typeface="DejaVu Sans"/>
              </a:rPr>
              <a:t>: </a:t>
            </a:r>
            <a:r>
              <a:rPr kumimoji="0" lang="en-ZA" sz="2400" b="1" i="0" u="none" strike="noStrike" kern="1200" cap="none" spc="-1" normalizeH="0" baseline="0" noProof="0" dirty="0">
                <a:ln>
                  <a:noFill/>
                </a:ln>
                <a:solidFill>
                  <a:srgbClr val="38BA02"/>
                </a:solidFill>
                <a:effectLst/>
                <a:uLnTx/>
                <a:uFill>
                  <a:solidFill>
                    <a:srgbClr val="FFFFFF"/>
                  </a:solidFill>
                </a:uFill>
                <a:latin typeface="Corbel"/>
                <a:ea typeface="DejaVu Sans"/>
              </a:rPr>
              <a:t>AS37195</a:t>
            </a:r>
            <a:endParaRPr kumimoji="0" lang="en-ZA"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86" name="CustomShape 4"/>
          <p:cNvSpPr/>
          <p:nvPr/>
        </p:nvSpPr>
        <p:spPr>
          <a:xfrm>
            <a:off x="5095800" y="3492000"/>
            <a:ext cx="183240" cy="42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sp>
        <p:nvSpPr>
          <p:cNvPr id="87" name="CustomShape 5"/>
          <p:cNvSpPr/>
          <p:nvPr/>
        </p:nvSpPr>
        <p:spPr>
          <a:xfrm>
            <a:off x="6390000" y="97920"/>
            <a:ext cx="244908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27601054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2"/>
          <p:cNvSpPr/>
          <p:nvPr/>
        </p:nvSpPr>
        <p:spPr>
          <a:xfrm>
            <a:off x="623160" y="360"/>
            <a:ext cx="5989320" cy="94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1" normalizeH="0" baseline="0" noProof="0" dirty="0">
                <a:ln>
                  <a:noFill/>
                </a:ln>
                <a:solidFill>
                  <a:srgbClr val="38BA02"/>
                </a:solidFill>
                <a:effectLst/>
                <a:uLnTx/>
                <a:uFill>
                  <a:solidFill>
                    <a:srgbClr val="FFFFFF"/>
                  </a:solidFill>
                </a:uFill>
                <a:latin typeface="Corbel"/>
                <a:ea typeface="DejaVu Sans"/>
              </a:rPr>
              <a:t>NAPAfrica Growth 2016 to 2017</a:t>
            </a:r>
            <a:endParaRPr kumimoji="0" lang="en-ZA" sz="18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90" name="CustomShape 3"/>
          <p:cNvSpPr/>
          <p:nvPr/>
        </p:nvSpPr>
        <p:spPr>
          <a:xfrm>
            <a:off x="5095800" y="3385800"/>
            <a:ext cx="18324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1" normalizeH="0" baseline="0" noProof="0">
              <a:ln>
                <a:noFill/>
              </a:ln>
              <a:solidFill>
                <a:srgbClr val="000000"/>
              </a:solidFill>
              <a:effectLst/>
              <a:uLnTx/>
              <a:uFill>
                <a:solidFill>
                  <a:srgbClr val="FFFFFF"/>
                </a:solidFill>
              </a:uFill>
              <a:latin typeface="Arial"/>
            </a:endParaRPr>
          </a:p>
        </p:txBody>
      </p:sp>
      <p:graphicFrame>
        <p:nvGraphicFramePr>
          <p:cNvPr id="91" name="Table 4"/>
          <p:cNvGraphicFramePr/>
          <p:nvPr>
            <p:extLst>
              <p:ext uri="{D42A27DB-BD31-4B8C-83A1-F6EECF244321}">
                <p14:modId xmlns:p14="http://schemas.microsoft.com/office/powerpoint/2010/main" val="360173336"/>
              </p:ext>
            </p:extLst>
          </p:nvPr>
        </p:nvGraphicFramePr>
        <p:xfrm>
          <a:off x="1775880" y="1327320"/>
          <a:ext cx="6823080" cy="2581560"/>
        </p:xfrm>
        <a:graphic>
          <a:graphicData uri="http://schemas.openxmlformats.org/drawingml/2006/table">
            <a:tbl>
              <a:tblPr>
                <a:tableStyleId>{D113A9D2-9D6B-4929-AA2D-F23B5EE8CBE7}</a:tableStyleId>
              </a:tblPr>
              <a:tblGrid>
                <a:gridCol w="2126520">
                  <a:extLst>
                    <a:ext uri="{9D8B030D-6E8A-4147-A177-3AD203B41FA5}">
                      <a16:colId xmlns="" xmlns:a16="http://schemas.microsoft.com/office/drawing/2014/main" val="20000"/>
                    </a:ext>
                  </a:extLst>
                </a:gridCol>
                <a:gridCol w="849240">
                  <a:extLst>
                    <a:ext uri="{9D8B030D-6E8A-4147-A177-3AD203B41FA5}">
                      <a16:colId xmlns="" xmlns:a16="http://schemas.microsoft.com/office/drawing/2014/main" val="20001"/>
                    </a:ext>
                  </a:extLst>
                </a:gridCol>
                <a:gridCol w="738360">
                  <a:extLst>
                    <a:ext uri="{9D8B030D-6E8A-4147-A177-3AD203B41FA5}">
                      <a16:colId xmlns="" xmlns:a16="http://schemas.microsoft.com/office/drawing/2014/main" val="20002"/>
                    </a:ext>
                  </a:extLst>
                </a:gridCol>
                <a:gridCol w="959760">
                  <a:extLst>
                    <a:ext uri="{9D8B030D-6E8A-4147-A177-3AD203B41FA5}">
                      <a16:colId xmlns="" xmlns:a16="http://schemas.microsoft.com/office/drawing/2014/main" val="20003"/>
                    </a:ext>
                  </a:extLst>
                </a:gridCol>
                <a:gridCol w="2149200">
                  <a:extLst>
                    <a:ext uri="{9D8B030D-6E8A-4147-A177-3AD203B41FA5}">
                      <a16:colId xmlns="" xmlns:a16="http://schemas.microsoft.com/office/drawing/2014/main" val="20004"/>
                    </a:ext>
                  </a:extLst>
                </a:gridCol>
              </a:tblGrid>
              <a:tr h="887760">
                <a:tc>
                  <a:txBody>
                    <a:bodyPr/>
                    <a:lstStyle/>
                    <a:p>
                      <a:pPr algn="ctr">
                        <a:lnSpc>
                          <a:spcPct val="100000"/>
                        </a:lnSpc>
                      </a:pPr>
                      <a:r>
                        <a:rPr lang="en-ZA" sz="1600" strike="noStrike" spc="-1" dirty="0">
                          <a:uFill>
                            <a:solidFill>
                              <a:srgbClr val="FFFFFF"/>
                            </a:solidFill>
                          </a:uFill>
                        </a:rPr>
                        <a:t>IXP</a:t>
                      </a:r>
                      <a:endParaRPr lang="en-ZA" sz="1600" b="1"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ZA" sz="1600" strike="noStrike" spc="-1">
                          <a:uFill>
                            <a:solidFill>
                              <a:srgbClr val="FFFFFF"/>
                            </a:solidFill>
                          </a:uFill>
                        </a:rPr>
                        <a:t>1G Ports</a:t>
                      </a:r>
                      <a:endParaRPr lang="en-ZA" sz="1600" b="1"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ZA" sz="1600" strike="noStrike" spc="-1">
                          <a:uFill>
                            <a:solidFill>
                              <a:srgbClr val="FFFFFF"/>
                            </a:solidFill>
                          </a:uFill>
                        </a:rPr>
                        <a:t>10G Ports</a:t>
                      </a:r>
                      <a:endParaRPr lang="en-ZA" sz="1600" b="1"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ZA" sz="1600" strike="noStrike" spc="-1">
                          <a:uFill>
                            <a:solidFill>
                              <a:srgbClr val="FFFFFF"/>
                            </a:solidFill>
                          </a:uFill>
                        </a:rPr>
                        <a:t>Total</a:t>
                      </a:r>
                      <a:endParaRPr lang="en-ZA" sz="1600" b="1"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ZA" sz="1600" strike="noStrike" spc="-1" dirty="0">
                          <a:uFill>
                            <a:solidFill>
                              <a:srgbClr val="FFFFFF"/>
                            </a:solidFill>
                          </a:uFill>
                        </a:rPr>
                        <a:t>Connected Capacity</a:t>
                      </a:r>
                      <a:endParaRPr lang="en-ZA" sz="1600" b="1"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57120">
                <a:tc>
                  <a:txBody>
                    <a:bodyPr/>
                    <a:lstStyle/>
                    <a:p>
                      <a:pPr>
                        <a:lnSpc>
                          <a:spcPct val="100000"/>
                        </a:lnSpc>
                      </a:pPr>
                      <a:r>
                        <a:rPr lang="en-ZA" sz="1600" strike="noStrike" spc="-1">
                          <a:uFill>
                            <a:solidFill>
                              <a:srgbClr val="FFFFFF"/>
                            </a:solidFill>
                          </a:uFill>
                        </a:rPr>
                        <a:t>NAPAfrica IX JHB</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177</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88</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265</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dirty="0" smtClean="0">
                          <a:uFill>
                            <a:solidFill>
                              <a:srgbClr val="FFFFFF"/>
                            </a:solidFill>
                          </a:uFill>
                        </a:rPr>
                        <a:t>1057G</a:t>
                      </a:r>
                      <a:endParaRPr lang="en-ZA" sz="1600" b="0"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57120">
                <a:tc>
                  <a:txBody>
                    <a:bodyPr/>
                    <a:lstStyle/>
                    <a:p>
                      <a:pPr>
                        <a:lnSpc>
                          <a:spcPct val="100000"/>
                        </a:lnSpc>
                      </a:pPr>
                      <a:r>
                        <a:rPr lang="en-ZA" sz="1600" strike="noStrike" spc="-1">
                          <a:uFill>
                            <a:solidFill>
                              <a:srgbClr val="FFFFFF"/>
                            </a:solidFill>
                          </a:uFill>
                        </a:rPr>
                        <a:t>NAPAfrica IX CPT</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87</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28</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115</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dirty="0" smtClean="0">
                          <a:uFill>
                            <a:solidFill>
                              <a:srgbClr val="FFFFFF"/>
                            </a:solidFill>
                          </a:uFill>
                        </a:rPr>
                        <a:t>367G</a:t>
                      </a:r>
                      <a:endParaRPr lang="en-ZA" sz="1600" b="0"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622440">
                <a:tc>
                  <a:txBody>
                    <a:bodyPr/>
                    <a:lstStyle/>
                    <a:p>
                      <a:pPr>
                        <a:lnSpc>
                          <a:spcPct val="100000"/>
                        </a:lnSpc>
                      </a:pPr>
                      <a:r>
                        <a:rPr lang="en-ZA" sz="1600" strike="noStrike" spc="-1">
                          <a:uFill>
                            <a:solidFill>
                              <a:srgbClr val="FFFFFF"/>
                            </a:solidFill>
                          </a:uFill>
                        </a:rPr>
                        <a:t>NAPAfrica IX DBN</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41</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8</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49</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dirty="0" smtClean="0">
                          <a:uFill>
                            <a:solidFill>
                              <a:srgbClr val="FFFFFF"/>
                            </a:solidFill>
                          </a:uFill>
                        </a:rPr>
                        <a:t>121G</a:t>
                      </a:r>
                      <a:endParaRPr lang="en-ZA" sz="1600" b="0"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57120">
                <a:tc>
                  <a:txBody>
                    <a:bodyPr/>
                    <a:lstStyle/>
                    <a:p>
                      <a:pPr>
                        <a:lnSpc>
                          <a:spcPct val="100000"/>
                        </a:lnSpc>
                      </a:pPr>
                      <a:r>
                        <a:rPr lang="en-ZA" sz="1600" strike="noStrike" spc="-1" dirty="0">
                          <a:uFill>
                            <a:solidFill>
                              <a:srgbClr val="FFFFFF"/>
                            </a:solidFill>
                          </a:uFill>
                        </a:rPr>
                        <a:t>Total</a:t>
                      </a:r>
                      <a:endParaRPr lang="en-ZA" sz="1600" b="0"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305</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124</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a:uFill>
                            <a:solidFill>
                              <a:srgbClr val="FFFFFF"/>
                            </a:solidFill>
                          </a:uFill>
                        </a:rPr>
                        <a:t>429</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ZA" sz="1600" strike="noStrike" spc="-1" dirty="0" smtClean="0">
                          <a:uFill>
                            <a:solidFill>
                              <a:srgbClr val="FFFFFF"/>
                            </a:solidFill>
                          </a:uFill>
                        </a:rPr>
                        <a:t>1545G</a:t>
                      </a:r>
                      <a:endParaRPr lang="en-ZA" sz="1600" b="0"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
        <p:nvSpPr>
          <p:cNvPr id="92" name="CustomShape 5"/>
          <p:cNvSpPr/>
          <p:nvPr/>
        </p:nvSpPr>
        <p:spPr>
          <a:xfrm>
            <a:off x="411300" y="1326780"/>
            <a:ext cx="27291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1" normalizeH="0" baseline="0" noProof="0">
                <a:ln>
                  <a:noFill/>
                </a:ln>
                <a:solidFill>
                  <a:srgbClr val="FFFFFF"/>
                </a:solidFill>
                <a:effectLst/>
                <a:uLnTx/>
                <a:uFill>
                  <a:solidFill>
                    <a:srgbClr val="FFFFFF"/>
                  </a:solidFill>
                </a:uFill>
                <a:latin typeface="Corbel" charset="0"/>
                <a:ea typeface="Corbel" charset="0"/>
                <a:cs typeface="Corbel" charset="0"/>
              </a:rPr>
              <a:t>July 2016</a:t>
            </a:r>
            <a:endParaRPr kumimoji="0" lang="en-ZA" sz="1800" b="1" i="0" u="none" strike="noStrike" kern="1200" cap="none" spc="-1" normalizeH="0" baseline="0" noProof="0">
              <a:ln>
                <a:noFill/>
              </a:ln>
              <a:solidFill>
                <a:srgbClr val="000000"/>
              </a:solidFill>
              <a:effectLst/>
              <a:uLnTx/>
              <a:uFill>
                <a:solidFill>
                  <a:srgbClr val="FFFFFF"/>
                </a:solidFill>
              </a:uFill>
              <a:latin typeface="Corbel" charset="0"/>
              <a:ea typeface="Corbel" charset="0"/>
              <a:cs typeface="Corbel" charset="0"/>
            </a:endParaRPr>
          </a:p>
        </p:txBody>
      </p:sp>
      <p:graphicFrame>
        <p:nvGraphicFramePr>
          <p:cNvPr id="93" name="Table 6"/>
          <p:cNvGraphicFramePr/>
          <p:nvPr>
            <p:extLst>
              <p:ext uri="{D42A27DB-BD31-4B8C-83A1-F6EECF244321}">
                <p14:modId xmlns:p14="http://schemas.microsoft.com/office/powerpoint/2010/main" val="2073578923"/>
              </p:ext>
            </p:extLst>
          </p:nvPr>
        </p:nvGraphicFramePr>
        <p:xfrm>
          <a:off x="1775880" y="4364280"/>
          <a:ext cx="6823080" cy="1920240"/>
        </p:xfrm>
        <a:graphic>
          <a:graphicData uri="http://schemas.openxmlformats.org/drawingml/2006/table">
            <a:tbl>
              <a:tblPr>
                <a:tableStyleId>{D113A9D2-9D6B-4929-AA2D-F23B5EE8CBE7}</a:tableStyleId>
              </a:tblPr>
              <a:tblGrid>
                <a:gridCol w="2112840">
                  <a:extLst>
                    <a:ext uri="{9D8B030D-6E8A-4147-A177-3AD203B41FA5}">
                      <a16:colId xmlns="" xmlns:a16="http://schemas.microsoft.com/office/drawing/2014/main" val="20000"/>
                    </a:ext>
                  </a:extLst>
                </a:gridCol>
                <a:gridCol w="900360">
                  <a:extLst>
                    <a:ext uri="{9D8B030D-6E8A-4147-A177-3AD203B41FA5}">
                      <a16:colId xmlns="" xmlns:a16="http://schemas.microsoft.com/office/drawing/2014/main" val="20001"/>
                    </a:ext>
                  </a:extLst>
                </a:gridCol>
                <a:gridCol w="706320">
                  <a:extLst>
                    <a:ext uri="{9D8B030D-6E8A-4147-A177-3AD203B41FA5}">
                      <a16:colId xmlns="" xmlns:a16="http://schemas.microsoft.com/office/drawing/2014/main" val="20002"/>
                    </a:ext>
                  </a:extLst>
                </a:gridCol>
                <a:gridCol w="844920">
                  <a:extLst>
                    <a:ext uri="{9D8B030D-6E8A-4147-A177-3AD203B41FA5}">
                      <a16:colId xmlns="" xmlns:a16="http://schemas.microsoft.com/office/drawing/2014/main" val="20003"/>
                    </a:ext>
                  </a:extLst>
                </a:gridCol>
                <a:gridCol w="2258640">
                  <a:extLst>
                    <a:ext uri="{9D8B030D-6E8A-4147-A177-3AD203B41FA5}">
                      <a16:colId xmlns="" xmlns:a16="http://schemas.microsoft.com/office/drawing/2014/main" val="20004"/>
                    </a:ext>
                  </a:extLst>
                </a:gridCol>
              </a:tblGrid>
              <a:tr h="558360">
                <a:tc>
                  <a:txBody>
                    <a:bodyPr/>
                    <a:lstStyle/>
                    <a:p>
                      <a:pPr algn="ctr">
                        <a:lnSpc>
                          <a:spcPct val="100000"/>
                        </a:lnSpc>
                      </a:pPr>
                      <a:r>
                        <a:rPr lang="en-ZA" sz="1600" strike="noStrike" spc="-1" dirty="0">
                          <a:uFill>
                            <a:solidFill>
                              <a:srgbClr val="FFFFFF"/>
                            </a:solidFill>
                          </a:uFill>
                        </a:rPr>
                        <a:t>IXP</a:t>
                      </a:r>
                      <a:endParaRPr lang="en-ZA" sz="1600" b="1"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00000"/>
                        </a:lnSpc>
                      </a:pPr>
                      <a:r>
                        <a:rPr lang="en-ZA" sz="1600" strike="noStrike" spc="-1">
                          <a:uFill>
                            <a:solidFill>
                              <a:srgbClr val="FFFFFF"/>
                            </a:solidFill>
                          </a:uFill>
                        </a:rPr>
                        <a:t>1G Ports</a:t>
                      </a:r>
                      <a:endParaRPr lang="en-ZA" sz="1600" b="1"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00000"/>
                        </a:lnSpc>
                      </a:pPr>
                      <a:r>
                        <a:rPr lang="en-ZA" sz="1600" strike="noStrike" spc="-1">
                          <a:uFill>
                            <a:solidFill>
                              <a:srgbClr val="FFFFFF"/>
                            </a:solidFill>
                          </a:uFill>
                        </a:rPr>
                        <a:t>10G Ports</a:t>
                      </a:r>
                      <a:endParaRPr lang="en-ZA" sz="1600" b="1"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00000"/>
                        </a:lnSpc>
                      </a:pPr>
                      <a:r>
                        <a:rPr lang="en-ZA" sz="1600" strike="noStrike" spc="-1">
                          <a:uFill>
                            <a:solidFill>
                              <a:srgbClr val="FFFFFF"/>
                            </a:solidFill>
                          </a:uFill>
                        </a:rPr>
                        <a:t>Total</a:t>
                      </a:r>
                      <a:endParaRPr lang="en-ZA" sz="1600" b="1"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lnSpc>
                          <a:spcPct val="100000"/>
                        </a:lnSpc>
                      </a:pPr>
                      <a:r>
                        <a:rPr lang="en-ZA" sz="1600" strike="noStrike" spc="-1" dirty="0">
                          <a:uFill>
                            <a:solidFill>
                              <a:srgbClr val="FFFFFF"/>
                            </a:solidFill>
                          </a:uFill>
                        </a:rPr>
                        <a:t>Connected Capacity</a:t>
                      </a:r>
                      <a:endParaRPr lang="en-ZA" sz="1600" b="1"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284040">
                <a:tc>
                  <a:txBody>
                    <a:bodyPr/>
                    <a:lstStyle/>
                    <a:p>
                      <a:pPr>
                        <a:lnSpc>
                          <a:spcPct val="100000"/>
                        </a:lnSpc>
                      </a:pPr>
                      <a:r>
                        <a:rPr lang="en-ZA" sz="1600" strike="noStrike" spc="-1">
                          <a:uFill>
                            <a:solidFill>
                              <a:srgbClr val="FFFFFF"/>
                            </a:solidFill>
                          </a:uFill>
                        </a:rPr>
                        <a:t>NAPAfrica IX JHB</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199</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156</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355</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1759G</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284040">
                <a:tc>
                  <a:txBody>
                    <a:bodyPr/>
                    <a:lstStyle/>
                    <a:p>
                      <a:pPr>
                        <a:lnSpc>
                          <a:spcPct val="100000"/>
                        </a:lnSpc>
                      </a:pPr>
                      <a:r>
                        <a:rPr lang="en-ZA" sz="1600" strike="noStrike" spc="-1">
                          <a:uFill>
                            <a:solidFill>
                              <a:srgbClr val="FFFFFF"/>
                            </a:solidFill>
                          </a:uFill>
                        </a:rPr>
                        <a:t>NAPAfrica IX CPT</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97</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46</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143</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557G</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2"/>
                  </a:ext>
                </a:extLst>
              </a:tr>
              <a:tr h="284040">
                <a:tc>
                  <a:txBody>
                    <a:bodyPr/>
                    <a:lstStyle/>
                    <a:p>
                      <a:pPr>
                        <a:lnSpc>
                          <a:spcPct val="100000"/>
                        </a:lnSpc>
                      </a:pPr>
                      <a:r>
                        <a:rPr lang="en-ZA" sz="1600" strike="noStrike" spc="-1">
                          <a:uFill>
                            <a:solidFill>
                              <a:srgbClr val="FFFFFF"/>
                            </a:solidFill>
                          </a:uFill>
                        </a:rPr>
                        <a:t>NAPAfrica IX DBN</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50</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11</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61</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160G</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284040">
                <a:tc>
                  <a:txBody>
                    <a:bodyPr/>
                    <a:lstStyle/>
                    <a:p>
                      <a:pPr>
                        <a:lnSpc>
                          <a:spcPct val="100000"/>
                        </a:lnSpc>
                      </a:pPr>
                      <a:r>
                        <a:rPr lang="en-ZA" sz="1600" strike="noStrike" spc="-1" dirty="0">
                          <a:uFill>
                            <a:solidFill>
                              <a:srgbClr val="FFFFFF"/>
                            </a:solidFill>
                          </a:uFill>
                        </a:rPr>
                        <a:t>Totals</a:t>
                      </a:r>
                      <a:endParaRPr lang="en-ZA" sz="1600" b="0"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346</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213</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a:uFill>
                            <a:solidFill>
                              <a:srgbClr val="FFFFFF"/>
                            </a:solidFill>
                          </a:uFill>
                        </a:rPr>
                        <a:t>559</a:t>
                      </a:r>
                      <a:endParaRPr lang="en-ZA" sz="1600" b="0" strike="noStrike" spc="-1">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nSpc>
                          <a:spcPct val="100000"/>
                        </a:lnSpc>
                      </a:pPr>
                      <a:r>
                        <a:rPr lang="en-ZA" sz="1600" strike="noStrike" spc="-1" dirty="0">
                          <a:uFill>
                            <a:solidFill>
                              <a:srgbClr val="FFFFFF"/>
                            </a:solidFill>
                          </a:uFill>
                        </a:rPr>
                        <a:t>2476G</a:t>
                      </a:r>
                      <a:endParaRPr lang="en-ZA" sz="1600" b="0" strike="noStrike" spc="-1" dirty="0">
                        <a:solidFill>
                          <a:srgbClr val="000000"/>
                        </a:solidFill>
                        <a:uFill>
                          <a:solidFill>
                            <a:srgbClr val="FFFFFF"/>
                          </a:solidFill>
                        </a:uFill>
                        <a:latin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94" name="CustomShape 7"/>
          <p:cNvSpPr/>
          <p:nvPr/>
        </p:nvSpPr>
        <p:spPr>
          <a:xfrm>
            <a:off x="411300" y="4368690"/>
            <a:ext cx="27291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1" normalizeH="0" baseline="0" noProof="0">
                <a:ln>
                  <a:noFill/>
                </a:ln>
                <a:solidFill>
                  <a:srgbClr val="FFFFFF"/>
                </a:solidFill>
                <a:effectLst/>
                <a:uLnTx/>
                <a:uFill>
                  <a:solidFill>
                    <a:srgbClr val="FFFFFF"/>
                  </a:solidFill>
                </a:uFill>
                <a:latin typeface="Corbel" charset="0"/>
                <a:ea typeface="Corbel" charset="0"/>
                <a:cs typeface="Corbel" charset="0"/>
              </a:rPr>
              <a:t>July 2017</a:t>
            </a:r>
            <a:endParaRPr kumimoji="0" lang="en-ZA" sz="1800" b="1" i="0" u="none" strike="noStrike" kern="1200" cap="none" spc="-1" normalizeH="0" baseline="0" noProof="0">
              <a:ln>
                <a:noFill/>
              </a:ln>
              <a:solidFill>
                <a:srgbClr val="000000"/>
              </a:solidFill>
              <a:effectLst/>
              <a:uLnTx/>
              <a:uFill>
                <a:solidFill>
                  <a:srgbClr val="FFFFFF"/>
                </a:solidFill>
              </a:uFill>
              <a:latin typeface="Corbel" charset="0"/>
              <a:ea typeface="Corbel" charset="0"/>
              <a:cs typeface="Corbel" charset="0"/>
            </a:endParaRPr>
          </a:p>
        </p:txBody>
      </p:sp>
      <p:sp>
        <p:nvSpPr>
          <p:cNvPr id="95" name="CustomShape 8"/>
          <p:cNvSpPr/>
          <p:nvPr/>
        </p:nvSpPr>
        <p:spPr>
          <a:xfrm>
            <a:off x="6390000" y="97920"/>
            <a:ext cx="2449080" cy="76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5214907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46" y="979636"/>
            <a:ext cx="7992888" cy="423449"/>
          </a:xfrm>
          <a:prstGeom prst="rect">
            <a:avLst/>
          </a:prstGeom>
        </p:spPr>
        <p:txBody>
          <a:bodyPr wrap="square">
            <a:spAutoFit/>
          </a:bodyPr>
          <a:lstStyle/>
          <a:p>
            <a:pPr marL="285750" indent="-285750">
              <a:lnSpc>
                <a:spcPct val="150000"/>
              </a:lnSpc>
              <a:buFont typeface="Arial"/>
              <a:buChar char="•"/>
            </a:pPr>
            <a:endParaRPr lang="en-US" altLang="en-US" sz="1600" dirty="0">
              <a:solidFill>
                <a:srgbClr val="FFFFFF"/>
              </a:solidFill>
              <a:latin typeface="Corbel"/>
              <a:cs typeface="Corbel"/>
            </a:endParaRPr>
          </a:p>
        </p:txBody>
      </p:sp>
      <p:sp>
        <p:nvSpPr>
          <p:cNvPr id="3" name="Title 2"/>
          <p:cNvSpPr>
            <a:spLocks noGrp="1"/>
          </p:cNvSpPr>
          <p:nvPr>
            <p:ph type="title"/>
          </p:nvPr>
        </p:nvSpPr>
        <p:spPr>
          <a:xfrm>
            <a:off x="357188" y="324"/>
            <a:ext cx="7272338" cy="944629"/>
          </a:xfrm>
        </p:spPr>
        <p:txBody>
          <a:bodyPr>
            <a:normAutofit/>
          </a:bodyPr>
          <a:lstStyle/>
          <a:p>
            <a:r>
              <a:rPr lang="en-US" dirty="0" smtClean="0">
                <a:solidFill>
                  <a:srgbClr val="38BA02"/>
                </a:solidFill>
              </a:rPr>
              <a:t>Massive growth = operational challenges</a:t>
            </a:r>
            <a:endParaRPr lang="en-US" dirty="0">
              <a:solidFill>
                <a:srgbClr val="38BA02"/>
              </a:solidFill>
            </a:endParaRPr>
          </a:p>
        </p:txBody>
      </p:sp>
      <p:sp>
        <p:nvSpPr>
          <p:cNvPr id="4" name="Rectangle 3"/>
          <p:cNvSpPr/>
          <p:nvPr/>
        </p:nvSpPr>
        <p:spPr>
          <a:xfrm>
            <a:off x="6143625" y="206375"/>
            <a:ext cx="2762250" cy="587375"/>
          </a:xfrm>
          <a:prstGeom prst="rect">
            <a:avLst/>
          </a:prstGeom>
          <a:solidFill>
            <a:srgbClr val="FFFFFF"/>
          </a:solidFill>
          <a:ln>
            <a:noFill/>
          </a:ln>
          <a:effectLst>
            <a:innerShdw blurRad="63500" dist="50800" dir="13500000">
              <a:schemeClr val="bg1">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mage result for data centre cabling"/>
          <p:cNvPicPr/>
          <p:nvPr/>
        </p:nvPicPr>
        <p:blipFill rotWithShape="1">
          <a:blip r:embed="rId3">
            <a:extLst>
              <a:ext uri="{28A0092B-C50C-407E-A947-70E740481C1C}">
                <a14:useLocalDpi xmlns:a14="http://schemas.microsoft.com/office/drawing/2010/main" val="0"/>
              </a:ext>
            </a:extLst>
          </a:blip>
          <a:srcRect l="-1119" t="14066" r="1119" b="-3601"/>
          <a:stretch/>
        </p:blipFill>
        <p:spPr bwMode="auto">
          <a:xfrm>
            <a:off x="242886" y="3904009"/>
            <a:ext cx="4086225" cy="2746057"/>
          </a:xfrm>
          <a:prstGeom prst="rect">
            <a:avLst/>
          </a:prstGeom>
          <a:ln>
            <a:noFill/>
          </a:ln>
          <a:effectLst>
            <a:outerShdw blurRad="292100" dist="139700" dir="2700000" algn="tl" rotWithShape="0">
              <a:srgbClr val="333333">
                <a:alpha val="65000"/>
              </a:srgbClr>
            </a:outerShdw>
          </a:effectLst>
        </p:spPr>
      </p:pic>
      <p:pic>
        <p:nvPicPr>
          <p:cNvPr id="8" name="Picture 7" descr="Image result for data centre  cabling examples"/>
          <p:cNvPicPr/>
          <p:nvPr/>
        </p:nvPicPr>
        <p:blipFill rotWithShape="1">
          <a:blip r:embed="rId4">
            <a:extLst>
              <a:ext uri="{28A0092B-C50C-407E-A947-70E740481C1C}">
                <a14:useLocalDpi xmlns:a14="http://schemas.microsoft.com/office/drawing/2010/main" val="0"/>
              </a:ext>
            </a:extLst>
          </a:blip>
          <a:srcRect l="779" t="10732" r="10889" b="4759"/>
          <a:stretch/>
        </p:blipFill>
        <p:spPr bwMode="auto">
          <a:xfrm>
            <a:off x="4761381" y="3904009"/>
            <a:ext cx="3996444" cy="2633951"/>
          </a:xfrm>
          <a:prstGeom prst="rect">
            <a:avLst/>
          </a:prstGeom>
          <a:ln>
            <a:noFill/>
          </a:ln>
          <a:effectLst>
            <a:outerShdw blurRad="292100" dist="139700" dir="2700000" algn="tl" rotWithShape="0">
              <a:srgbClr val="333333">
                <a:alpha val="65000"/>
              </a:srgbClr>
            </a:outerShdw>
          </a:effectLst>
        </p:spPr>
      </p:pic>
      <p:pic>
        <p:nvPicPr>
          <p:cNvPr id="9" name="Picture 8" descr="Image result for data centre cabling jokes"/>
          <p:cNvPicPr/>
          <p:nvPr/>
        </p:nvPicPr>
        <p:blipFill rotWithShape="1">
          <a:blip r:embed="rId5">
            <a:extLst>
              <a:ext uri="{28A0092B-C50C-407E-A947-70E740481C1C}">
                <a14:useLocalDpi xmlns:a14="http://schemas.microsoft.com/office/drawing/2010/main" val="0"/>
              </a:ext>
            </a:extLst>
          </a:blip>
          <a:srcRect l="2511" r="2375"/>
          <a:stretch/>
        </p:blipFill>
        <p:spPr bwMode="auto">
          <a:xfrm>
            <a:off x="2948940" y="1123787"/>
            <a:ext cx="3051810" cy="2513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6445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raco Theme">
      <a:dk1>
        <a:srgbClr val="282828"/>
      </a:dk1>
      <a:lt1>
        <a:sysClr val="window" lastClr="FFFFFF"/>
      </a:lt1>
      <a:dk2>
        <a:srgbClr val="3F6BA1"/>
      </a:dk2>
      <a:lt2>
        <a:srgbClr val="E9E9E9"/>
      </a:lt2>
      <a:accent1>
        <a:srgbClr val="3F6BA1"/>
      </a:accent1>
      <a:accent2>
        <a:srgbClr val="38BA02"/>
      </a:accent2>
      <a:accent3>
        <a:srgbClr val="80D800"/>
      </a:accent3>
      <a:accent4>
        <a:srgbClr val="BABABA"/>
      </a:accent4>
      <a:accent5>
        <a:srgbClr val="282828"/>
      </a:accent5>
      <a:accent6>
        <a:srgbClr val="578ABF"/>
      </a:accent6>
      <a:hlink>
        <a:srgbClr val="3F6BA1"/>
      </a:hlink>
      <a:folHlink>
        <a:srgbClr val="3F6B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eraco Theme">
      <a:dk1>
        <a:srgbClr val="282828"/>
      </a:dk1>
      <a:lt1>
        <a:sysClr val="window" lastClr="FFFFFF"/>
      </a:lt1>
      <a:dk2>
        <a:srgbClr val="3F6BA1"/>
      </a:dk2>
      <a:lt2>
        <a:srgbClr val="E9E9E9"/>
      </a:lt2>
      <a:accent1>
        <a:srgbClr val="3F6BA1"/>
      </a:accent1>
      <a:accent2>
        <a:srgbClr val="38BA02"/>
      </a:accent2>
      <a:accent3>
        <a:srgbClr val="80D800"/>
      </a:accent3>
      <a:accent4>
        <a:srgbClr val="BABABA"/>
      </a:accent4>
      <a:accent5>
        <a:srgbClr val="282828"/>
      </a:accent5>
      <a:accent6>
        <a:srgbClr val="578ABF"/>
      </a:accent6>
      <a:hlink>
        <a:srgbClr val="3F6BA1"/>
      </a:hlink>
      <a:folHlink>
        <a:srgbClr val="3F6B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Teraco Theme">
      <a:dk1>
        <a:srgbClr val="282828"/>
      </a:dk1>
      <a:lt1>
        <a:sysClr val="window" lastClr="FFFFFF"/>
      </a:lt1>
      <a:dk2>
        <a:srgbClr val="3F6BA1"/>
      </a:dk2>
      <a:lt2>
        <a:srgbClr val="E9E9E9"/>
      </a:lt2>
      <a:accent1>
        <a:srgbClr val="3F6BA1"/>
      </a:accent1>
      <a:accent2>
        <a:srgbClr val="38BA02"/>
      </a:accent2>
      <a:accent3>
        <a:srgbClr val="80D800"/>
      </a:accent3>
      <a:accent4>
        <a:srgbClr val="BABABA"/>
      </a:accent4>
      <a:accent5>
        <a:srgbClr val="282828"/>
      </a:accent5>
      <a:accent6>
        <a:srgbClr val="578ABF"/>
      </a:accent6>
      <a:hlink>
        <a:srgbClr val="3F6BA1"/>
      </a:hlink>
      <a:folHlink>
        <a:srgbClr val="3F6B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53330</TotalTime>
  <Words>1950</Words>
  <Application>Microsoft Macintosh PowerPoint</Application>
  <PresentationFormat>On-screen Show (4:3)</PresentationFormat>
  <Paragraphs>224</Paragraphs>
  <Slides>17</Slides>
  <Notes>11</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Calibri</vt:lpstr>
      <vt:lpstr>Corbel</vt:lpstr>
      <vt:lpstr>DejaVu Sans</vt:lpstr>
      <vt:lpstr>MS PGothic</vt:lpstr>
      <vt:lpstr>Symbol</vt:lpstr>
      <vt:lpstr>Wingdings</vt:lpstr>
      <vt:lpstr>Arial</vt:lpstr>
      <vt:lpstr>Office Theme</vt:lpstr>
      <vt:lpstr>1_Office Theme</vt:lpstr>
      <vt:lpstr>7_Office Theme</vt:lpstr>
      <vt:lpstr>2_Office Theme</vt:lpstr>
      <vt:lpstr>PowerPoint Presentation</vt:lpstr>
      <vt:lpstr>What commercial people say</vt:lpstr>
      <vt:lpstr>What technical people say</vt:lpstr>
      <vt:lpstr>Colocation has become more than space &amp; power</vt:lpstr>
      <vt:lpstr> Neutral colocation client vs interconnect growth</vt:lpstr>
      <vt:lpstr>Increased Market Diversity = Complex Cabling</vt:lpstr>
      <vt:lpstr>PowerPoint Presentation</vt:lpstr>
      <vt:lpstr>PowerPoint Presentation</vt:lpstr>
      <vt:lpstr>Massive growth = operational challenges</vt:lpstr>
      <vt:lpstr>PowerPoint Presentation</vt:lpstr>
      <vt:lpstr>PowerPoint Presentation</vt:lpstr>
      <vt:lpstr>PowerPoint Presentation</vt:lpstr>
      <vt:lpstr>PowerPoint Presentation</vt:lpstr>
      <vt:lpstr>Virtual Cross connection a is reality for Colocation Operators</vt:lpstr>
      <vt:lpstr>Virtual Cross Connection Benefits</vt:lpstr>
      <vt:lpstr>Virtual Cross Connect Interface Demo</vt:lpstr>
      <vt:lpstr>PowerPoint Presentation</vt:lpstr>
    </vt:vector>
  </TitlesOfParts>
  <Company>Gadgetboy</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Albie Williams</dc:creator>
  <cp:lastModifiedBy>Carla Sanderson</cp:lastModifiedBy>
  <cp:revision>412</cp:revision>
  <dcterms:created xsi:type="dcterms:W3CDTF">2014-03-13T06:12:17Z</dcterms:created>
  <dcterms:modified xsi:type="dcterms:W3CDTF">2017-08-22T12:01:10Z</dcterms:modified>
</cp:coreProperties>
</file>