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1"/>
  </p:sldMasterIdLst>
  <p:notesMasterIdLst>
    <p:notesMasterId r:id="rId11"/>
  </p:notesMasterIdLst>
  <p:sldIdLst>
    <p:sldId id="256" r:id="rId2"/>
    <p:sldId id="257" r:id="rId3"/>
    <p:sldId id="264" r:id="rId4"/>
    <p:sldId id="271" r:id="rId5"/>
    <p:sldId id="275" r:id="rId6"/>
    <p:sldId id="285" r:id="rId7"/>
    <p:sldId id="277" r:id="rId8"/>
    <p:sldId id="274" r:id="rId9"/>
    <p:sldId id="28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zid AKANHO" initials="Y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95" autoAdjust="0"/>
    <p:restoredTop sz="79898" autoAdjust="0"/>
  </p:normalViewPr>
  <p:slideViewPr>
    <p:cSldViewPr snapToGrid="0">
      <p:cViewPr varScale="1">
        <p:scale>
          <a:sx n="89" d="100"/>
          <a:sy n="89" d="100"/>
        </p:scale>
        <p:origin x="14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D:\Perso\Benin_IXP\compare_latenc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smtClean="0"/>
              <a:t>RTT comparison for local Vs outside hosted resources</a:t>
            </a:r>
            <a:endParaRPr lang="en-US" dirty="0"/>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v>Ux connected to IX,accessing local Rs</c:v>
          </c:tx>
          <c:spPr>
            <a:ln w="34925" cap="rnd">
              <a:solidFill>
                <a:schemeClr val="accent1"/>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multiLvlStrRef>
              <c:f>Sheet1!$B$1:$C$2</c:f>
              <c:multiLvlStrCache>
                <c:ptCount val="2"/>
                <c:lvl>
                  <c:pt idx="0">
                    <c:v>min</c:v>
                  </c:pt>
                  <c:pt idx="1">
                    <c:v>max</c:v>
                  </c:pt>
                </c:lvl>
                <c:lvl>
                  <c:pt idx="0">
                    <c:v>latency (ms)</c:v>
                  </c:pt>
                </c:lvl>
              </c:multiLvlStrCache>
            </c:multiLvlStrRef>
          </c:cat>
          <c:val>
            <c:numRef>
              <c:f>Sheet1!$B$3:$C$3</c:f>
              <c:numCache>
                <c:formatCode>General</c:formatCode>
                <c:ptCount val="2"/>
                <c:pt idx="0">
                  <c:v>2.0</c:v>
                </c:pt>
                <c:pt idx="1">
                  <c:v>70.0</c:v>
                </c:pt>
              </c:numCache>
            </c:numRef>
          </c:val>
          <c:smooth val="0"/>
        </c:ser>
        <c:ser>
          <c:idx val="1"/>
          <c:order val="1"/>
          <c:tx>
            <c:v>Ux NOT connected to IX, accessing local Rs</c:v>
          </c:tx>
          <c:spPr>
            <a:ln w="34925" cap="rnd">
              <a:solidFill>
                <a:schemeClr val="accent2"/>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multiLvlStrRef>
              <c:f>Sheet1!$B$1:$C$2</c:f>
              <c:multiLvlStrCache>
                <c:ptCount val="2"/>
                <c:lvl>
                  <c:pt idx="0">
                    <c:v>min</c:v>
                  </c:pt>
                  <c:pt idx="1">
                    <c:v>max</c:v>
                  </c:pt>
                </c:lvl>
                <c:lvl>
                  <c:pt idx="0">
                    <c:v>latency (ms)</c:v>
                  </c:pt>
                </c:lvl>
              </c:multiLvlStrCache>
            </c:multiLvlStrRef>
          </c:cat>
          <c:val>
            <c:numRef>
              <c:f>Sheet1!$B$4:$C$4</c:f>
              <c:numCache>
                <c:formatCode>General</c:formatCode>
                <c:ptCount val="2"/>
                <c:pt idx="0">
                  <c:v>120.0</c:v>
                </c:pt>
                <c:pt idx="1">
                  <c:v>350.0</c:v>
                </c:pt>
              </c:numCache>
            </c:numRef>
          </c:val>
          <c:smooth val="0"/>
        </c:ser>
        <c:ser>
          <c:idx val="2"/>
          <c:order val="2"/>
          <c:tx>
            <c:v>Ux connected to IX, accessing Rs abroad</c:v>
          </c:tx>
          <c:spPr>
            <a:ln w="34925" cap="rnd">
              <a:solidFill>
                <a:schemeClr val="accent3"/>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multiLvlStrRef>
              <c:f>Sheet1!$B$1:$C$2</c:f>
              <c:multiLvlStrCache>
                <c:ptCount val="2"/>
                <c:lvl>
                  <c:pt idx="0">
                    <c:v>min</c:v>
                  </c:pt>
                  <c:pt idx="1">
                    <c:v>max</c:v>
                  </c:pt>
                </c:lvl>
                <c:lvl>
                  <c:pt idx="0">
                    <c:v>latency (ms)</c:v>
                  </c:pt>
                </c:lvl>
              </c:multiLvlStrCache>
            </c:multiLvlStrRef>
          </c:cat>
          <c:val>
            <c:numRef>
              <c:f>Sheet1!$B$5:$C$5</c:f>
              <c:numCache>
                <c:formatCode>General</c:formatCode>
                <c:ptCount val="2"/>
                <c:pt idx="0">
                  <c:v>177.0</c:v>
                </c:pt>
                <c:pt idx="1">
                  <c:v>197.0</c:v>
                </c:pt>
              </c:numCache>
            </c:numRef>
          </c:val>
          <c:smooth val="0"/>
        </c:ser>
        <c:ser>
          <c:idx val="3"/>
          <c:order val="3"/>
          <c:tx>
            <c:v>Ux NOT CONNECTED to IX, accessing Rs abroad</c:v>
          </c:tx>
          <c:spPr>
            <a:ln w="34925" cap="rnd">
              <a:solidFill>
                <a:schemeClr val="accent4"/>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multiLvlStrRef>
              <c:f>Sheet1!$B$1:$C$2</c:f>
              <c:multiLvlStrCache>
                <c:ptCount val="2"/>
                <c:lvl>
                  <c:pt idx="0">
                    <c:v>min</c:v>
                  </c:pt>
                  <c:pt idx="1">
                    <c:v>max</c:v>
                  </c:pt>
                </c:lvl>
                <c:lvl>
                  <c:pt idx="0">
                    <c:v>latency (ms)</c:v>
                  </c:pt>
                </c:lvl>
              </c:multiLvlStrCache>
            </c:multiLvlStrRef>
          </c:cat>
          <c:val>
            <c:numRef>
              <c:f>Sheet1!$B$6:$C$6</c:f>
              <c:numCache>
                <c:formatCode>General</c:formatCode>
                <c:ptCount val="2"/>
                <c:pt idx="0">
                  <c:v>236.0</c:v>
                </c:pt>
                <c:pt idx="1">
                  <c:v>261.0</c:v>
                </c:pt>
              </c:numCache>
            </c:numRef>
          </c:val>
          <c:smooth val="0"/>
        </c:ser>
        <c:dLbls>
          <c:showLegendKey val="0"/>
          <c:showVal val="1"/>
          <c:showCatName val="0"/>
          <c:showSerName val="0"/>
          <c:showPercent val="0"/>
          <c:showBubbleSize val="0"/>
        </c:dLbls>
        <c:smooth val="0"/>
        <c:axId val="279097632"/>
        <c:axId val="280029968"/>
      </c:lineChart>
      <c:catAx>
        <c:axId val="279097632"/>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80029968"/>
        <c:crosses val="autoZero"/>
        <c:auto val="1"/>
        <c:lblAlgn val="ctr"/>
        <c:lblOffset val="100"/>
        <c:noMultiLvlLbl val="0"/>
      </c:catAx>
      <c:valAx>
        <c:axId val="28002996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2790976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D9FA0D-3204-4D8B-B09A-8D1DFA0F96A2}"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en-US"/>
        </a:p>
      </dgm:t>
    </dgm:pt>
    <dgm:pt modelId="{11DE7893-008B-44C6-9B22-C6A5E242CC4A}">
      <dgm:prSet phldrT="[Text]"/>
      <dgm:spPr/>
      <dgm:t>
        <a:bodyPr/>
        <a:lstStyle/>
        <a:p>
          <a:r>
            <a:rPr lang="en-US" dirty="0" smtClean="0">
              <a:solidFill>
                <a:schemeClr val="tx1">
                  <a:lumMod val="95000"/>
                  <a:lumOff val="5000"/>
                </a:schemeClr>
              </a:solidFill>
            </a:rPr>
            <a:t>Internal to IX</a:t>
          </a:r>
          <a:endParaRPr lang="en-US" dirty="0">
            <a:solidFill>
              <a:schemeClr val="tx1">
                <a:lumMod val="95000"/>
                <a:lumOff val="5000"/>
              </a:schemeClr>
            </a:solidFill>
          </a:endParaRPr>
        </a:p>
      </dgm:t>
    </dgm:pt>
    <dgm:pt modelId="{F499BE1C-CA42-47EA-96AB-8E91C2914C00}" type="parTrans" cxnId="{9894F191-E874-4817-AC56-B0CCA8CBBAF7}">
      <dgm:prSet/>
      <dgm:spPr/>
      <dgm:t>
        <a:bodyPr/>
        <a:lstStyle/>
        <a:p>
          <a:endParaRPr lang="en-US">
            <a:solidFill>
              <a:schemeClr val="tx1">
                <a:lumMod val="95000"/>
                <a:lumOff val="5000"/>
              </a:schemeClr>
            </a:solidFill>
          </a:endParaRPr>
        </a:p>
      </dgm:t>
    </dgm:pt>
    <dgm:pt modelId="{1E020FA4-7DB3-4C96-A771-9231CA97F0B2}" type="sibTrans" cxnId="{9894F191-E874-4817-AC56-B0CCA8CBBAF7}">
      <dgm:prSet/>
      <dgm:spPr/>
      <dgm:t>
        <a:bodyPr/>
        <a:lstStyle/>
        <a:p>
          <a:endParaRPr lang="en-US">
            <a:solidFill>
              <a:schemeClr val="tx1">
                <a:lumMod val="95000"/>
                <a:lumOff val="5000"/>
              </a:schemeClr>
            </a:solidFill>
          </a:endParaRPr>
        </a:p>
      </dgm:t>
    </dgm:pt>
    <dgm:pt modelId="{224ADC9C-17CC-4C16-824A-62EFF216587F}">
      <dgm:prSet phldrT="[Text]" custT="1"/>
      <dgm:spPr/>
      <dgm:t>
        <a:bodyPr/>
        <a:lstStyle/>
        <a:p>
          <a:pPr algn="l"/>
          <a:r>
            <a:rPr lang="en-US" sz="1900" b="1" u="sng" dirty="0" smtClean="0">
              <a:solidFill>
                <a:schemeClr val="tx1">
                  <a:lumMod val="95000"/>
                  <a:lumOff val="5000"/>
                </a:schemeClr>
              </a:solidFill>
            </a:rPr>
            <a:t>Governance</a:t>
          </a:r>
          <a:r>
            <a:rPr lang="en-US" sz="1900" b="1" u="none" dirty="0" smtClean="0">
              <a:solidFill>
                <a:schemeClr val="tx1">
                  <a:lumMod val="95000"/>
                  <a:lumOff val="5000"/>
                </a:schemeClr>
              </a:solidFill>
            </a:rPr>
            <a:t>:</a:t>
          </a:r>
          <a:endParaRPr lang="en-US" sz="1900" b="1" u="none" dirty="0">
            <a:solidFill>
              <a:schemeClr val="tx1">
                <a:lumMod val="95000"/>
                <a:lumOff val="5000"/>
              </a:schemeClr>
            </a:solidFill>
          </a:endParaRPr>
        </a:p>
      </dgm:t>
    </dgm:pt>
    <dgm:pt modelId="{1ACF9779-2CC6-4F40-AC46-4CB042605C11}" type="parTrans" cxnId="{7DE0DCA5-3DC0-474C-A776-B2FAF7F4C18E}">
      <dgm:prSet/>
      <dgm:spPr/>
      <dgm:t>
        <a:bodyPr/>
        <a:lstStyle/>
        <a:p>
          <a:endParaRPr lang="en-US">
            <a:solidFill>
              <a:schemeClr val="tx1">
                <a:lumMod val="95000"/>
                <a:lumOff val="5000"/>
              </a:schemeClr>
            </a:solidFill>
          </a:endParaRPr>
        </a:p>
      </dgm:t>
    </dgm:pt>
    <dgm:pt modelId="{2F0AD034-6E47-4C12-9182-66FB87D38A10}" type="sibTrans" cxnId="{7DE0DCA5-3DC0-474C-A776-B2FAF7F4C18E}">
      <dgm:prSet/>
      <dgm:spPr/>
      <dgm:t>
        <a:bodyPr/>
        <a:lstStyle/>
        <a:p>
          <a:endParaRPr lang="en-US">
            <a:solidFill>
              <a:schemeClr val="tx1">
                <a:lumMod val="95000"/>
                <a:lumOff val="5000"/>
              </a:schemeClr>
            </a:solidFill>
          </a:endParaRPr>
        </a:p>
      </dgm:t>
    </dgm:pt>
    <dgm:pt modelId="{9D8F0113-1930-440A-9D83-B48BCE82499B}">
      <dgm:prSet phldrT="[Text]" custT="1"/>
      <dgm:spPr/>
      <dgm:t>
        <a:bodyPr/>
        <a:lstStyle/>
        <a:p>
          <a:r>
            <a:rPr lang="en-US" sz="1900" b="1" u="sng" dirty="0" smtClean="0">
              <a:solidFill>
                <a:schemeClr val="tx1">
                  <a:lumMod val="95000"/>
                  <a:lumOff val="5000"/>
                </a:schemeClr>
              </a:solidFill>
            </a:rPr>
            <a:t>Design/</a:t>
          </a:r>
          <a:r>
            <a:rPr lang="en-US" sz="1900" b="1" u="sng" dirty="0" err="1" smtClean="0">
              <a:solidFill>
                <a:schemeClr val="tx1">
                  <a:lumMod val="95000"/>
                  <a:lumOff val="5000"/>
                </a:schemeClr>
              </a:solidFill>
            </a:rPr>
            <a:t>config</a:t>
          </a:r>
          <a:r>
            <a:rPr lang="en-US" sz="1900" b="1" u="none" dirty="0" smtClean="0">
              <a:solidFill>
                <a:schemeClr val="tx1">
                  <a:lumMod val="95000"/>
                  <a:lumOff val="5000"/>
                </a:schemeClr>
              </a:solidFill>
            </a:rPr>
            <a:t>:</a:t>
          </a:r>
          <a:endParaRPr lang="en-US" sz="1900" b="1" u="none" dirty="0">
            <a:solidFill>
              <a:schemeClr val="tx1">
                <a:lumMod val="95000"/>
                <a:lumOff val="5000"/>
              </a:schemeClr>
            </a:solidFill>
          </a:endParaRPr>
        </a:p>
      </dgm:t>
    </dgm:pt>
    <dgm:pt modelId="{A360E13E-CB5E-4F9C-AA8D-E89F9A9FA75B}" type="parTrans" cxnId="{0A6BF656-F457-467D-95F5-45BD8004BE61}">
      <dgm:prSet/>
      <dgm:spPr/>
      <dgm:t>
        <a:bodyPr/>
        <a:lstStyle/>
        <a:p>
          <a:endParaRPr lang="en-US">
            <a:solidFill>
              <a:schemeClr val="tx1">
                <a:lumMod val="95000"/>
                <a:lumOff val="5000"/>
              </a:schemeClr>
            </a:solidFill>
          </a:endParaRPr>
        </a:p>
      </dgm:t>
    </dgm:pt>
    <dgm:pt modelId="{F2391B14-F3D9-4318-A5F8-8BF7E504A85D}" type="sibTrans" cxnId="{0A6BF656-F457-467D-95F5-45BD8004BE61}">
      <dgm:prSet/>
      <dgm:spPr/>
      <dgm:t>
        <a:bodyPr/>
        <a:lstStyle/>
        <a:p>
          <a:endParaRPr lang="en-US">
            <a:solidFill>
              <a:schemeClr val="tx1">
                <a:lumMod val="95000"/>
                <a:lumOff val="5000"/>
              </a:schemeClr>
            </a:solidFill>
          </a:endParaRPr>
        </a:p>
      </dgm:t>
    </dgm:pt>
    <dgm:pt modelId="{D9969FA0-8CC3-4EBF-9D2F-85DDF2717EA6}">
      <dgm:prSet phldrT="[Text]"/>
      <dgm:spPr/>
      <dgm:t>
        <a:bodyPr/>
        <a:lstStyle/>
        <a:p>
          <a:r>
            <a:rPr lang="en-US" dirty="0" smtClean="0">
              <a:solidFill>
                <a:schemeClr val="tx1">
                  <a:lumMod val="95000"/>
                  <a:lumOff val="5000"/>
                </a:schemeClr>
              </a:solidFill>
            </a:rPr>
            <a:t>External to IX</a:t>
          </a:r>
          <a:endParaRPr lang="en-US" dirty="0">
            <a:solidFill>
              <a:schemeClr val="tx1">
                <a:lumMod val="95000"/>
                <a:lumOff val="5000"/>
              </a:schemeClr>
            </a:solidFill>
          </a:endParaRPr>
        </a:p>
      </dgm:t>
    </dgm:pt>
    <dgm:pt modelId="{F9267DE6-BCDA-45C3-8158-E0FA11C2C2AE}" type="parTrans" cxnId="{6B24E001-D412-42FA-ADB2-342192DD950F}">
      <dgm:prSet/>
      <dgm:spPr/>
      <dgm:t>
        <a:bodyPr/>
        <a:lstStyle/>
        <a:p>
          <a:endParaRPr lang="en-US">
            <a:solidFill>
              <a:schemeClr val="tx1">
                <a:lumMod val="95000"/>
                <a:lumOff val="5000"/>
              </a:schemeClr>
            </a:solidFill>
          </a:endParaRPr>
        </a:p>
      </dgm:t>
    </dgm:pt>
    <dgm:pt modelId="{428B6EFC-FF1A-4DF4-A2DD-BAFC3012D8E5}" type="sibTrans" cxnId="{6B24E001-D412-42FA-ADB2-342192DD950F}">
      <dgm:prSet/>
      <dgm:spPr/>
      <dgm:t>
        <a:bodyPr/>
        <a:lstStyle/>
        <a:p>
          <a:endParaRPr lang="en-US">
            <a:solidFill>
              <a:schemeClr val="tx1">
                <a:lumMod val="95000"/>
                <a:lumOff val="5000"/>
              </a:schemeClr>
            </a:solidFill>
          </a:endParaRPr>
        </a:p>
      </dgm:t>
    </dgm:pt>
    <dgm:pt modelId="{9CCC1BB9-8D65-43B1-8E5E-B43D388AF3A5}">
      <dgm:prSet custT="1"/>
      <dgm:spPr/>
      <dgm:t>
        <a:bodyPr/>
        <a:lstStyle/>
        <a:p>
          <a:pPr algn="l"/>
          <a:r>
            <a:rPr lang="en-US" sz="1900" dirty="0" smtClean="0">
              <a:solidFill>
                <a:schemeClr val="tx1">
                  <a:lumMod val="95000"/>
                  <a:lumOff val="5000"/>
                </a:schemeClr>
              </a:solidFill>
            </a:rPr>
            <a:t>No business model: no operational budget, no fees, expansion is limited !</a:t>
          </a:r>
          <a:endParaRPr lang="en-US" sz="1900" dirty="0">
            <a:solidFill>
              <a:schemeClr val="tx1">
                <a:lumMod val="95000"/>
                <a:lumOff val="5000"/>
              </a:schemeClr>
            </a:solidFill>
          </a:endParaRPr>
        </a:p>
      </dgm:t>
    </dgm:pt>
    <dgm:pt modelId="{5503603C-0D96-4271-B006-8F9813C556F5}" type="parTrans" cxnId="{158BE2DD-0C0F-4F71-9280-3B069B92AA2A}">
      <dgm:prSet/>
      <dgm:spPr/>
      <dgm:t>
        <a:bodyPr/>
        <a:lstStyle/>
        <a:p>
          <a:endParaRPr lang="en-US">
            <a:solidFill>
              <a:schemeClr val="tx1">
                <a:lumMod val="95000"/>
                <a:lumOff val="5000"/>
              </a:schemeClr>
            </a:solidFill>
          </a:endParaRPr>
        </a:p>
      </dgm:t>
    </dgm:pt>
    <dgm:pt modelId="{36F358E4-D6A1-4F4D-A0D7-6111A81ADA09}" type="sibTrans" cxnId="{158BE2DD-0C0F-4F71-9280-3B069B92AA2A}">
      <dgm:prSet/>
      <dgm:spPr/>
      <dgm:t>
        <a:bodyPr/>
        <a:lstStyle/>
        <a:p>
          <a:endParaRPr lang="en-US">
            <a:solidFill>
              <a:schemeClr val="tx1">
                <a:lumMod val="95000"/>
                <a:lumOff val="5000"/>
              </a:schemeClr>
            </a:solidFill>
          </a:endParaRPr>
        </a:p>
      </dgm:t>
    </dgm:pt>
    <dgm:pt modelId="{EDE61FA5-8CCA-4653-B7F0-A0BFE2754A2F}">
      <dgm:prSet custT="1"/>
      <dgm:spPr/>
      <dgm:t>
        <a:bodyPr/>
        <a:lstStyle/>
        <a:p>
          <a:pPr algn="l"/>
          <a:r>
            <a:rPr lang="en-US" sz="1900" dirty="0" smtClean="0">
              <a:solidFill>
                <a:schemeClr val="tx1">
                  <a:lumMod val="95000"/>
                  <a:lumOff val="5000"/>
                </a:schemeClr>
              </a:solidFill>
            </a:rPr>
            <a:t>No visibility in operations and projects</a:t>
          </a:r>
          <a:endParaRPr lang="en-US" sz="1900" dirty="0">
            <a:solidFill>
              <a:schemeClr val="tx1">
                <a:lumMod val="95000"/>
                <a:lumOff val="5000"/>
              </a:schemeClr>
            </a:solidFill>
          </a:endParaRPr>
        </a:p>
      </dgm:t>
    </dgm:pt>
    <dgm:pt modelId="{3C2DA96C-14BE-4422-B6A2-FCD70B382854}" type="parTrans" cxnId="{9A64DEDD-11F9-4B89-BB15-D15F8227A062}">
      <dgm:prSet/>
      <dgm:spPr/>
      <dgm:t>
        <a:bodyPr/>
        <a:lstStyle/>
        <a:p>
          <a:endParaRPr lang="en-US">
            <a:solidFill>
              <a:schemeClr val="tx1">
                <a:lumMod val="95000"/>
                <a:lumOff val="5000"/>
              </a:schemeClr>
            </a:solidFill>
          </a:endParaRPr>
        </a:p>
      </dgm:t>
    </dgm:pt>
    <dgm:pt modelId="{C758754E-7D05-4FDB-81FE-8AB1EC7D7ADB}" type="sibTrans" cxnId="{9A64DEDD-11F9-4B89-BB15-D15F8227A062}">
      <dgm:prSet/>
      <dgm:spPr/>
      <dgm:t>
        <a:bodyPr/>
        <a:lstStyle/>
        <a:p>
          <a:endParaRPr lang="en-US">
            <a:solidFill>
              <a:schemeClr val="tx1">
                <a:lumMod val="95000"/>
                <a:lumOff val="5000"/>
              </a:schemeClr>
            </a:solidFill>
          </a:endParaRPr>
        </a:p>
      </dgm:t>
    </dgm:pt>
    <dgm:pt modelId="{B4CDEBE4-0B39-4E56-87BE-A53B3ED1FFB7}">
      <dgm:prSet custT="1"/>
      <dgm:spPr/>
      <dgm:t>
        <a:bodyPr/>
        <a:lstStyle/>
        <a:p>
          <a:r>
            <a:rPr lang="en-US" sz="1900" b="1" u="sng" dirty="0" smtClean="0">
              <a:solidFill>
                <a:schemeClr val="tx1">
                  <a:lumMod val="95000"/>
                  <a:lumOff val="5000"/>
                </a:schemeClr>
              </a:solidFill>
            </a:rPr>
            <a:t>Contents &amp; services</a:t>
          </a:r>
          <a:r>
            <a:rPr lang="en-US" sz="1900" dirty="0" smtClean="0">
              <a:solidFill>
                <a:schemeClr val="tx1">
                  <a:lumMod val="95000"/>
                  <a:lumOff val="5000"/>
                </a:schemeClr>
              </a:solidFill>
            </a:rPr>
            <a:t>:</a:t>
          </a:r>
          <a:endParaRPr lang="en-US" sz="1900" dirty="0">
            <a:solidFill>
              <a:schemeClr val="tx1">
                <a:lumMod val="95000"/>
                <a:lumOff val="5000"/>
              </a:schemeClr>
            </a:solidFill>
          </a:endParaRPr>
        </a:p>
      </dgm:t>
    </dgm:pt>
    <dgm:pt modelId="{3E355D8A-0FB8-4141-A11D-D929F8E802A9}" type="parTrans" cxnId="{0F57B0C8-010E-4518-BB5C-78E5B8430936}">
      <dgm:prSet/>
      <dgm:spPr/>
      <dgm:t>
        <a:bodyPr/>
        <a:lstStyle/>
        <a:p>
          <a:endParaRPr lang="en-US">
            <a:solidFill>
              <a:schemeClr val="tx1">
                <a:lumMod val="95000"/>
                <a:lumOff val="5000"/>
              </a:schemeClr>
            </a:solidFill>
          </a:endParaRPr>
        </a:p>
      </dgm:t>
    </dgm:pt>
    <dgm:pt modelId="{6D65C35A-71C2-4060-8B2C-91C463D138D9}" type="sibTrans" cxnId="{0F57B0C8-010E-4518-BB5C-78E5B8430936}">
      <dgm:prSet/>
      <dgm:spPr/>
      <dgm:t>
        <a:bodyPr/>
        <a:lstStyle/>
        <a:p>
          <a:endParaRPr lang="en-US">
            <a:solidFill>
              <a:schemeClr val="tx1">
                <a:lumMod val="95000"/>
                <a:lumOff val="5000"/>
              </a:schemeClr>
            </a:solidFill>
          </a:endParaRPr>
        </a:p>
      </dgm:t>
    </dgm:pt>
    <dgm:pt modelId="{A5E56F82-5132-45C5-8FFF-70422A9222AA}">
      <dgm:prSet phldrT="[Text]" custT="1"/>
      <dgm:spPr/>
      <dgm:t>
        <a:bodyPr/>
        <a:lstStyle/>
        <a:p>
          <a:r>
            <a:rPr lang="en-US" sz="1900" dirty="0" smtClean="0">
              <a:solidFill>
                <a:schemeClr val="tx1">
                  <a:lumMod val="95000"/>
                  <a:lumOff val="5000"/>
                </a:schemeClr>
              </a:solidFill>
            </a:rPr>
            <a:t>Local traffic almost inexistent: </a:t>
          </a:r>
          <a:r>
            <a:rPr lang="en-US" sz="1900" cap="none" dirty="0" smtClean="0">
              <a:solidFill>
                <a:schemeClr val="tx1">
                  <a:lumMod val="95000"/>
                  <a:lumOff val="5000"/>
                </a:schemeClr>
              </a:solidFill>
            </a:rPr>
            <a:t>most of internet traffic is summarized into Google, Facebook, </a:t>
          </a:r>
          <a:r>
            <a:rPr lang="en-US" sz="1900" cap="none" dirty="0" err="1" smtClean="0">
              <a:solidFill>
                <a:schemeClr val="tx1">
                  <a:lumMod val="95000"/>
                  <a:lumOff val="5000"/>
                </a:schemeClr>
              </a:solidFill>
            </a:rPr>
            <a:t>Youtube</a:t>
          </a:r>
          <a:r>
            <a:rPr lang="en-US" sz="1900" cap="none" dirty="0" smtClean="0">
              <a:solidFill>
                <a:schemeClr val="tx1">
                  <a:lumMod val="95000"/>
                  <a:lumOff val="5000"/>
                </a:schemeClr>
              </a:solidFill>
            </a:rPr>
            <a:t>, Twitter …</a:t>
          </a:r>
          <a:endParaRPr lang="en-US" sz="1900" dirty="0">
            <a:solidFill>
              <a:schemeClr val="tx1">
                <a:lumMod val="95000"/>
                <a:lumOff val="5000"/>
              </a:schemeClr>
            </a:solidFill>
          </a:endParaRPr>
        </a:p>
      </dgm:t>
    </dgm:pt>
    <dgm:pt modelId="{6B72AF25-81BF-47A0-BCA6-FC43F9FA3931}" type="parTrans" cxnId="{EDB0748A-6004-4491-88CD-CBEF421DDD71}">
      <dgm:prSet/>
      <dgm:spPr/>
      <dgm:t>
        <a:bodyPr/>
        <a:lstStyle/>
        <a:p>
          <a:endParaRPr lang="en-US">
            <a:solidFill>
              <a:schemeClr val="tx1">
                <a:lumMod val="95000"/>
                <a:lumOff val="5000"/>
              </a:schemeClr>
            </a:solidFill>
          </a:endParaRPr>
        </a:p>
      </dgm:t>
    </dgm:pt>
    <dgm:pt modelId="{EE4314F7-7623-43CB-B3F5-579815697DFA}" type="sibTrans" cxnId="{EDB0748A-6004-4491-88CD-CBEF421DDD71}">
      <dgm:prSet/>
      <dgm:spPr/>
      <dgm:t>
        <a:bodyPr/>
        <a:lstStyle/>
        <a:p>
          <a:endParaRPr lang="en-US">
            <a:solidFill>
              <a:schemeClr val="tx1">
                <a:lumMod val="95000"/>
                <a:lumOff val="5000"/>
              </a:schemeClr>
            </a:solidFill>
          </a:endParaRPr>
        </a:p>
      </dgm:t>
    </dgm:pt>
    <dgm:pt modelId="{960F7FAF-800A-41BD-8B18-47EFBFA81EAD}">
      <dgm:prSet phldrT="[Text]" custT="1"/>
      <dgm:spPr/>
      <dgm:t>
        <a:bodyPr/>
        <a:lstStyle/>
        <a:p>
          <a:r>
            <a:rPr lang="en-US" sz="1900" b="0" cap="none" dirty="0" smtClean="0">
              <a:solidFill>
                <a:schemeClr val="tx1">
                  <a:lumMod val="95000"/>
                  <a:lumOff val="5000"/>
                </a:schemeClr>
              </a:solidFill>
            </a:rPr>
            <a:t>Few services hosted locally: infrastructures </a:t>
          </a:r>
          <a:r>
            <a:rPr lang="en-US" sz="1900" cap="none" dirty="0" smtClean="0"/>
            <a:t>still rare, expensive and unstable: carrier neutral datacenters, energy; physical connectivity and technologies (fiber, high prices, ; </a:t>
          </a:r>
          <a:endParaRPr lang="en-US" sz="1900" b="0" dirty="0">
            <a:solidFill>
              <a:schemeClr val="tx1">
                <a:lumMod val="95000"/>
                <a:lumOff val="5000"/>
              </a:schemeClr>
            </a:solidFill>
          </a:endParaRPr>
        </a:p>
      </dgm:t>
    </dgm:pt>
    <dgm:pt modelId="{A13305B5-A174-4D25-A03C-9CA80C4F8D3F}" type="parTrans" cxnId="{2DE53200-3AF8-4D19-BFAD-7571F2EA5DBE}">
      <dgm:prSet/>
      <dgm:spPr/>
      <dgm:t>
        <a:bodyPr/>
        <a:lstStyle/>
        <a:p>
          <a:endParaRPr lang="en-US">
            <a:solidFill>
              <a:schemeClr val="tx1">
                <a:lumMod val="95000"/>
                <a:lumOff val="5000"/>
              </a:schemeClr>
            </a:solidFill>
          </a:endParaRPr>
        </a:p>
      </dgm:t>
    </dgm:pt>
    <dgm:pt modelId="{BEFFCCF3-1A86-4F6E-BAAB-BF3714708F01}" type="sibTrans" cxnId="{2DE53200-3AF8-4D19-BFAD-7571F2EA5DBE}">
      <dgm:prSet/>
      <dgm:spPr/>
      <dgm:t>
        <a:bodyPr/>
        <a:lstStyle/>
        <a:p>
          <a:endParaRPr lang="en-US">
            <a:solidFill>
              <a:schemeClr val="tx1">
                <a:lumMod val="95000"/>
                <a:lumOff val="5000"/>
              </a:schemeClr>
            </a:solidFill>
          </a:endParaRPr>
        </a:p>
      </dgm:t>
    </dgm:pt>
    <dgm:pt modelId="{5D6CC996-1261-4D06-A8D0-6F535F49316F}">
      <dgm:prSet phldrT="[Text]" custT="1"/>
      <dgm:spPr/>
      <dgm:t>
        <a:bodyPr/>
        <a:lstStyle/>
        <a:p>
          <a:r>
            <a:rPr lang="en-US" sz="1900" b="0" dirty="0" smtClean="0">
              <a:solidFill>
                <a:schemeClr val="tx1">
                  <a:lumMod val="95000"/>
                  <a:lumOff val="5000"/>
                </a:schemeClr>
              </a:solidFill>
            </a:rPr>
            <a:t>Confusion between the IX,  AXIS and AFIX</a:t>
          </a:r>
          <a:endParaRPr lang="en-US" sz="1900" b="0" dirty="0">
            <a:solidFill>
              <a:schemeClr val="tx1">
                <a:lumMod val="95000"/>
                <a:lumOff val="5000"/>
              </a:schemeClr>
            </a:solidFill>
          </a:endParaRPr>
        </a:p>
      </dgm:t>
    </dgm:pt>
    <dgm:pt modelId="{F2A6E7E1-D227-4469-821F-D3EC6378D661}" type="parTrans" cxnId="{12246313-447E-406B-8104-AA08B4A0D79A}">
      <dgm:prSet/>
      <dgm:spPr/>
      <dgm:t>
        <a:bodyPr/>
        <a:lstStyle/>
        <a:p>
          <a:endParaRPr lang="en-US"/>
        </a:p>
      </dgm:t>
    </dgm:pt>
    <dgm:pt modelId="{C2982FE6-501C-41A2-817B-FDB9D8B9F81A}" type="sibTrans" cxnId="{12246313-447E-406B-8104-AA08B4A0D79A}">
      <dgm:prSet/>
      <dgm:spPr/>
      <dgm:t>
        <a:bodyPr/>
        <a:lstStyle/>
        <a:p>
          <a:endParaRPr lang="en-US"/>
        </a:p>
      </dgm:t>
    </dgm:pt>
    <dgm:pt modelId="{69B42135-D2C5-403A-9736-59AB62788081}">
      <dgm:prSet custT="1"/>
      <dgm:spPr/>
      <dgm:t>
        <a:bodyPr/>
        <a:lstStyle/>
        <a:p>
          <a:pPr algn="l"/>
          <a:r>
            <a:rPr lang="en-US" sz="1900" dirty="0" smtClean="0">
              <a:solidFill>
                <a:schemeClr val="tx1">
                  <a:lumMod val="95000"/>
                  <a:lumOff val="5000"/>
                </a:schemeClr>
              </a:solidFill>
            </a:rPr>
            <a:t>Government still involved in the IX management</a:t>
          </a:r>
          <a:endParaRPr lang="en-US" sz="1900" dirty="0">
            <a:solidFill>
              <a:schemeClr val="tx1">
                <a:lumMod val="95000"/>
                <a:lumOff val="5000"/>
              </a:schemeClr>
            </a:solidFill>
          </a:endParaRPr>
        </a:p>
      </dgm:t>
    </dgm:pt>
    <dgm:pt modelId="{272B1437-0895-4301-B056-54E407012AC7}" type="parTrans" cxnId="{BCBA08ED-E082-47C6-933E-06DCFA7B36AB}">
      <dgm:prSet/>
      <dgm:spPr/>
      <dgm:t>
        <a:bodyPr/>
        <a:lstStyle/>
        <a:p>
          <a:endParaRPr lang="en-US"/>
        </a:p>
      </dgm:t>
    </dgm:pt>
    <dgm:pt modelId="{41C625F9-0D25-49E0-83B4-A5F48CC43645}" type="sibTrans" cxnId="{BCBA08ED-E082-47C6-933E-06DCFA7B36AB}">
      <dgm:prSet/>
      <dgm:spPr/>
      <dgm:t>
        <a:bodyPr/>
        <a:lstStyle/>
        <a:p>
          <a:endParaRPr lang="en-US"/>
        </a:p>
      </dgm:t>
    </dgm:pt>
    <dgm:pt modelId="{E3980368-7F47-44CB-95D0-0A9756021D19}">
      <dgm:prSet custT="1"/>
      <dgm:spPr/>
      <dgm:t>
        <a:bodyPr/>
        <a:lstStyle/>
        <a:p>
          <a:r>
            <a:rPr lang="en-US" sz="1900" dirty="0" smtClean="0">
              <a:solidFill>
                <a:schemeClr val="tx1">
                  <a:lumMod val="95000"/>
                  <a:lumOff val="5000"/>
                </a:schemeClr>
              </a:solidFill>
            </a:rPr>
            <a:t>Limits in statistic available: graph per member, Open Data!</a:t>
          </a:r>
          <a:endParaRPr lang="en-US" sz="1900" dirty="0">
            <a:solidFill>
              <a:schemeClr val="tx1">
                <a:lumMod val="95000"/>
                <a:lumOff val="5000"/>
              </a:schemeClr>
            </a:solidFill>
          </a:endParaRPr>
        </a:p>
      </dgm:t>
    </dgm:pt>
    <dgm:pt modelId="{8BBB7522-9023-4B7C-AB9D-8197C1361421}" type="parTrans" cxnId="{68CAC23C-7BC2-4104-94FF-ACE86B2CFDB0}">
      <dgm:prSet/>
      <dgm:spPr/>
      <dgm:t>
        <a:bodyPr/>
        <a:lstStyle/>
        <a:p>
          <a:endParaRPr lang="en-US"/>
        </a:p>
      </dgm:t>
    </dgm:pt>
    <dgm:pt modelId="{CD8D0B0E-600C-457B-B1DC-CD45DF096D20}" type="sibTrans" cxnId="{68CAC23C-7BC2-4104-94FF-ACE86B2CFDB0}">
      <dgm:prSet/>
      <dgm:spPr/>
      <dgm:t>
        <a:bodyPr/>
        <a:lstStyle/>
        <a:p>
          <a:endParaRPr lang="en-US"/>
        </a:p>
      </dgm:t>
    </dgm:pt>
    <dgm:pt modelId="{259DCDF3-2104-44E4-98CF-D7DC95D34C54}">
      <dgm:prSet custT="1"/>
      <dgm:spPr/>
      <dgm:t>
        <a:bodyPr/>
        <a:lstStyle/>
        <a:p>
          <a:r>
            <a:rPr lang="en-US" sz="1900" dirty="0" smtClean="0">
              <a:solidFill>
                <a:schemeClr val="tx1">
                  <a:lumMod val="95000"/>
                  <a:lumOff val="5000"/>
                </a:schemeClr>
              </a:solidFill>
            </a:rPr>
            <a:t>More services : </a:t>
          </a:r>
          <a:r>
            <a:rPr lang="en-US" sz="1900" dirty="0" err="1" smtClean="0">
              <a:solidFill>
                <a:schemeClr val="tx1">
                  <a:lumMod val="95000"/>
                  <a:lumOff val="5000"/>
                </a:schemeClr>
              </a:solidFill>
            </a:rPr>
            <a:t>ccTLD</a:t>
          </a:r>
          <a:r>
            <a:rPr lang="en-US" sz="1900" dirty="0" smtClean="0">
              <a:solidFill>
                <a:schemeClr val="tx1">
                  <a:lumMod val="95000"/>
                  <a:lumOff val="5000"/>
                </a:schemeClr>
              </a:solidFill>
            </a:rPr>
            <a:t>, NTP, …</a:t>
          </a:r>
          <a:endParaRPr lang="en-US" sz="1900" dirty="0">
            <a:solidFill>
              <a:schemeClr val="tx1">
                <a:lumMod val="95000"/>
                <a:lumOff val="5000"/>
              </a:schemeClr>
            </a:solidFill>
          </a:endParaRPr>
        </a:p>
      </dgm:t>
    </dgm:pt>
    <dgm:pt modelId="{A05E7ABC-F4DC-46D6-8372-FC17772ADF5F}" type="parTrans" cxnId="{59048F66-484D-4C64-BDD8-53D411748F9E}">
      <dgm:prSet/>
      <dgm:spPr/>
      <dgm:t>
        <a:bodyPr/>
        <a:lstStyle/>
        <a:p>
          <a:endParaRPr lang="en-US"/>
        </a:p>
      </dgm:t>
    </dgm:pt>
    <dgm:pt modelId="{EF6790A1-369B-4C9D-B8EC-1B41CA68CB6C}" type="sibTrans" cxnId="{59048F66-484D-4C64-BDD8-53D411748F9E}">
      <dgm:prSet/>
      <dgm:spPr/>
      <dgm:t>
        <a:bodyPr/>
        <a:lstStyle/>
        <a:p>
          <a:endParaRPr lang="en-US"/>
        </a:p>
      </dgm:t>
    </dgm:pt>
    <dgm:pt modelId="{A2070249-7D64-4D9B-AB61-90C79D883044}">
      <dgm:prSet custT="1"/>
      <dgm:spPr/>
      <dgm:t>
        <a:bodyPr/>
        <a:lstStyle/>
        <a:p>
          <a:pPr algn="l"/>
          <a:r>
            <a:rPr lang="en-US" sz="1900" dirty="0" smtClean="0">
              <a:solidFill>
                <a:schemeClr val="tx1">
                  <a:lumMod val="95000"/>
                  <a:lumOff val="5000"/>
                </a:schemeClr>
              </a:solidFill>
            </a:rPr>
            <a:t>No dedicated staff : administrative &amp; technical (paid Vs volunteers)</a:t>
          </a:r>
          <a:endParaRPr lang="en-US" sz="1900" dirty="0">
            <a:solidFill>
              <a:schemeClr val="tx1">
                <a:lumMod val="95000"/>
                <a:lumOff val="5000"/>
              </a:schemeClr>
            </a:solidFill>
          </a:endParaRPr>
        </a:p>
      </dgm:t>
    </dgm:pt>
    <dgm:pt modelId="{852849C3-A8B3-47F6-A72B-5525F783A0AB}" type="parTrans" cxnId="{9E49164F-1CB3-4D68-9F0B-B4490CD9F330}">
      <dgm:prSet/>
      <dgm:spPr/>
      <dgm:t>
        <a:bodyPr/>
        <a:lstStyle/>
        <a:p>
          <a:endParaRPr lang="en-US"/>
        </a:p>
      </dgm:t>
    </dgm:pt>
    <dgm:pt modelId="{78D428BC-BC61-4791-A7FE-CDD9208535B7}" type="sibTrans" cxnId="{9E49164F-1CB3-4D68-9F0B-B4490CD9F330}">
      <dgm:prSet/>
      <dgm:spPr/>
      <dgm:t>
        <a:bodyPr/>
        <a:lstStyle/>
        <a:p>
          <a:endParaRPr lang="en-US"/>
        </a:p>
      </dgm:t>
    </dgm:pt>
    <dgm:pt modelId="{828C3C0D-F12A-4AA1-A94A-5854BD1AF59C}">
      <dgm:prSet custT="1"/>
      <dgm:spPr/>
      <dgm:t>
        <a:bodyPr/>
        <a:lstStyle/>
        <a:p>
          <a:r>
            <a:rPr lang="en-US" sz="1900" dirty="0" smtClean="0">
              <a:solidFill>
                <a:schemeClr val="tx1">
                  <a:lumMod val="95000"/>
                  <a:lumOff val="5000"/>
                </a:schemeClr>
              </a:solidFill>
            </a:rPr>
            <a:t>Dominant ISPs consuming more services: usage may be seen unfair !</a:t>
          </a:r>
          <a:endParaRPr lang="en-US" sz="1900" dirty="0">
            <a:solidFill>
              <a:schemeClr val="tx1">
                <a:lumMod val="95000"/>
                <a:lumOff val="5000"/>
              </a:schemeClr>
            </a:solidFill>
          </a:endParaRPr>
        </a:p>
      </dgm:t>
    </dgm:pt>
    <dgm:pt modelId="{F184EB1B-54FE-47DF-8FB4-5BCCB220D5FE}" type="parTrans" cxnId="{BCC7BA74-442E-446D-A1E3-DC7C0D5A6F52}">
      <dgm:prSet/>
      <dgm:spPr/>
      <dgm:t>
        <a:bodyPr/>
        <a:lstStyle/>
        <a:p>
          <a:endParaRPr lang="en-US"/>
        </a:p>
      </dgm:t>
    </dgm:pt>
    <dgm:pt modelId="{B7DAB2D3-161A-4626-A6E5-91EC9F0EF19B}" type="sibTrans" cxnId="{BCC7BA74-442E-446D-A1E3-DC7C0D5A6F52}">
      <dgm:prSet/>
      <dgm:spPr/>
      <dgm:t>
        <a:bodyPr/>
        <a:lstStyle/>
        <a:p>
          <a:endParaRPr lang="en-US"/>
        </a:p>
      </dgm:t>
    </dgm:pt>
    <dgm:pt modelId="{8600BBF1-EB29-4B7A-ADC8-DC2C6F4EFFC7}">
      <dgm:prSet custT="1"/>
      <dgm:spPr/>
      <dgm:t>
        <a:bodyPr/>
        <a:lstStyle/>
        <a:p>
          <a:r>
            <a:rPr lang="en-US" sz="1900" dirty="0" smtClean="0">
              <a:solidFill>
                <a:schemeClr val="tx1">
                  <a:lumMod val="95000"/>
                  <a:lumOff val="5000"/>
                </a:schemeClr>
              </a:solidFill>
            </a:rPr>
            <a:t>No redundancy in the architecture: </a:t>
          </a:r>
          <a:r>
            <a:rPr lang="en-US" sz="1900" dirty="0" err="1" smtClean="0">
              <a:solidFill>
                <a:schemeClr val="tx1">
                  <a:lumMod val="95000"/>
                  <a:lumOff val="5000"/>
                </a:schemeClr>
              </a:solidFill>
            </a:rPr>
            <a:t>Fidjross</a:t>
          </a:r>
          <a:r>
            <a:rPr lang="fr-FR" sz="1900" dirty="0" smtClean="0">
              <a:solidFill>
                <a:schemeClr val="tx1">
                  <a:lumMod val="95000"/>
                  <a:lumOff val="5000"/>
                </a:schemeClr>
              </a:solidFill>
            </a:rPr>
            <a:t>è </a:t>
          </a:r>
          <a:r>
            <a:rPr lang="en-US" sz="1900" dirty="0" smtClean="0">
              <a:solidFill>
                <a:schemeClr val="tx1">
                  <a:lumMod val="95000"/>
                  <a:lumOff val="5000"/>
                </a:schemeClr>
              </a:solidFill>
            </a:rPr>
            <a:t>equipment's are dormant</a:t>
          </a:r>
          <a:endParaRPr lang="en-US" sz="1900" dirty="0">
            <a:solidFill>
              <a:schemeClr val="tx1">
                <a:lumMod val="95000"/>
                <a:lumOff val="5000"/>
              </a:schemeClr>
            </a:solidFill>
          </a:endParaRPr>
        </a:p>
      </dgm:t>
    </dgm:pt>
    <dgm:pt modelId="{DA8D3855-C4A9-4AF4-A3D7-0DA0FD2180B8}" type="parTrans" cxnId="{C1708865-393B-4783-B513-B5A2D99D7354}">
      <dgm:prSet/>
      <dgm:spPr/>
      <dgm:t>
        <a:bodyPr/>
        <a:lstStyle/>
        <a:p>
          <a:endParaRPr lang="en-US"/>
        </a:p>
      </dgm:t>
    </dgm:pt>
    <dgm:pt modelId="{E130EB93-8CFC-45A0-81BB-EED3295A80A8}" type="sibTrans" cxnId="{C1708865-393B-4783-B513-B5A2D99D7354}">
      <dgm:prSet/>
      <dgm:spPr/>
      <dgm:t>
        <a:bodyPr/>
        <a:lstStyle/>
        <a:p>
          <a:endParaRPr lang="en-US"/>
        </a:p>
      </dgm:t>
    </dgm:pt>
    <dgm:pt modelId="{317C5131-6E6D-442B-8F26-AA30D531BCBE}">
      <dgm:prSet custT="1"/>
      <dgm:spPr/>
      <dgm:t>
        <a:bodyPr/>
        <a:lstStyle/>
        <a:p>
          <a:r>
            <a:rPr lang="en-US" sz="1900" dirty="0" smtClean="0">
              <a:solidFill>
                <a:schemeClr val="tx1">
                  <a:lumMod val="95000"/>
                  <a:lumOff val="5000"/>
                </a:schemeClr>
              </a:solidFill>
            </a:rPr>
            <a:t>IPv6 not available</a:t>
          </a:r>
          <a:endParaRPr lang="en-US" sz="1900" dirty="0">
            <a:solidFill>
              <a:schemeClr val="tx1">
                <a:lumMod val="95000"/>
                <a:lumOff val="5000"/>
              </a:schemeClr>
            </a:solidFill>
          </a:endParaRPr>
        </a:p>
      </dgm:t>
    </dgm:pt>
    <dgm:pt modelId="{2C28DA9A-433F-4489-82CF-0DCD5115F077}" type="parTrans" cxnId="{6A91E9AC-C941-4FA9-ADAF-374237F1A254}">
      <dgm:prSet/>
      <dgm:spPr/>
      <dgm:t>
        <a:bodyPr/>
        <a:lstStyle/>
        <a:p>
          <a:endParaRPr lang="en-US"/>
        </a:p>
      </dgm:t>
    </dgm:pt>
    <dgm:pt modelId="{65B08639-9833-4BD6-9C1F-53BBDB43E3E9}" type="sibTrans" cxnId="{6A91E9AC-C941-4FA9-ADAF-374237F1A254}">
      <dgm:prSet/>
      <dgm:spPr/>
      <dgm:t>
        <a:bodyPr/>
        <a:lstStyle/>
        <a:p>
          <a:endParaRPr lang="en-US"/>
        </a:p>
      </dgm:t>
    </dgm:pt>
    <dgm:pt modelId="{1B4DE83C-065D-4FE9-8728-0E4CA787714E}" type="pres">
      <dgm:prSet presAssocID="{49D9FA0D-3204-4D8B-B09A-8D1DFA0F96A2}" presName="list" presStyleCnt="0">
        <dgm:presLayoutVars>
          <dgm:dir/>
          <dgm:animLvl val="lvl"/>
        </dgm:presLayoutVars>
      </dgm:prSet>
      <dgm:spPr/>
      <dgm:t>
        <a:bodyPr/>
        <a:lstStyle/>
        <a:p>
          <a:endParaRPr lang="en-US"/>
        </a:p>
      </dgm:t>
    </dgm:pt>
    <dgm:pt modelId="{0EDCFD75-20EB-4B54-AD91-038A468F25FE}" type="pres">
      <dgm:prSet presAssocID="{11DE7893-008B-44C6-9B22-C6A5E242CC4A}" presName="posSpace" presStyleCnt="0"/>
      <dgm:spPr/>
    </dgm:pt>
    <dgm:pt modelId="{CE77C86F-7EDF-406A-83DE-9C50618C5914}" type="pres">
      <dgm:prSet presAssocID="{11DE7893-008B-44C6-9B22-C6A5E242CC4A}" presName="vertFlow" presStyleCnt="0"/>
      <dgm:spPr/>
    </dgm:pt>
    <dgm:pt modelId="{F1EA7186-B6FC-4CDF-8743-24211E1C521C}" type="pres">
      <dgm:prSet presAssocID="{11DE7893-008B-44C6-9B22-C6A5E242CC4A}" presName="topSpace" presStyleCnt="0"/>
      <dgm:spPr/>
    </dgm:pt>
    <dgm:pt modelId="{1EEAA553-50FC-462D-8EE8-05C32CA26DC7}" type="pres">
      <dgm:prSet presAssocID="{11DE7893-008B-44C6-9B22-C6A5E242CC4A}" presName="firstComp" presStyleCnt="0"/>
      <dgm:spPr/>
    </dgm:pt>
    <dgm:pt modelId="{327C8F2F-A0D5-472E-9359-927ABDA137A7}" type="pres">
      <dgm:prSet presAssocID="{11DE7893-008B-44C6-9B22-C6A5E242CC4A}" presName="firstChild" presStyleLbl="bgAccFollowNode1" presStyleIdx="0" presStyleCnt="3" custScaleX="135276" custScaleY="136008" custLinFactNeighborX="2339" custLinFactNeighborY="-20686"/>
      <dgm:spPr/>
      <dgm:t>
        <a:bodyPr/>
        <a:lstStyle/>
        <a:p>
          <a:endParaRPr lang="en-US"/>
        </a:p>
      </dgm:t>
    </dgm:pt>
    <dgm:pt modelId="{FB26D692-0F23-4F61-BCB6-DBBECC9F879B}" type="pres">
      <dgm:prSet presAssocID="{11DE7893-008B-44C6-9B22-C6A5E242CC4A}" presName="firstChildTx" presStyleLbl="bgAccFollowNode1" presStyleIdx="0" presStyleCnt="3">
        <dgm:presLayoutVars>
          <dgm:bulletEnabled val="1"/>
        </dgm:presLayoutVars>
      </dgm:prSet>
      <dgm:spPr/>
      <dgm:t>
        <a:bodyPr/>
        <a:lstStyle/>
        <a:p>
          <a:endParaRPr lang="en-US"/>
        </a:p>
      </dgm:t>
    </dgm:pt>
    <dgm:pt modelId="{A28617FF-256B-4309-B0B9-4CD3FA65B415}" type="pres">
      <dgm:prSet presAssocID="{9D8F0113-1930-440A-9D83-B48BCE82499B}" presName="comp" presStyleCnt="0"/>
      <dgm:spPr/>
    </dgm:pt>
    <dgm:pt modelId="{342CDB40-D92C-4F62-A1ED-568DE8D66A49}" type="pres">
      <dgm:prSet presAssocID="{9D8F0113-1930-440A-9D83-B48BCE82499B}" presName="child" presStyleLbl="bgAccFollowNode1" presStyleIdx="1" presStyleCnt="3" custScaleX="134431" custScaleY="140411" custLinFactNeighborX="2333" custLinFactNeighborY="-16459"/>
      <dgm:spPr/>
      <dgm:t>
        <a:bodyPr/>
        <a:lstStyle/>
        <a:p>
          <a:endParaRPr lang="en-US"/>
        </a:p>
      </dgm:t>
    </dgm:pt>
    <dgm:pt modelId="{28BFEDDB-E54B-4F88-90EF-F53D9F04A788}" type="pres">
      <dgm:prSet presAssocID="{9D8F0113-1930-440A-9D83-B48BCE82499B}" presName="childTx" presStyleLbl="bgAccFollowNode1" presStyleIdx="1" presStyleCnt="3">
        <dgm:presLayoutVars>
          <dgm:bulletEnabled val="1"/>
        </dgm:presLayoutVars>
      </dgm:prSet>
      <dgm:spPr/>
      <dgm:t>
        <a:bodyPr/>
        <a:lstStyle/>
        <a:p>
          <a:endParaRPr lang="en-US"/>
        </a:p>
      </dgm:t>
    </dgm:pt>
    <dgm:pt modelId="{8FD0F419-7076-4CB6-819E-A0C151860811}" type="pres">
      <dgm:prSet presAssocID="{11DE7893-008B-44C6-9B22-C6A5E242CC4A}" presName="negSpace" presStyleCnt="0"/>
      <dgm:spPr/>
    </dgm:pt>
    <dgm:pt modelId="{2BC6929B-6E1E-4E48-BC43-F4333F4BC6BA}" type="pres">
      <dgm:prSet presAssocID="{11DE7893-008B-44C6-9B22-C6A5E242CC4A}" presName="circle" presStyleLbl="node1" presStyleIdx="0" presStyleCnt="2" custScaleX="89626" custScaleY="85793" custLinFactNeighborX="-64264"/>
      <dgm:spPr/>
      <dgm:t>
        <a:bodyPr/>
        <a:lstStyle/>
        <a:p>
          <a:endParaRPr lang="en-US"/>
        </a:p>
      </dgm:t>
    </dgm:pt>
    <dgm:pt modelId="{B0DB0A2F-B87D-4599-B481-1B852647E73A}" type="pres">
      <dgm:prSet presAssocID="{1E020FA4-7DB3-4C96-A771-9231CA97F0B2}" presName="transSpace" presStyleCnt="0"/>
      <dgm:spPr/>
    </dgm:pt>
    <dgm:pt modelId="{10174A8D-211A-4EF6-AD09-E75DBA0453DD}" type="pres">
      <dgm:prSet presAssocID="{D9969FA0-8CC3-4EBF-9D2F-85DDF2717EA6}" presName="posSpace" presStyleCnt="0"/>
      <dgm:spPr/>
    </dgm:pt>
    <dgm:pt modelId="{1BD28FCB-0E82-4335-9CCD-74982DC37553}" type="pres">
      <dgm:prSet presAssocID="{D9969FA0-8CC3-4EBF-9D2F-85DDF2717EA6}" presName="vertFlow" presStyleCnt="0"/>
      <dgm:spPr/>
    </dgm:pt>
    <dgm:pt modelId="{0FFB8296-DC4A-4C46-91EB-602C4C632BA3}" type="pres">
      <dgm:prSet presAssocID="{D9969FA0-8CC3-4EBF-9D2F-85DDF2717EA6}" presName="topSpace" presStyleCnt="0"/>
      <dgm:spPr/>
    </dgm:pt>
    <dgm:pt modelId="{E83B5810-16D2-4FEB-8BA1-7978ECEA6541}" type="pres">
      <dgm:prSet presAssocID="{D9969FA0-8CC3-4EBF-9D2F-85DDF2717EA6}" presName="firstComp" presStyleCnt="0"/>
      <dgm:spPr/>
    </dgm:pt>
    <dgm:pt modelId="{EA0C386C-8D97-496B-8543-23BEE2C775CD}" type="pres">
      <dgm:prSet presAssocID="{D9969FA0-8CC3-4EBF-9D2F-85DDF2717EA6}" presName="firstChild" presStyleLbl="bgAccFollowNode1" presStyleIdx="2" presStyleCnt="3" custScaleX="125998" custScaleY="236591" custLinFactNeighborX="-7261"/>
      <dgm:spPr/>
      <dgm:t>
        <a:bodyPr/>
        <a:lstStyle/>
        <a:p>
          <a:endParaRPr lang="en-US"/>
        </a:p>
      </dgm:t>
    </dgm:pt>
    <dgm:pt modelId="{A45D0E71-4C7B-4334-9439-5FB3D5DEA5A2}" type="pres">
      <dgm:prSet presAssocID="{D9969FA0-8CC3-4EBF-9D2F-85DDF2717EA6}" presName="firstChildTx" presStyleLbl="bgAccFollowNode1" presStyleIdx="2" presStyleCnt="3">
        <dgm:presLayoutVars>
          <dgm:bulletEnabled val="1"/>
        </dgm:presLayoutVars>
      </dgm:prSet>
      <dgm:spPr/>
      <dgm:t>
        <a:bodyPr/>
        <a:lstStyle/>
        <a:p>
          <a:endParaRPr lang="en-US"/>
        </a:p>
      </dgm:t>
    </dgm:pt>
    <dgm:pt modelId="{D35A3580-E6B4-4CB1-9282-BBADF6755FAF}" type="pres">
      <dgm:prSet presAssocID="{D9969FA0-8CC3-4EBF-9D2F-85DDF2717EA6}" presName="negSpace" presStyleCnt="0"/>
      <dgm:spPr/>
    </dgm:pt>
    <dgm:pt modelId="{76A08777-C62A-43AD-A657-6B50260C4598}" type="pres">
      <dgm:prSet presAssocID="{D9969FA0-8CC3-4EBF-9D2F-85DDF2717EA6}" presName="circle" presStyleLbl="node1" presStyleIdx="1" presStyleCnt="2" custScaleX="90753" custScaleY="85792" custLinFactNeighborX="-36401"/>
      <dgm:spPr/>
      <dgm:t>
        <a:bodyPr/>
        <a:lstStyle/>
        <a:p>
          <a:endParaRPr lang="en-US"/>
        </a:p>
      </dgm:t>
    </dgm:pt>
  </dgm:ptLst>
  <dgm:cxnLst>
    <dgm:cxn modelId="{1BEB36A5-5A9F-4B54-AFB8-A1AAA04209FB}" type="presOf" srcId="{8600BBF1-EB29-4B7A-ADC8-DC2C6F4EFFC7}" destId="{28BFEDDB-E54B-4F88-90EF-F53D9F04A788}" srcOrd="1" destOrd="2" presId="urn:microsoft.com/office/officeart/2005/8/layout/hList9"/>
    <dgm:cxn modelId="{158BE2DD-0C0F-4F71-9280-3B069B92AA2A}" srcId="{224ADC9C-17CC-4C16-824A-62EFF216587F}" destId="{9CCC1BB9-8D65-43B1-8E5E-B43D388AF3A5}" srcOrd="1" destOrd="0" parTransId="{5503603C-0D96-4271-B006-8F9813C556F5}" sibTransId="{36F358E4-D6A1-4F4D-A0D7-6111A81ADA09}"/>
    <dgm:cxn modelId="{6189271D-2A74-475E-BA93-72094F10A50B}" type="presOf" srcId="{A2070249-7D64-4D9B-AB61-90C79D883044}" destId="{327C8F2F-A0D5-472E-9359-927ABDA137A7}" srcOrd="0" destOrd="1" presId="urn:microsoft.com/office/officeart/2005/8/layout/hList9"/>
    <dgm:cxn modelId="{7B36616F-CEC5-40F2-AE6B-78F316F9B366}" type="presOf" srcId="{EDE61FA5-8CCA-4653-B7F0-A0BFE2754A2F}" destId="{FB26D692-0F23-4F61-BCB6-DBBECC9F879B}" srcOrd="1" destOrd="3" presId="urn:microsoft.com/office/officeart/2005/8/layout/hList9"/>
    <dgm:cxn modelId="{05BE042A-DFE3-4404-858E-D7EAB8CB4228}" type="presOf" srcId="{B4CDEBE4-0B39-4E56-87BE-A53B3ED1FFB7}" destId="{A45D0E71-4C7B-4334-9439-5FB3D5DEA5A2}" srcOrd="1" destOrd="0" presId="urn:microsoft.com/office/officeart/2005/8/layout/hList9"/>
    <dgm:cxn modelId="{7DE0DCA5-3DC0-474C-A776-B2FAF7F4C18E}" srcId="{11DE7893-008B-44C6-9B22-C6A5E242CC4A}" destId="{224ADC9C-17CC-4C16-824A-62EFF216587F}" srcOrd="0" destOrd="0" parTransId="{1ACF9779-2CC6-4F40-AC46-4CB042605C11}" sibTransId="{2F0AD034-6E47-4C12-9182-66FB87D38A10}"/>
    <dgm:cxn modelId="{98D66CFB-B20F-409A-9AE6-C806E733A862}" type="presOf" srcId="{A5E56F82-5132-45C5-8FFF-70422A9222AA}" destId="{A45D0E71-4C7B-4334-9439-5FB3D5DEA5A2}" srcOrd="1" destOrd="1" presId="urn:microsoft.com/office/officeart/2005/8/layout/hList9"/>
    <dgm:cxn modelId="{5504B046-BEEF-4DDC-AF34-6292B17D5AFE}" type="presOf" srcId="{11DE7893-008B-44C6-9B22-C6A5E242CC4A}" destId="{2BC6929B-6E1E-4E48-BC43-F4333F4BC6BA}" srcOrd="0" destOrd="0" presId="urn:microsoft.com/office/officeart/2005/8/layout/hList9"/>
    <dgm:cxn modelId="{0EC39D1E-CAB8-486D-8DE6-EA16CD9DA6B6}" type="presOf" srcId="{317C5131-6E6D-442B-8F26-AA30D531BCBE}" destId="{342CDB40-D92C-4F62-A1ED-568DE8D66A49}" srcOrd="0" destOrd="3" presId="urn:microsoft.com/office/officeart/2005/8/layout/hList9"/>
    <dgm:cxn modelId="{C1708865-393B-4783-B513-B5A2D99D7354}" srcId="{9D8F0113-1930-440A-9D83-B48BCE82499B}" destId="{8600BBF1-EB29-4B7A-ADC8-DC2C6F4EFFC7}" srcOrd="1" destOrd="0" parTransId="{DA8D3855-C4A9-4AF4-A3D7-0DA0FD2180B8}" sibTransId="{E130EB93-8CFC-45A0-81BB-EED3295A80A8}"/>
    <dgm:cxn modelId="{D3F79554-F8B9-458C-B064-1F56A9152980}" type="presOf" srcId="{E3980368-7F47-44CB-95D0-0A9756021D19}" destId="{342CDB40-D92C-4F62-A1ED-568DE8D66A49}" srcOrd="0" destOrd="4" presId="urn:microsoft.com/office/officeart/2005/8/layout/hList9"/>
    <dgm:cxn modelId="{EDB0748A-6004-4491-88CD-CBEF421DDD71}" srcId="{B4CDEBE4-0B39-4E56-87BE-A53B3ED1FFB7}" destId="{A5E56F82-5132-45C5-8FFF-70422A9222AA}" srcOrd="0" destOrd="0" parTransId="{6B72AF25-81BF-47A0-BCA6-FC43F9FA3931}" sibTransId="{EE4314F7-7623-43CB-B3F5-579815697DFA}"/>
    <dgm:cxn modelId="{6A91E9AC-C941-4FA9-ADAF-374237F1A254}" srcId="{9D8F0113-1930-440A-9D83-B48BCE82499B}" destId="{317C5131-6E6D-442B-8F26-AA30D531BCBE}" srcOrd="2" destOrd="0" parTransId="{2C28DA9A-433F-4489-82CF-0DCD5115F077}" sibTransId="{65B08639-9833-4BD6-9C1F-53BBDB43E3E9}"/>
    <dgm:cxn modelId="{BCC7BA74-442E-446D-A1E3-DC7C0D5A6F52}" srcId="{9D8F0113-1930-440A-9D83-B48BCE82499B}" destId="{828C3C0D-F12A-4AA1-A94A-5854BD1AF59C}" srcOrd="0" destOrd="0" parTransId="{F184EB1B-54FE-47DF-8FB4-5BCCB220D5FE}" sibTransId="{B7DAB2D3-161A-4626-A6E5-91EC9F0EF19B}"/>
    <dgm:cxn modelId="{31154F27-9F7F-440C-A530-75D1F7573EE2}" type="presOf" srcId="{960F7FAF-800A-41BD-8B18-47EFBFA81EAD}" destId="{A45D0E71-4C7B-4334-9439-5FB3D5DEA5A2}" srcOrd="1" destOrd="2" presId="urn:microsoft.com/office/officeart/2005/8/layout/hList9"/>
    <dgm:cxn modelId="{DC428C90-31A9-413D-9936-2A4D3A2C0BD9}" type="presOf" srcId="{259DCDF3-2104-44E4-98CF-D7DC95D34C54}" destId="{28BFEDDB-E54B-4F88-90EF-F53D9F04A788}" srcOrd="1" destOrd="5" presId="urn:microsoft.com/office/officeart/2005/8/layout/hList9"/>
    <dgm:cxn modelId="{0F57B0C8-010E-4518-BB5C-78E5B8430936}" srcId="{D9969FA0-8CC3-4EBF-9D2F-85DDF2717EA6}" destId="{B4CDEBE4-0B39-4E56-87BE-A53B3ED1FFB7}" srcOrd="0" destOrd="0" parTransId="{3E355D8A-0FB8-4141-A11D-D929F8E802A9}" sibTransId="{6D65C35A-71C2-4060-8B2C-91C463D138D9}"/>
    <dgm:cxn modelId="{750F4180-47F5-454B-B9FB-63E35ACAF918}" type="presOf" srcId="{259DCDF3-2104-44E4-98CF-D7DC95D34C54}" destId="{342CDB40-D92C-4F62-A1ED-568DE8D66A49}" srcOrd="0" destOrd="5" presId="urn:microsoft.com/office/officeart/2005/8/layout/hList9"/>
    <dgm:cxn modelId="{9894F191-E874-4817-AC56-B0CCA8CBBAF7}" srcId="{49D9FA0D-3204-4D8B-B09A-8D1DFA0F96A2}" destId="{11DE7893-008B-44C6-9B22-C6A5E242CC4A}" srcOrd="0" destOrd="0" parTransId="{F499BE1C-CA42-47EA-96AB-8E91C2914C00}" sibTransId="{1E020FA4-7DB3-4C96-A771-9231CA97F0B2}"/>
    <dgm:cxn modelId="{12246313-447E-406B-8104-AA08B4A0D79A}" srcId="{B4CDEBE4-0B39-4E56-87BE-A53B3ED1FFB7}" destId="{5D6CC996-1261-4D06-A8D0-6F535F49316F}" srcOrd="2" destOrd="0" parTransId="{F2A6E7E1-D227-4469-821F-D3EC6378D661}" sibTransId="{C2982FE6-501C-41A2-817B-FDB9D8B9F81A}"/>
    <dgm:cxn modelId="{01EB7A84-CCA1-4930-AB20-9CB45304D215}" type="presOf" srcId="{5D6CC996-1261-4D06-A8D0-6F535F49316F}" destId="{A45D0E71-4C7B-4334-9439-5FB3D5DEA5A2}" srcOrd="1" destOrd="3" presId="urn:microsoft.com/office/officeart/2005/8/layout/hList9"/>
    <dgm:cxn modelId="{D932B497-C43E-4923-8D86-986ACE4738E0}" type="presOf" srcId="{317C5131-6E6D-442B-8F26-AA30D531BCBE}" destId="{28BFEDDB-E54B-4F88-90EF-F53D9F04A788}" srcOrd="1" destOrd="3" presId="urn:microsoft.com/office/officeart/2005/8/layout/hList9"/>
    <dgm:cxn modelId="{197DB12C-7E25-441A-8526-7694A719F881}" type="presOf" srcId="{8600BBF1-EB29-4B7A-ADC8-DC2C6F4EFFC7}" destId="{342CDB40-D92C-4F62-A1ED-568DE8D66A49}" srcOrd="0" destOrd="2" presId="urn:microsoft.com/office/officeart/2005/8/layout/hList9"/>
    <dgm:cxn modelId="{534064B2-7ADB-4B28-AA39-4FB0A2ED0F05}" type="presOf" srcId="{224ADC9C-17CC-4C16-824A-62EFF216587F}" destId="{FB26D692-0F23-4F61-BCB6-DBBECC9F879B}" srcOrd="1" destOrd="0" presId="urn:microsoft.com/office/officeart/2005/8/layout/hList9"/>
    <dgm:cxn modelId="{18B7BFFD-4689-46EE-8947-9162183E2FA7}" type="presOf" srcId="{A5E56F82-5132-45C5-8FFF-70422A9222AA}" destId="{EA0C386C-8D97-496B-8543-23BEE2C775CD}" srcOrd="0" destOrd="1" presId="urn:microsoft.com/office/officeart/2005/8/layout/hList9"/>
    <dgm:cxn modelId="{9E49164F-1CB3-4D68-9F0B-B4490CD9F330}" srcId="{224ADC9C-17CC-4C16-824A-62EFF216587F}" destId="{A2070249-7D64-4D9B-AB61-90C79D883044}" srcOrd="0" destOrd="0" parTransId="{852849C3-A8B3-47F6-A72B-5525F783A0AB}" sibTransId="{78D428BC-BC61-4791-A7FE-CDD9208535B7}"/>
    <dgm:cxn modelId="{9A64DEDD-11F9-4B89-BB15-D15F8227A062}" srcId="{224ADC9C-17CC-4C16-824A-62EFF216587F}" destId="{EDE61FA5-8CCA-4653-B7F0-A0BFE2754A2F}" srcOrd="2" destOrd="0" parTransId="{3C2DA96C-14BE-4422-B6A2-FCD70B382854}" sibTransId="{C758754E-7D05-4FDB-81FE-8AB1EC7D7ADB}"/>
    <dgm:cxn modelId="{6B24E001-D412-42FA-ADB2-342192DD950F}" srcId="{49D9FA0D-3204-4D8B-B09A-8D1DFA0F96A2}" destId="{D9969FA0-8CC3-4EBF-9D2F-85DDF2717EA6}" srcOrd="1" destOrd="0" parTransId="{F9267DE6-BCDA-45C3-8158-E0FA11C2C2AE}" sibTransId="{428B6EFC-FF1A-4DF4-A2DD-BAFC3012D8E5}"/>
    <dgm:cxn modelId="{1330EC50-62A0-4C08-A983-82F53B154036}" type="presOf" srcId="{828C3C0D-F12A-4AA1-A94A-5854BD1AF59C}" destId="{28BFEDDB-E54B-4F88-90EF-F53D9F04A788}" srcOrd="1" destOrd="1" presId="urn:microsoft.com/office/officeart/2005/8/layout/hList9"/>
    <dgm:cxn modelId="{BCBA08ED-E082-47C6-933E-06DCFA7B36AB}" srcId="{224ADC9C-17CC-4C16-824A-62EFF216587F}" destId="{69B42135-D2C5-403A-9736-59AB62788081}" srcOrd="3" destOrd="0" parTransId="{272B1437-0895-4301-B056-54E407012AC7}" sibTransId="{41C625F9-0D25-49E0-83B4-A5F48CC43645}"/>
    <dgm:cxn modelId="{E7037CC1-760D-47F0-8115-158CEE3C46B7}" type="presOf" srcId="{B4CDEBE4-0B39-4E56-87BE-A53B3ED1FFB7}" destId="{EA0C386C-8D97-496B-8543-23BEE2C775CD}" srcOrd="0" destOrd="0" presId="urn:microsoft.com/office/officeart/2005/8/layout/hList9"/>
    <dgm:cxn modelId="{D90BF21A-05CA-4F6B-AD7B-8EF25B09633C}" type="presOf" srcId="{49D9FA0D-3204-4D8B-B09A-8D1DFA0F96A2}" destId="{1B4DE83C-065D-4FE9-8728-0E4CA787714E}" srcOrd="0" destOrd="0" presId="urn:microsoft.com/office/officeart/2005/8/layout/hList9"/>
    <dgm:cxn modelId="{C8EEC08B-6BC6-40EC-B780-F1C4EDD36952}" type="presOf" srcId="{960F7FAF-800A-41BD-8B18-47EFBFA81EAD}" destId="{EA0C386C-8D97-496B-8543-23BEE2C775CD}" srcOrd="0" destOrd="2" presId="urn:microsoft.com/office/officeart/2005/8/layout/hList9"/>
    <dgm:cxn modelId="{1AB48F59-B427-4196-B95D-C12C456FF8C5}" type="presOf" srcId="{69B42135-D2C5-403A-9736-59AB62788081}" destId="{327C8F2F-A0D5-472E-9359-927ABDA137A7}" srcOrd="0" destOrd="4" presId="urn:microsoft.com/office/officeart/2005/8/layout/hList9"/>
    <dgm:cxn modelId="{14FFF8AA-B8FC-4027-9787-E79EF1AAC4E2}" type="presOf" srcId="{E3980368-7F47-44CB-95D0-0A9756021D19}" destId="{28BFEDDB-E54B-4F88-90EF-F53D9F04A788}" srcOrd="1" destOrd="4" presId="urn:microsoft.com/office/officeart/2005/8/layout/hList9"/>
    <dgm:cxn modelId="{2DE53200-3AF8-4D19-BFAD-7571F2EA5DBE}" srcId="{B4CDEBE4-0B39-4E56-87BE-A53B3ED1FFB7}" destId="{960F7FAF-800A-41BD-8B18-47EFBFA81EAD}" srcOrd="1" destOrd="0" parTransId="{A13305B5-A174-4D25-A03C-9CA80C4F8D3F}" sibTransId="{BEFFCCF3-1A86-4F6E-BAAB-BF3714708F01}"/>
    <dgm:cxn modelId="{47D5F1C5-42B6-40CE-9EEA-76F2F49063FD}" type="presOf" srcId="{5D6CC996-1261-4D06-A8D0-6F535F49316F}" destId="{EA0C386C-8D97-496B-8543-23BEE2C775CD}" srcOrd="0" destOrd="3" presId="urn:microsoft.com/office/officeart/2005/8/layout/hList9"/>
    <dgm:cxn modelId="{F7FA7262-B631-4A9D-959E-50FEEAF7858D}" type="presOf" srcId="{D9969FA0-8CC3-4EBF-9D2F-85DDF2717EA6}" destId="{76A08777-C62A-43AD-A657-6B50260C4598}" srcOrd="0" destOrd="0" presId="urn:microsoft.com/office/officeart/2005/8/layout/hList9"/>
    <dgm:cxn modelId="{815703CD-7DAE-4CF3-9DB7-F0AAD5C5D11F}" type="presOf" srcId="{EDE61FA5-8CCA-4653-B7F0-A0BFE2754A2F}" destId="{327C8F2F-A0D5-472E-9359-927ABDA137A7}" srcOrd="0" destOrd="3" presId="urn:microsoft.com/office/officeart/2005/8/layout/hList9"/>
    <dgm:cxn modelId="{8AAB8B74-E707-4B08-9ACA-D1E482EB2070}" type="presOf" srcId="{9CCC1BB9-8D65-43B1-8E5E-B43D388AF3A5}" destId="{FB26D692-0F23-4F61-BCB6-DBBECC9F879B}" srcOrd="1" destOrd="2" presId="urn:microsoft.com/office/officeart/2005/8/layout/hList9"/>
    <dgm:cxn modelId="{32665F07-28E0-4B54-A31B-6E38043F0006}" type="presOf" srcId="{69B42135-D2C5-403A-9736-59AB62788081}" destId="{FB26D692-0F23-4F61-BCB6-DBBECC9F879B}" srcOrd="1" destOrd="4" presId="urn:microsoft.com/office/officeart/2005/8/layout/hList9"/>
    <dgm:cxn modelId="{B3E00315-C29C-465C-BDFC-89AF5F79CDEF}" type="presOf" srcId="{9D8F0113-1930-440A-9D83-B48BCE82499B}" destId="{342CDB40-D92C-4F62-A1ED-568DE8D66A49}" srcOrd="0" destOrd="0" presId="urn:microsoft.com/office/officeart/2005/8/layout/hList9"/>
    <dgm:cxn modelId="{BD2FA6CE-7CA5-4D04-8472-E11584129418}" type="presOf" srcId="{224ADC9C-17CC-4C16-824A-62EFF216587F}" destId="{327C8F2F-A0D5-472E-9359-927ABDA137A7}" srcOrd="0" destOrd="0" presId="urn:microsoft.com/office/officeart/2005/8/layout/hList9"/>
    <dgm:cxn modelId="{68CAC23C-7BC2-4104-94FF-ACE86B2CFDB0}" srcId="{9D8F0113-1930-440A-9D83-B48BCE82499B}" destId="{E3980368-7F47-44CB-95D0-0A9756021D19}" srcOrd="3" destOrd="0" parTransId="{8BBB7522-9023-4B7C-AB9D-8197C1361421}" sibTransId="{CD8D0B0E-600C-457B-B1DC-CD45DF096D20}"/>
    <dgm:cxn modelId="{10EE0E13-643F-46D7-9635-C481BC552A74}" type="presOf" srcId="{828C3C0D-F12A-4AA1-A94A-5854BD1AF59C}" destId="{342CDB40-D92C-4F62-A1ED-568DE8D66A49}" srcOrd="0" destOrd="1" presId="urn:microsoft.com/office/officeart/2005/8/layout/hList9"/>
    <dgm:cxn modelId="{0A6BF656-F457-467D-95F5-45BD8004BE61}" srcId="{11DE7893-008B-44C6-9B22-C6A5E242CC4A}" destId="{9D8F0113-1930-440A-9D83-B48BCE82499B}" srcOrd="1" destOrd="0" parTransId="{A360E13E-CB5E-4F9C-AA8D-E89F9A9FA75B}" sibTransId="{F2391B14-F3D9-4318-A5F8-8BF7E504A85D}"/>
    <dgm:cxn modelId="{59048F66-484D-4C64-BDD8-53D411748F9E}" srcId="{9D8F0113-1930-440A-9D83-B48BCE82499B}" destId="{259DCDF3-2104-44E4-98CF-D7DC95D34C54}" srcOrd="4" destOrd="0" parTransId="{A05E7ABC-F4DC-46D6-8372-FC17772ADF5F}" sibTransId="{EF6790A1-369B-4C9D-B8EC-1B41CA68CB6C}"/>
    <dgm:cxn modelId="{0F687F19-17EE-414E-B745-8DB7CAE50EAF}" type="presOf" srcId="{A2070249-7D64-4D9B-AB61-90C79D883044}" destId="{FB26D692-0F23-4F61-BCB6-DBBECC9F879B}" srcOrd="1" destOrd="1" presId="urn:microsoft.com/office/officeart/2005/8/layout/hList9"/>
    <dgm:cxn modelId="{0CEFF8C9-80C8-41ED-962F-014E9D3FABC4}" type="presOf" srcId="{9CCC1BB9-8D65-43B1-8E5E-B43D388AF3A5}" destId="{327C8F2F-A0D5-472E-9359-927ABDA137A7}" srcOrd="0" destOrd="2" presId="urn:microsoft.com/office/officeart/2005/8/layout/hList9"/>
    <dgm:cxn modelId="{0488B5A3-AE0F-4050-A2EF-810E4A8F08B3}" type="presOf" srcId="{9D8F0113-1930-440A-9D83-B48BCE82499B}" destId="{28BFEDDB-E54B-4F88-90EF-F53D9F04A788}" srcOrd="1" destOrd="0" presId="urn:microsoft.com/office/officeart/2005/8/layout/hList9"/>
    <dgm:cxn modelId="{672DCB2E-F607-41FE-A142-BEC886FAD269}" type="presParOf" srcId="{1B4DE83C-065D-4FE9-8728-0E4CA787714E}" destId="{0EDCFD75-20EB-4B54-AD91-038A468F25FE}" srcOrd="0" destOrd="0" presId="urn:microsoft.com/office/officeart/2005/8/layout/hList9"/>
    <dgm:cxn modelId="{0C19CB54-CF16-4615-BA39-490A4B805E89}" type="presParOf" srcId="{1B4DE83C-065D-4FE9-8728-0E4CA787714E}" destId="{CE77C86F-7EDF-406A-83DE-9C50618C5914}" srcOrd="1" destOrd="0" presId="urn:microsoft.com/office/officeart/2005/8/layout/hList9"/>
    <dgm:cxn modelId="{7AB21159-1343-4B4D-AA36-9FBB5702DAD5}" type="presParOf" srcId="{CE77C86F-7EDF-406A-83DE-9C50618C5914}" destId="{F1EA7186-B6FC-4CDF-8743-24211E1C521C}" srcOrd="0" destOrd="0" presId="urn:microsoft.com/office/officeart/2005/8/layout/hList9"/>
    <dgm:cxn modelId="{BECACE76-EB65-4DAB-8935-477EF3B07395}" type="presParOf" srcId="{CE77C86F-7EDF-406A-83DE-9C50618C5914}" destId="{1EEAA553-50FC-462D-8EE8-05C32CA26DC7}" srcOrd="1" destOrd="0" presId="urn:microsoft.com/office/officeart/2005/8/layout/hList9"/>
    <dgm:cxn modelId="{009DF62A-04D9-4537-BCF8-A32F28EE6FE4}" type="presParOf" srcId="{1EEAA553-50FC-462D-8EE8-05C32CA26DC7}" destId="{327C8F2F-A0D5-472E-9359-927ABDA137A7}" srcOrd="0" destOrd="0" presId="urn:microsoft.com/office/officeart/2005/8/layout/hList9"/>
    <dgm:cxn modelId="{5299572F-6E47-463F-95DE-95AB4CB7C898}" type="presParOf" srcId="{1EEAA553-50FC-462D-8EE8-05C32CA26DC7}" destId="{FB26D692-0F23-4F61-BCB6-DBBECC9F879B}" srcOrd="1" destOrd="0" presId="urn:microsoft.com/office/officeart/2005/8/layout/hList9"/>
    <dgm:cxn modelId="{C8F44443-1894-4572-B819-BECD9021662A}" type="presParOf" srcId="{CE77C86F-7EDF-406A-83DE-9C50618C5914}" destId="{A28617FF-256B-4309-B0B9-4CD3FA65B415}" srcOrd="2" destOrd="0" presId="urn:microsoft.com/office/officeart/2005/8/layout/hList9"/>
    <dgm:cxn modelId="{E1804BB5-E2C1-499F-82A7-5A5F598CDE9C}" type="presParOf" srcId="{A28617FF-256B-4309-B0B9-4CD3FA65B415}" destId="{342CDB40-D92C-4F62-A1ED-568DE8D66A49}" srcOrd="0" destOrd="0" presId="urn:microsoft.com/office/officeart/2005/8/layout/hList9"/>
    <dgm:cxn modelId="{7F0AC3AC-1C90-41EB-864E-A74E22AA7B2C}" type="presParOf" srcId="{A28617FF-256B-4309-B0B9-4CD3FA65B415}" destId="{28BFEDDB-E54B-4F88-90EF-F53D9F04A788}" srcOrd="1" destOrd="0" presId="urn:microsoft.com/office/officeart/2005/8/layout/hList9"/>
    <dgm:cxn modelId="{640EFF4B-A0BE-4CC0-8FC7-3F7FAFEA7563}" type="presParOf" srcId="{1B4DE83C-065D-4FE9-8728-0E4CA787714E}" destId="{8FD0F419-7076-4CB6-819E-A0C151860811}" srcOrd="2" destOrd="0" presId="urn:microsoft.com/office/officeart/2005/8/layout/hList9"/>
    <dgm:cxn modelId="{6AEFE245-EF59-421F-B63E-B3DD4685F322}" type="presParOf" srcId="{1B4DE83C-065D-4FE9-8728-0E4CA787714E}" destId="{2BC6929B-6E1E-4E48-BC43-F4333F4BC6BA}" srcOrd="3" destOrd="0" presId="urn:microsoft.com/office/officeart/2005/8/layout/hList9"/>
    <dgm:cxn modelId="{66EDF9E4-9AAE-45D6-B3F8-578275AF8983}" type="presParOf" srcId="{1B4DE83C-065D-4FE9-8728-0E4CA787714E}" destId="{B0DB0A2F-B87D-4599-B481-1B852647E73A}" srcOrd="4" destOrd="0" presId="urn:microsoft.com/office/officeart/2005/8/layout/hList9"/>
    <dgm:cxn modelId="{35D30384-A44C-4450-9F96-82F16D386B27}" type="presParOf" srcId="{1B4DE83C-065D-4FE9-8728-0E4CA787714E}" destId="{10174A8D-211A-4EF6-AD09-E75DBA0453DD}" srcOrd="5" destOrd="0" presId="urn:microsoft.com/office/officeart/2005/8/layout/hList9"/>
    <dgm:cxn modelId="{AEAEEEA1-714B-4261-9F62-0B2F96BB4269}" type="presParOf" srcId="{1B4DE83C-065D-4FE9-8728-0E4CA787714E}" destId="{1BD28FCB-0E82-4335-9CCD-74982DC37553}" srcOrd="6" destOrd="0" presId="urn:microsoft.com/office/officeart/2005/8/layout/hList9"/>
    <dgm:cxn modelId="{A503E4D7-BF06-479D-886A-10E3CCBF672A}" type="presParOf" srcId="{1BD28FCB-0E82-4335-9CCD-74982DC37553}" destId="{0FFB8296-DC4A-4C46-91EB-602C4C632BA3}" srcOrd="0" destOrd="0" presId="urn:microsoft.com/office/officeart/2005/8/layout/hList9"/>
    <dgm:cxn modelId="{7A77BC43-03CC-4624-BAD3-539B52174AF6}" type="presParOf" srcId="{1BD28FCB-0E82-4335-9CCD-74982DC37553}" destId="{E83B5810-16D2-4FEB-8BA1-7978ECEA6541}" srcOrd="1" destOrd="0" presId="urn:microsoft.com/office/officeart/2005/8/layout/hList9"/>
    <dgm:cxn modelId="{B289F179-8BE2-4250-80D9-9091AF7E474B}" type="presParOf" srcId="{E83B5810-16D2-4FEB-8BA1-7978ECEA6541}" destId="{EA0C386C-8D97-496B-8543-23BEE2C775CD}" srcOrd="0" destOrd="0" presId="urn:microsoft.com/office/officeart/2005/8/layout/hList9"/>
    <dgm:cxn modelId="{58D414DE-4865-4E2A-9091-BB037B08A973}" type="presParOf" srcId="{E83B5810-16D2-4FEB-8BA1-7978ECEA6541}" destId="{A45D0E71-4C7B-4334-9439-5FB3D5DEA5A2}" srcOrd="1" destOrd="0" presId="urn:microsoft.com/office/officeart/2005/8/layout/hList9"/>
    <dgm:cxn modelId="{D1D89CF9-5A56-4CE1-95E4-5850F4207502}" type="presParOf" srcId="{1B4DE83C-065D-4FE9-8728-0E4CA787714E}" destId="{D35A3580-E6B4-4CB1-9282-BBADF6755FAF}" srcOrd="7" destOrd="0" presId="urn:microsoft.com/office/officeart/2005/8/layout/hList9"/>
    <dgm:cxn modelId="{1C189460-AA4D-4FD8-B207-D1DE4A9BFAFF}" type="presParOf" srcId="{1B4DE83C-065D-4FE9-8728-0E4CA787714E}" destId="{76A08777-C62A-43AD-A657-6B50260C4598}"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C8F2F-A0D5-472E-9359-927ABDA137A7}">
      <dsp:nvSpPr>
        <dsp:cNvPr id="0" name=""/>
        <dsp:cNvSpPr/>
      </dsp:nvSpPr>
      <dsp:spPr>
        <a:xfrm>
          <a:off x="1472447" y="341174"/>
          <a:ext cx="4822015" cy="2390437"/>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t" anchorCtr="0">
          <a:noAutofit/>
        </a:bodyPr>
        <a:lstStyle/>
        <a:p>
          <a:pPr lvl="0" algn="l" defTabSz="844550">
            <a:lnSpc>
              <a:spcPct val="90000"/>
            </a:lnSpc>
            <a:spcBef>
              <a:spcPct val="0"/>
            </a:spcBef>
            <a:spcAft>
              <a:spcPct val="35000"/>
            </a:spcAft>
          </a:pPr>
          <a:r>
            <a:rPr lang="en-US" sz="1900" b="1" u="sng" kern="1200" dirty="0" smtClean="0">
              <a:solidFill>
                <a:schemeClr val="tx1">
                  <a:lumMod val="95000"/>
                  <a:lumOff val="5000"/>
                </a:schemeClr>
              </a:solidFill>
            </a:rPr>
            <a:t>Governance</a:t>
          </a:r>
          <a:r>
            <a:rPr lang="en-US" sz="1900" b="1" u="none" kern="1200" dirty="0" smtClean="0">
              <a:solidFill>
                <a:schemeClr val="tx1">
                  <a:lumMod val="95000"/>
                  <a:lumOff val="5000"/>
                </a:schemeClr>
              </a:solidFill>
            </a:rPr>
            <a:t>:</a:t>
          </a:r>
          <a:endParaRPr lang="en-US" sz="1900" b="1" u="none"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No dedicated staff : administrative &amp; technical (paid Vs volunteers)</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No business model: no operational budget, no fees, expansion is limited !</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No visibility in operations and projects</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Government still involved in the IX management</a:t>
          </a:r>
          <a:endParaRPr lang="en-US" sz="1900" kern="1200" dirty="0">
            <a:solidFill>
              <a:schemeClr val="tx1">
                <a:lumMod val="95000"/>
                <a:lumOff val="5000"/>
              </a:schemeClr>
            </a:solidFill>
          </a:endParaRPr>
        </a:p>
      </dsp:txBody>
      <dsp:txXfrm>
        <a:off x="2243970" y="341174"/>
        <a:ext cx="4050492" cy="2390437"/>
      </dsp:txXfrm>
    </dsp:sp>
    <dsp:sp modelId="{342CDB40-D92C-4F62-A1ED-568DE8D66A49}">
      <dsp:nvSpPr>
        <dsp:cNvPr id="0" name=""/>
        <dsp:cNvSpPr/>
      </dsp:nvSpPr>
      <dsp:spPr>
        <a:xfrm>
          <a:off x="1487294" y="2805903"/>
          <a:ext cx="4791894" cy="2467823"/>
        </a:xfrm>
        <a:prstGeom prst="rect">
          <a:avLst/>
        </a:prstGeom>
        <a:solidFill>
          <a:schemeClr val="accent5">
            <a:tint val="40000"/>
            <a:alpha val="90000"/>
            <a:hueOff val="7779575"/>
            <a:satOff val="-738"/>
            <a:lumOff val="538"/>
            <a:alphaOff val="0"/>
          </a:schemeClr>
        </a:solidFill>
        <a:ln w="15875" cap="flat" cmpd="sng" algn="ctr">
          <a:solidFill>
            <a:schemeClr val="accent5">
              <a:tint val="40000"/>
              <a:alpha val="90000"/>
              <a:hueOff val="7779575"/>
              <a:satOff val="-738"/>
              <a:lumOff val="5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t" anchorCtr="0">
          <a:noAutofit/>
        </a:bodyPr>
        <a:lstStyle/>
        <a:p>
          <a:pPr lvl="0" algn="l" defTabSz="844550">
            <a:lnSpc>
              <a:spcPct val="90000"/>
            </a:lnSpc>
            <a:spcBef>
              <a:spcPct val="0"/>
            </a:spcBef>
            <a:spcAft>
              <a:spcPct val="35000"/>
            </a:spcAft>
          </a:pPr>
          <a:r>
            <a:rPr lang="en-US" sz="1900" b="1" u="sng" kern="1200" dirty="0" smtClean="0">
              <a:solidFill>
                <a:schemeClr val="tx1">
                  <a:lumMod val="95000"/>
                  <a:lumOff val="5000"/>
                </a:schemeClr>
              </a:solidFill>
            </a:rPr>
            <a:t>Design/</a:t>
          </a:r>
          <a:r>
            <a:rPr lang="en-US" sz="1900" b="1" u="sng" kern="1200" dirty="0" err="1" smtClean="0">
              <a:solidFill>
                <a:schemeClr val="tx1">
                  <a:lumMod val="95000"/>
                  <a:lumOff val="5000"/>
                </a:schemeClr>
              </a:solidFill>
            </a:rPr>
            <a:t>config</a:t>
          </a:r>
          <a:r>
            <a:rPr lang="en-US" sz="1900" b="1" u="none" kern="1200" dirty="0" smtClean="0">
              <a:solidFill>
                <a:schemeClr val="tx1">
                  <a:lumMod val="95000"/>
                  <a:lumOff val="5000"/>
                </a:schemeClr>
              </a:solidFill>
            </a:rPr>
            <a:t>:</a:t>
          </a:r>
          <a:endParaRPr lang="en-US" sz="1900" b="1" u="none"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Dominant ISPs consuming more services: usage may be seen unfair !</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No redundancy in the architecture: </a:t>
          </a:r>
          <a:r>
            <a:rPr lang="en-US" sz="1900" kern="1200" dirty="0" err="1" smtClean="0">
              <a:solidFill>
                <a:schemeClr val="tx1">
                  <a:lumMod val="95000"/>
                  <a:lumOff val="5000"/>
                </a:schemeClr>
              </a:solidFill>
            </a:rPr>
            <a:t>Fidjross</a:t>
          </a:r>
          <a:r>
            <a:rPr lang="fr-FR" sz="1900" kern="1200" dirty="0" smtClean="0">
              <a:solidFill>
                <a:schemeClr val="tx1">
                  <a:lumMod val="95000"/>
                  <a:lumOff val="5000"/>
                </a:schemeClr>
              </a:solidFill>
            </a:rPr>
            <a:t>è </a:t>
          </a:r>
          <a:r>
            <a:rPr lang="en-US" sz="1900" kern="1200" dirty="0" smtClean="0">
              <a:solidFill>
                <a:schemeClr val="tx1">
                  <a:lumMod val="95000"/>
                  <a:lumOff val="5000"/>
                </a:schemeClr>
              </a:solidFill>
            </a:rPr>
            <a:t>equipment's are dormant</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IPv6 not available</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Limits in statistic available: graph per member, Open Data!</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More services : </a:t>
          </a:r>
          <a:r>
            <a:rPr lang="en-US" sz="1900" kern="1200" dirty="0" err="1" smtClean="0">
              <a:solidFill>
                <a:schemeClr val="tx1">
                  <a:lumMod val="95000"/>
                  <a:lumOff val="5000"/>
                </a:schemeClr>
              </a:solidFill>
            </a:rPr>
            <a:t>ccTLD</a:t>
          </a:r>
          <a:r>
            <a:rPr lang="en-US" sz="1900" kern="1200" dirty="0" smtClean="0">
              <a:solidFill>
                <a:schemeClr val="tx1">
                  <a:lumMod val="95000"/>
                  <a:lumOff val="5000"/>
                </a:schemeClr>
              </a:solidFill>
            </a:rPr>
            <a:t>, NTP, …</a:t>
          </a:r>
          <a:endParaRPr lang="en-US" sz="1900" kern="1200" dirty="0">
            <a:solidFill>
              <a:schemeClr val="tx1">
                <a:lumMod val="95000"/>
                <a:lumOff val="5000"/>
              </a:schemeClr>
            </a:solidFill>
          </a:endParaRPr>
        </a:p>
      </dsp:txBody>
      <dsp:txXfrm>
        <a:off x="2253997" y="2805903"/>
        <a:ext cx="4025191" cy="2467823"/>
      </dsp:txXfrm>
    </dsp:sp>
    <dsp:sp modelId="{2BC6929B-6E1E-4E48-BC43-F4333F4BC6BA}">
      <dsp:nvSpPr>
        <dsp:cNvPr id="0" name=""/>
        <dsp:cNvSpPr/>
      </dsp:nvSpPr>
      <dsp:spPr>
        <a:xfrm>
          <a:off x="477312" y="2068"/>
          <a:ext cx="1574453" cy="1507119"/>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lumMod val="95000"/>
                  <a:lumOff val="5000"/>
                </a:schemeClr>
              </a:solidFill>
            </a:rPr>
            <a:t>Internal to IX</a:t>
          </a:r>
          <a:endParaRPr lang="en-US" sz="2700" kern="1200" dirty="0">
            <a:solidFill>
              <a:schemeClr val="tx1">
                <a:lumMod val="95000"/>
                <a:lumOff val="5000"/>
              </a:schemeClr>
            </a:solidFill>
          </a:endParaRPr>
        </a:p>
      </dsp:txBody>
      <dsp:txXfrm>
        <a:off x="707885" y="222780"/>
        <a:ext cx="1113307" cy="1065695"/>
      </dsp:txXfrm>
    </dsp:sp>
    <dsp:sp modelId="{EA0C386C-8D97-496B-8543-23BEE2C775CD}">
      <dsp:nvSpPr>
        <dsp:cNvPr id="0" name=""/>
        <dsp:cNvSpPr/>
      </dsp:nvSpPr>
      <dsp:spPr>
        <a:xfrm>
          <a:off x="7544468" y="704745"/>
          <a:ext cx="4183255" cy="4158254"/>
        </a:xfrm>
        <a:prstGeom prst="rect">
          <a:avLst/>
        </a:prstGeom>
        <a:solidFill>
          <a:schemeClr val="accent5">
            <a:tint val="40000"/>
            <a:alpha val="90000"/>
            <a:hueOff val="15559149"/>
            <a:satOff val="-1476"/>
            <a:lumOff val="1077"/>
            <a:alphaOff val="0"/>
          </a:schemeClr>
        </a:solidFill>
        <a:ln w="15875" cap="flat" cmpd="sng" algn="ctr">
          <a:solidFill>
            <a:schemeClr val="accent5">
              <a:tint val="40000"/>
              <a:alpha val="90000"/>
              <a:hueOff val="15559149"/>
              <a:satOff val="-1476"/>
              <a:lumOff val="10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t" anchorCtr="0">
          <a:noAutofit/>
        </a:bodyPr>
        <a:lstStyle/>
        <a:p>
          <a:pPr lvl="0" algn="l" defTabSz="844550">
            <a:lnSpc>
              <a:spcPct val="90000"/>
            </a:lnSpc>
            <a:spcBef>
              <a:spcPct val="0"/>
            </a:spcBef>
            <a:spcAft>
              <a:spcPct val="35000"/>
            </a:spcAft>
          </a:pPr>
          <a:r>
            <a:rPr lang="en-US" sz="1900" b="1" u="sng" kern="1200" dirty="0" smtClean="0">
              <a:solidFill>
                <a:schemeClr val="tx1">
                  <a:lumMod val="95000"/>
                  <a:lumOff val="5000"/>
                </a:schemeClr>
              </a:solidFill>
            </a:rPr>
            <a:t>Contents &amp; services</a:t>
          </a:r>
          <a:r>
            <a:rPr lang="en-US" sz="1900" kern="1200" dirty="0" smtClean="0">
              <a:solidFill>
                <a:schemeClr val="tx1">
                  <a:lumMod val="95000"/>
                  <a:lumOff val="5000"/>
                </a:schemeClr>
              </a:solidFill>
            </a:rPr>
            <a:t>:</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tx1">
                  <a:lumMod val="95000"/>
                  <a:lumOff val="5000"/>
                </a:schemeClr>
              </a:solidFill>
            </a:rPr>
            <a:t>Local traffic almost inexistent: </a:t>
          </a:r>
          <a:r>
            <a:rPr lang="en-US" sz="1900" kern="1200" cap="none" dirty="0" smtClean="0">
              <a:solidFill>
                <a:schemeClr val="tx1">
                  <a:lumMod val="95000"/>
                  <a:lumOff val="5000"/>
                </a:schemeClr>
              </a:solidFill>
            </a:rPr>
            <a:t>most of internet traffic is summarized into Google, Facebook, </a:t>
          </a:r>
          <a:r>
            <a:rPr lang="en-US" sz="1900" kern="1200" cap="none" dirty="0" err="1" smtClean="0">
              <a:solidFill>
                <a:schemeClr val="tx1">
                  <a:lumMod val="95000"/>
                  <a:lumOff val="5000"/>
                </a:schemeClr>
              </a:solidFill>
            </a:rPr>
            <a:t>Youtube</a:t>
          </a:r>
          <a:r>
            <a:rPr lang="en-US" sz="1900" kern="1200" cap="none" dirty="0" smtClean="0">
              <a:solidFill>
                <a:schemeClr val="tx1">
                  <a:lumMod val="95000"/>
                  <a:lumOff val="5000"/>
                </a:schemeClr>
              </a:solidFill>
            </a:rPr>
            <a:t>, Twitter …</a:t>
          </a:r>
          <a:endParaRPr lang="en-US" sz="190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b="0" kern="1200" cap="none" dirty="0" smtClean="0">
              <a:solidFill>
                <a:schemeClr val="tx1">
                  <a:lumMod val="95000"/>
                  <a:lumOff val="5000"/>
                </a:schemeClr>
              </a:solidFill>
            </a:rPr>
            <a:t>Few services hosted locally: infrastructures </a:t>
          </a:r>
          <a:r>
            <a:rPr lang="en-US" sz="1900" kern="1200" cap="none" dirty="0" smtClean="0"/>
            <a:t>still rare, expensive and unstable: carrier neutral datacenters, energy; physical connectivity and technologies (fiber, high prices, ; </a:t>
          </a:r>
          <a:endParaRPr lang="en-US" sz="1900" b="0" kern="1200" dirty="0">
            <a:solidFill>
              <a:schemeClr val="tx1">
                <a:lumMod val="95000"/>
                <a:lumOff val="5000"/>
              </a:schemeClr>
            </a:solidFill>
          </a:endParaRPr>
        </a:p>
        <a:p>
          <a:pPr marL="171450" lvl="1" indent="-171450" algn="l" defTabSz="844550">
            <a:lnSpc>
              <a:spcPct val="90000"/>
            </a:lnSpc>
            <a:spcBef>
              <a:spcPct val="0"/>
            </a:spcBef>
            <a:spcAft>
              <a:spcPct val="15000"/>
            </a:spcAft>
            <a:buChar char="•"/>
          </a:pPr>
          <a:r>
            <a:rPr lang="en-US" sz="1900" b="0" kern="1200" dirty="0" smtClean="0">
              <a:solidFill>
                <a:schemeClr val="tx1">
                  <a:lumMod val="95000"/>
                  <a:lumOff val="5000"/>
                </a:schemeClr>
              </a:solidFill>
            </a:rPr>
            <a:t>Confusion between the IX,  AXIS and AFIX</a:t>
          </a:r>
          <a:endParaRPr lang="en-US" sz="1900" b="0" kern="1200" dirty="0">
            <a:solidFill>
              <a:schemeClr val="tx1">
                <a:lumMod val="95000"/>
                <a:lumOff val="5000"/>
              </a:schemeClr>
            </a:solidFill>
          </a:endParaRPr>
        </a:p>
      </dsp:txBody>
      <dsp:txXfrm>
        <a:off x="8213789" y="704745"/>
        <a:ext cx="3513934" cy="4158254"/>
      </dsp:txXfrm>
    </dsp:sp>
    <dsp:sp modelId="{76A08777-C62A-43AD-A657-6B50260C4598}">
      <dsp:nvSpPr>
        <dsp:cNvPr id="0" name=""/>
        <dsp:cNvSpPr/>
      </dsp:nvSpPr>
      <dsp:spPr>
        <a:xfrm>
          <a:off x="6457659" y="2068"/>
          <a:ext cx="1594251" cy="1507101"/>
        </a:xfrm>
        <a:prstGeom prst="ellipse">
          <a:avLst/>
        </a:prstGeom>
        <a:solidFill>
          <a:schemeClr val="accent5">
            <a:hueOff val="15387812"/>
            <a:satOff val="-5496"/>
            <a:lumOff val="882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lumMod val="95000"/>
                  <a:lumOff val="5000"/>
                </a:schemeClr>
              </a:solidFill>
            </a:rPr>
            <a:t>External to IX</a:t>
          </a:r>
          <a:endParaRPr lang="en-US" sz="2700" kern="1200" dirty="0">
            <a:solidFill>
              <a:schemeClr val="tx1">
                <a:lumMod val="95000"/>
                <a:lumOff val="5000"/>
              </a:schemeClr>
            </a:solidFill>
          </a:endParaRPr>
        </a:p>
      </dsp:txBody>
      <dsp:txXfrm>
        <a:off x="6691132" y="222778"/>
        <a:ext cx="1127305" cy="1065681"/>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923616-CEB8-4AE3-9847-39DFD7273795}" type="datetimeFigureOut">
              <a:rPr lang="en-US" smtClean="0"/>
              <a:t>8/22/17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479D7-9460-47DB-B881-FAD7B4FAA96D}" type="slidenum">
              <a:rPr lang="en-US" smtClean="0"/>
              <a:t>‹#›</a:t>
            </a:fld>
            <a:endParaRPr lang="en-US"/>
          </a:p>
        </p:txBody>
      </p:sp>
    </p:spTree>
    <p:extLst>
      <p:ext uri="{BB962C8B-B14F-4D97-AF65-F5344CB8AC3E}">
        <p14:creationId xmlns:p14="http://schemas.microsoft.com/office/powerpoint/2010/main" val="2262913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F479D7-9460-47DB-B881-FAD7B4FAA96D}" type="slidenum">
              <a:rPr lang="en-US" smtClean="0"/>
              <a:t>2</a:t>
            </a:fld>
            <a:endParaRPr lang="en-US"/>
          </a:p>
        </p:txBody>
      </p:sp>
    </p:spTree>
    <p:extLst>
      <p:ext uri="{BB962C8B-B14F-4D97-AF65-F5344CB8AC3E}">
        <p14:creationId xmlns:p14="http://schemas.microsoft.com/office/powerpoint/2010/main" val="1400485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peering switch,</a:t>
            </a:r>
            <a:r>
              <a:rPr lang="en-US"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Services</a:t>
            </a:r>
            <a:r>
              <a:rPr lang="en-US" baseline="0" dirty="0" smtClean="0"/>
              <a:t> and peers are in separate VLANs</a:t>
            </a:r>
            <a:endParaRPr lang="en-US" dirty="0" smtClean="0"/>
          </a:p>
          <a:p>
            <a:endParaRPr lang="en-US" dirty="0"/>
          </a:p>
        </p:txBody>
      </p:sp>
      <p:sp>
        <p:nvSpPr>
          <p:cNvPr id="4" name="Slide Number Placeholder 3"/>
          <p:cNvSpPr>
            <a:spLocks noGrp="1"/>
          </p:cNvSpPr>
          <p:nvPr>
            <p:ph type="sldNum" sz="quarter" idx="10"/>
          </p:nvPr>
        </p:nvSpPr>
        <p:spPr/>
        <p:txBody>
          <a:bodyPr/>
          <a:lstStyle/>
          <a:p>
            <a:fld id="{5BF479D7-9460-47DB-B881-FAD7B4FAA96D}" type="slidenum">
              <a:rPr lang="en-US" smtClean="0"/>
              <a:t>4</a:t>
            </a:fld>
            <a:endParaRPr lang="en-US"/>
          </a:p>
        </p:txBody>
      </p:sp>
    </p:spTree>
    <p:extLst>
      <p:ext uri="{BB962C8B-B14F-4D97-AF65-F5344CB8AC3E}">
        <p14:creationId xmlns:p14="http://schemas.microsoft.com/office/powerpoint/2010/main" val="407059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err="1" smtClean="0"/>
              <a:t>Those</a:t>
            </a:r>
            <a:r>
              <a:rPr lang="fr-FR" baseline="0" dirty="0" smtClean="0"/>
              <a:t> gr</a:t>
            </a:r>
            <a:r>
              <a:rPr lang="en-US" baseline="0" dirty="0" err="1" smtClean="0"/>
              <a:t>aphs</a:t>
            </a:r>
            <a:r>
              <a:rPr lang="en-US" baseline="0" dirty="0" smtClean="0"/>
              <a:t> are based on scenario 1 and 2 described in the slides before.</a:t>
            </a:r>
          </a:p>
          <a:p>
            <a:r>
              <a:rPr lang="en-US" baseline="0" dirty="0" smtClean="0"/>
              <a:t>We clearly see that when resource is locally hosted in a network connected to the IX, a user also connected to the IX has better user experience (based on RTT).</a:t>
            </a:r>
          </a:p>
          <a:p>
            <a:r>
              <a:rPr lang="en-US" baseline="0" dirty="0" smtClean="0"/>
              <a:t>On the contrary, green line, which shows round trip for user accessing a local resource from a network not connected to the IX, confirm that user experience </a:t>
            </a:r>
            <a:r>
              <a:rPr lang="en-US" baseline="0" smtClean="0"/>
              <a:t>is the worst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BF479D7-9460-47DB-B881-FAD7B4FAA96D}" type="slidenum">
              <a:rPr lang="en-US" smtClean="0"/>
              <a:t>6</a:t>
            </a:fld>
            <a:endParaRPr lang="en-US"/>
          </a:p>
        </p:txBody>
      </p:sp>
    </p:spTree>
    <p:extLst>
      <p:ext uri="{BB962C8B-B14F-4D97-AF65-F5344CB8AC3E}">
        <p14:creationId xmlns:p14="http://schemas.microsoft.com/office/powerpoint/2010/main" val="586576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5BF479D7-9460-47DB-B881-FAD7B4FAA96D}" type="slidenum">
              <a:rPr lang="en-US" smtClean="0"/>
              <a:t>7</a:t>
            </a:fld>
            <a:endParaRPr lang="en-US"/>
          </a:p>
        </p:txBody>
      </p:sp>
    </p:spTree>
    <p:extLst>
      <p:ext uri="{BB962C8B-B14F-4D97-AF65-F5344CB8AC3E}">
        <p14:creationId xmlns:p14="http://schemas.microsoft.com/office/powerpoint/2010/main" val="1361240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5F8339-69F7-41CD-AAA5-36D8FB2F37B1}" type="datetime1">
              <a:rPr lang="en-US" smtClean="0"/>
              <a:t>8/22/17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612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75751-7F56-45F4-9609-A480FD3CC5FD}"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5692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78225-53BA-41DD-913F-612DAB665BB5}"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3319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3EE256-38CE-46BC-9496-6E8E34351BD7}"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19035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0919E1-9504-4B06-A891-D134FA828001}"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5516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1B85434-B911-4B35-A5F4-F1BC2DB71EDE}" type="datetime1">
              <a:rPr lang="en-US" smtClean="0"/>
              <a:t>8/22/17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54175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4A24835-7091-4CA2-BF75-2ED9F8736329}" type="datetime1">
              <a:rPr lang="en-US" smtClean="0"/>
              <a:t>8/22/17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387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A2472C-387C-443A-8316-3AD469BCB3BA}" type="datetime1">
              <a:rPr lang="en-US" smtClean="0"/>
              <a:t>8/22/17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7775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CCE77C-00CE-4932-9FE0-02E4B13F2013}" type="datetime1">
              <a:rPr lang="en-US" smtClean="0"/>
              <a:t>8/22/17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306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3AA342-5710-4401-A133-4BF969022B44}" type="datetime1">
              <a:rPr lang="en-US" smtClean="0"/>
              <a:t>8/22/17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420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9CDF7D-3DD4-4E93-B2A1-0CA5F65D34FA}" type="datetime1">
              <a:rPr lang="en-US" smtClean="0"/>
              <a:t>8/22/17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329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E5D0D3-5B2E-444E-A6F1-3B934BDA59AC}"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174003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8B8D77-228E-49AE-9B6E-A015500994A9}" type="datetime1">
              <a:rPr lang="en-US" smtClean="0"/>
              <a:t>8/22/17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62278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D8DDC5-641B-4A8B-8588-8B8FBBD446C5}" type="datetime1">
              <a:rPr lang="en-US" smtClean="0"/>
              <a:t>8/22/17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028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2838BAF-30D0-4ECC-898F-213AE1744793}" type="datetime1">
              <a:rPr lang="en-US" smtClean="0"/>
              <a:t>8/22/17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398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646F40-BCCA-4911-8D93-CC2E15080785}"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6390177"/>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DB54A-DBA7-4359-B3CE-9A069E75DB2B}" type="datetime1">
              <a:rPr lang="en-US" smtClean="0"/>
              <a:t>8/22/17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81519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7E1FE44-A64F-4772-B587-48B094A02715}" type="datetime1">
              <a:rPr lang="en-US" smtClean="0"/>
              <a:t>8/22/17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482029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uv.bj/" TargetMode="External"/><Relationship Id="rId3" Type="http://schemas.openxmlformats.org/officeDocument/2006/relationships/hyperlink" Target="http://www.dei-beni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Benin IX: 3 years after!</a:t>
            </a:r>
            <a:r>
              <a:rPr lang="en-US" dirty="0"/>
              <a:t/>
            </a:r>
            <a:br>
              <a:rPr lang="en-US" dirty="0"/>
            </a:br>
            <a:endParaRPr lang="en-US" dirty="0"/>
          </a:p>
        </p:txBody>
      </p:sp>
      <p:sp>
        <p:nvSpPr>
          <p:cNvPr id="3" name="Subtitle 2"/>
          <p:cNvSpPr>
            <a:spLocks noGrp="1"/>
          </p:cNvSpPr>
          <p:nvPr>
            <p:ph type="subTitle" idx="1"/>
          </p:nvPr>
        </p:nvSpPr>
        <p:spPr>
          <a:xfrm>
            <a:off x="1751012" y="3265712"/>
            <a:ext cx="8689976" cy="1371599"/>
          </a:xfrm>
        </p:spPr>
        <p:txBody>
          <a:bodyPr/>
          <a:lstStyle/>
          <a:p>
            <a:r>
              <a:rPr lang="en-US" b="1" dirty="0" smtClean="0"/>
              <a:t>State of play and perspectives</a:t>
            </a:r>
            <a:endParaRPr lang="en-US" b="1" dirty="0"/>
          </a:p>
        </p:txBody>
      </p:sp>
      <p:sp>
        <p:nvSpPr>
          <p:cNvPr id="4" name="TextBox 3"/>
          <p:cNvSpPr txBox="1"/>
          <p:nvPr/>
        </p:nvSpPr>
        <p:spPr>
          <a:xfrm>
            <a:off x="1017431" y="5898524"/>
            <a:ext cx="2240924" cy="369332"/>
          </a:xfrm>
          <a:prstGeom prst="rect">
            <a:avLst/>
          </a:prstGeom>
          <a:noFill/>
        </p:spPr>
        <p:txBody>
          <a:bodyPr wrap="square" rtlCol="0">
            <a:spAutoFit/>
          </a:bodyPr>
          <a:lstStyle/>
          <a:p>
            <a:r>
              <a:rPr lang="en-US" dirty="0" smtClean="0"/>
              <a:t>Yazid AKANHO</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5222" y="5338292"/>
            <a:ext cx="1175197" cy="1175197"/>
          </a:xfrm>
          <a:prstGeom prst="rect">
            <a:avLst/>
          </a:prstGeom>
        </p:spPr>
      </p:pic>
      <p:sp>
        <p:nvSpPr>
          <p:cNvPr id="6" name="TextBox 5"/>
          <p:cNvSpPr txBox="1"/>
          <p:nvPr/>
        </p:nvSpPr>
        <p:spPr>
          <a:xfrm>
            <a:off x="4572000" y="3967842"/>
            <a:ext cx="3078025" cy="646331"/>
          </a:xfrm>
          <a:prstGeom prst="rect">
            <a:avLst/>
          </a:prstGeom>
          <a:noFill/>
        </p:spPr>
        <p:txBody>
          <a:bodyPr wrap="square" rtlCol="0">
            <a:spAutoFit/>
          </a:bodyPr>
          <a:lstStyle/>
          <a:p>
            <a:pPr algn="ctr"/>
            <a:r>
              <a:rPr lang="fr-FR" dirty="0" err="1" smtClean="0"/>
              <a:t>AfPIF</a:t>
            </a:r>
            <a:r>
              <a:rPr lang="fr-FR" dirty="0" smtClean="0"/>
              <a:t> 2017,</a:t>
            </a:r>
          </a:p>
          <a:p>
            <a:pPr algn="ctr"/>
            <a:r>
              <a:rPr lang="fr-FR" dirty="0" smtClean="0"/>
              <a:t>Abidjan, 22 to 24 August 2017</a:t>
            </a:r>
            <a:endParaRPr lang="en-US" dirty="0"/>
          </a:p>
        </p:txBody>
      </p:sp>
    </p:spTree>
    <p:extLst>
      <p:ext uri="{BB962C8B-B14F-4D97-AF65-F5344CB8AC3E}">
        <p14:creationId xmlns:p14="http://schemas.microsoft.com/office/powerpoint/2010/main" val="2855498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85759"/>
            <a:ext cx="10364451" cy="1027403"/>
          </a:xfrm>
        </p:spPr>
        <p:txBody>
          <a:bodyPr/>
          <a:lstStyle/>
          <a:p>
            <a:pPr algn="l"/>
            <a:r>
              <a:rPr lang="en-US" dirty="0" smtClean="0"/>
              <a:t>Agenda</a:t>
            </a:r>
            <a:endParaRPr lang="en-US" dirty="0"/>
          </a:p>
        </p:txBody>
      </p:sp>
      <p:sp>
        <p:nvSpPr>
          <p:cNvPr id="3" name="Content Placeholder 2"/>
          <p:cNvSpPr>
            <a:spLocks noGrp="1"/>
          </p:cNvSpPr>
          <p:nvPr>
            <p:ph sz="quarter" idx="13"/>
          </p:nvPr>
        </p:nvSpPr>
        <p:spPr>
          <a:xfrm>
            <a:off x="913773" y="1569070"/>
            <a:ext cx="10548884" cy="4668443"/>
          </a:xfrm>
        </p:spPr>
        <p:txBody>
          <a:bodyPr>
            <a:normAutofit/>
          </a:bodyPr>
          <a:lstStyle/>
          <a:p>
            <a:r>
              <a:rPr lang="fr-FR" dirty="0" smtClean="0"/>
              <a:t>Benin </a:t>
            </a:r>
            <a:r>
              <a:rPr lang="fr-FR" dirty="0"/>
              <a:t>: </a:t>
            </a:r>
            <a:r>
              <a:rPr lang="fr-FR" dirty="0" smtClean="0"/>
              <a:t>A Quick </a:t>
            </a:r>
            <a:r>
              <a:rPr lang="fr-FR" dirty="0" err="1" smtClean="0"/>
              <a:t>SUmmary</a:t>
            </a:r>
            <a:endParaRPr lang="fr-FR" dirty="0" smtClean="0"/>
          </a:p>
          <a:p>
            <a:r>
              <a:rPr lang="fr-FR" dirty="0"/>
              <a:t>Benin </a:t>
            </a:r>
            <a:r>
              <a:rPr lang="fr-FR" dirty="0" smtClean="0"/>
              <a:t>IX:</a:t>
            </a:r>
          </a:p>
          <a:p>
            <a:pPr lvl="1"/>
            <a:r>
              <a:rPr lang="fr-FR" sz="2000" dirty="0" smtClean="0"/>
              <a:t>Architecture and services</a:t>
            </a:r>
          </a:p>
          <a:p>
            <a:pPr lvl="1"/>
            <a:r>
              <a:rPr lang="fr-FR" sz="2000" dirty="0" smtClean="0"/>
              <a:t>Impacts in </a:t>
            </a:r>
            <a:r>
              <a:rPr lang="fr-FR" sz="2000" dirty="0" err="1" smtClean="0"/>
              <a:t>benin</a:t>
            </a:r>
            <a:r>
              <a:rPr lang="fr-FR" sz="2000" dirty="0" smtClean="0"/>
              <a:t> internet </a:t>
            </a:r>
            <a:r>
              <a:rPr lang="fr-FR" sz="2000" dirty="0" err="1" smtClean="0"/>
              <a:t>ecosystem</a:t>
            </a:r>
            <a:endParaRPr lang="fr-FR" sz="2000" dirty="0"/>
          </a:p>
          <a:p>
            <a:pPr lvl="1"/>
            <a:r>
              <a:rPr lang="en-US" sz="2000" dirty="0"/>
              <a:t>Weaknesses and </a:t>
            </a:r>
            <a:r>
              <a:rPr lang="fr-FR" sz="2000" dirty="0" smtClean="0"/>
              <a:t>challenges</a:t>
            </a:r>
          </a:p>
          <a:p>
            <a:pPr lvl="1"/>
            <a:r>
              <a:rPr lang="fr-FR" sz="2000" dirty="0" smtClean="0"/>
              <a:t>Perspectives</a:t>
            </a:r>
            <a:endParaRPr lang="fr-FR" sz="2000" dirty="0"/>
          </a:p>
          <a:p>
            <a:pPr lvl="1"/>
            <a:endParaRPr lang="fr-FR" dirty="0" smtClean="0"/>
          </a:p>
          <a:p>
            <a:endParaRPr lang="fr-FR" cap="none" dirty="0" smtClean="0"/>
          </a:p>
          <a:p>
            <a:endParaRPr lang="en-US" cap="none" dirty="0"/>
          </a:p>
        </p:txBody>
      </p:sp>
      <p:sp>
        <p:nvSpPr>
          <p:cNvPr id="5" name="Slide Number Placeholder 4"/>
          <p:cNvSpPr>
            <a:spLocks noGrp="1"/>
          </p:cNvSpPr>
          <p:nvPr>
            <p:ph type="sldNum" sz="quarter" idx="12"/>
          </p:nvPr>
        </p:nvSpPr>
        <p:spPr/>
        <p:txBody>
          <a:bodyPr/>
          <a:lstStyle/>
          <a:p>
            <a:fld id="{6D22F896-40B5-4ADD-8801-0D06FADFA095}" type="slidenum">
              <a:rPr lang="en-US" sz="1800" smtClean="0"/>
              <a:t>2</a:t>
            </a:fld>
            <a:endParaRPr lang="en-US" sz="1800" dirty="0"/>
          </a:p>
        </p:txBody>
      </p:sp>
    </p:spTree>
    <p:extLst>
      <p:ext uri="{BB962C8B-B14F-4D97-AF65-F5344CB8AC3E}">
        <p14:creationId xmlns:p14="http://schemas.microsoft.com/office/powerpoint/2010/main" val="4173738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3" y="308274"/>
            <a:ext cx="10364451" cy="1596177"/>
          </a:xfrm>
        </p:spPr>
        <p:txBody>
          <a:bodyPr/>
          <a:lstStyle/>
          <a:p>
            <a:r>
              <a:rPr lang="fr-FR" dirty="0" smtClean="0"/>
              <a:t>Benin : a Quick </a:t>
            </a:r>
            <a:r>
              <a:rPr lang="fr-FR" dirty="0" err="1" smtClean="0"/>
              <a:t>SUmmary</a:t>
            </a:r>
            <a:endParaRPr lang="en-US" dirty="0"/>
          </a:p>
        </p:txBody>
      </p:sp>
      <p:sp>
        <p:nvSpPr>
          <p:cNvPr id="3" name="Content Placeholder 2"/>
          <p:cNvSpPr>
            <a:spLocks noGrp="1"/>
          </p:cNvSpPr>
          <p:nvPr>
            <p:ph sz="quarter" idx="13"/>
          </p:nvPr>
        </p:nvSpPr>
        <p:spPr>
          <a:xfrm>
            <a:off x="913773" y="2367092"/>
            <a:ext cx="10826470" cy="3854094"/>
          </a:xfrm>
        </p:spPr>
        <p:txBody>
          <a:bodyPr>
            <a:normAutofit fontScale="92500"/>
          </a:bodyPr>
          <a:lstStyle/>
          <a:p>
            <a:r>
              <a:rPr lang="fr-FR" sz="2400" cap="none" dirty="0" smtClean="0"/>
              <a:t>+11 Millions </a:t>
            </a:r>
            <a:r>
              <a:rPr lang="fr-FR" sz="2400" cap="none" dirty="0" err="1" smtClean="0"/>
              <a:t>Beninese</a:t>
            </a:r>
            <a:endParaRPr lang="fr-FR" sz="2400" cap="none" dirty="0" smtClean="0"/>
          </a:p>
          <a:p>
            <a:r>
              <a:rPr lang="en-US" sz="2400" cap="none" dirty="0" smtClean="0"/>
              <a:t>4 GSM : </a:t>
            </a:r>
            <a:r>
              <a:rPr lang="en-US" sz="2400" cap="none" dirty="0" err="1" smtClean="0"/>
              <a:t>Libercom</a:t>
            </a:r>
            <a:r>
              <a:rPr lang="en-US" sz="2400" cap="none" dirty="0" smtClean="0"/>
              <a:t>, </a:t>
            </a:r>
            <a:r>
              <a:rPr lang="en-US" sz="2400" cap="none" dirty="0" err="1" smtClean="0"/>
              <a:t>Moov</a:t>
            </a:r>
            <a:r>
              <a:rPr lang="en-US" sz="2400" cap="none" dirty="0" smtClean="0"/>
              <a:t>, MTN, </a:t>
            </a:r>
            <a:r>
              <a:rPr lang="en-US" sz="2400" cap="none" dirty="0" err="1" smtClean="0"/>
              <a:t>Glo</a:t>
            </a:r>
            <a:r>
              <a:rPr lang="en-US" sz="2400" cap="none" dirty="0" smtClean="0"/>
              <a:t>. All provide Internet to their subscribers.</a:t>
            </a:r>
          </a:p>
          <a:p>
            <a:r>
              <a:rPr lang="en-US" sz="2400" cap="none" dirty="0" smtClean="0"/>
              <a:t>2 national operators: BTI (Infrastructure) and Be Telecoms (end users services).</a:t>
            </a:r>
          </a:p>
          <a:p>
            <a:r>
              <a:rPr lang="en-US" sz="2400" cap="none" dirty="0" smtClean="0"/>
              <a:t>3 4G/LTE networks: MTN, Be Telecoms and </a:t>
            </a:r>
            <a:r>
              <a:rPr lang="en-US" sz="2400" cap="none" dirty="0" err="1" smtClean="0"/>
              <a:t>Moov</a:t>
            </a:r>
            <a:endParaRPr lang="en-US" sz="2400" cap="none" dirty="0" smtClean="0"/>
          </a:p>
          <a:p>
            <a:r>
              <a:rPr lang="fr-FR" sz="2400" cap="none" dirty="0" smtClean="0"/>
              <a:t>11 ISP authorized by ARCEP (</a:t>
            </a:r>
            <a:r>
              <a:rPr lang="fr-FR" sz="2400" cap="none" dirty="0" err="1" smtClean="0"/>
              <a:t>regulator</a:t>
            </a:r>
            <a:r>
              <a:rPr lang="fr-FR" sz="2400" cap="none" dirty="0" smtClean="0"/>
              <a:t>).</a:t>
            </a:r>
          </a:p>
          <a:p>
            <a:r>
              <a:rPr lang="fr-FR" sz="2400" cap="none" dirty="0" smtClean="0">
                <a:sym typeface="Symbol" panose="05050102010706020507" pitchFamily="18" charset="2"/>
              </a:rPr>
              <a:t> </a:t>
            </a:r>
            <a:r>
              <a:rPr lang="fr-FR" sz="2400" cap="none" dirty="0" smtClean="0"/>
              <a:t>3 Millions Internet </a:t>
            </a:r>
            <a:r>
              <a:rPr lang="fr-FR" sz="2400" cap="none" dirty="0" err="1" smtClean="0"/>
              <a:t>subscribers</a:t>
            </a:r>
            <a:r>
              <a:rPr lang="fr-FR" sz="2400" cap="none" dirty="0" smtClean="0"/>
              <a:t>, internet </a:t>
            </a:r>
            <a:r>
              <a:rPr lang="fr-FR" sz="2400" cap="none" dirty="0" err="1" smtClean="0"/>
              <a:t>penetration</a:t>
            </a:r>
            <a:r>
              <a:rPr lang="fr-FR" sz="2400" cap="none" dirty="0" smtClean="0"/>
              <a:t> : 27</a:t>
            </a:r>
            <a:r>
              <a:rPr lang="en-US" sz="2400" cap="none" dirty="0" smtClean="0"/>
              <a:t>%. (ARCEP statistics Q4 2016).</a:t>
            </a:r>
          </a:p>
          <a:p>
            <a:r>
              <a:rPr lang="fr-FR" sz="2400" cap="none" dirty="0" smtClean="0"/>
              <a:t>2</a:t>
            </a:r>
            <a:r>
              <a:rPr lang="en-US" sz="2400" cap="none" dirty="0" smtClean="0"/>
              <a:t> submarine cables : SAT-3 and ACE</a:t>
            </a:r>
            <a:endParaRPr lang="fr-FR" sz="2400" cap="none" dirty="0" smtClean="0"/>
          </a:p>
          <a:p>
            <a:endParaRPr lang="fr-FR" cap="none" dirty="0" smtClean="0"/>
          </a:p>
          <a:p>
            <a:endParaRPr lang="en-US" cap="none" dirty="0"/>
          </a:p>
        </p:txBody>
      </p:sp>
      <p:sp>
        <p:nvSpPr>
          <p:cNvPr id="4" name="Slide Number Placeholder 3"/>
          <p:cNvSpPr>
            <a:spLocks noGrp="1"/>
          </p:cNvSpPr>
          <p:nvPr>
            <p:ph type="sldNum" sz="quarter" idx="12"/>
          </p:nvPr>
        </p:nvSpPr>
        <p:spPr/>
        <p:txBody>
          <a:bodyPr/>
          <a:lstStyle/>
          <a:p>
            <a:fld id="{6D22F896-40B5-4ADD-8801-0D06FADFA095}" type="slidenum">
              <a:rPr lang="en-US" sz="1800" smtClean="0"/>
              <a:t>3</a:t>
            </a:fld>
            <a:endParaRPr lang="en-US" sz="1800" dirty="0"/>
          </a:p>
        </p:txBody>
      </p:sp>
    </p:spTree>
    <p:extLst>
      <p:ext uri="{BB962C8B-B14F-4D97-AF65-F5344CB8AC3E}">
        <p14:creationId xmlns:p14="http://schemas.microsoft.com/office/powerpoint/2010/main" val="665781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69393"/>
            <a:ext cx="10364451" cy="944276"/>
          </a:xfrm>
        </p:spPr>
        <p:txBody>
          <a:bodyPr/>
          <a:lstStyle/>
          <a:p>
            <a:r>
              <a:rPr lang="en-US" dirty="0"/>
              <a:t>Benin IX: Architecture and </a:t>
            </a:r>
            <a:r>
              <a:rPr lang="en-US" dirty="0" smtClean="0"/>
              <a:t>services</a:t>
            </a:r>
            <a:endParaRPr lang="en-US" dirty="0"/>
          </a:p>
        </p:txBody>
      </p:sp>
      <p:sp>
        <p:nvSpPr>
          <p:cNvPr id="10" name="TextBox 9"/>
          <p:cNvSpPr txBox="1"/>
          <p:nvPr/>
        </p:nvSpPr>
        <p:spPr>
          <a:xfrm>
            <a:off x="2265069" y="6094665"/>
            <a:ext cx="2146550" cy="369332"/>
          </a:xfrm>
          <a:prstGeom prst="rect">
            <a:avLst/>
          </a:prstGeom>
          <a:noFill/>
        </p:spPr>
        <p:txBody>
          <a:bodyPr wrap="none" rtlCol="0">
            <a:spAutoFit/>
          </a:bodyPr>
          <a:lstStyle/>
          <a:p>
            <a:r>
              <a:rPr lang="en-US" b="1" dirty="0" smtClean="0"/>
              <a:t>Benin IX architecture</a:t>
            </a:r>
            <a:endParaRPr lang="en-US" b="1"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940" y="1213669"/>
            <a:ext cx="5928437" cy="4665574"/>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061999253"/>
              </p:ext>
            </p:extLst>
          </p:nvPr>
        </p:nvGraphicFramePr>
        <p:xfrm>
          <a:off x="6850983" y="1175655"/>
          <a:ext cx="3670844" cy="3332480"/>
        </p:xfrm>
        <a:graphic>
          <a:graphicData uri="http://schemas.openxmlformats.org/drawingml/2006/table">
            <a:tbl>
              <a:tblPr firstRow="1" bandRow="1">
                <a:tableStyleId>{5C22544A-7EE6-4342-B048-85BDC9FD1C3A}</a:tableStyleId>
              </a:tblPr>
              <a:tblGrid>
                <a:gridCol w="645015"/>
                <a:gridCol w="1396534"/>
                <a:gridCol w="1629295"/>
              </a:tblGrid>
              <a:tr h="307200">
                <a:tc>
                  <a:txBody>
                    <a:bodyPr/>
                    <a:lstStyle/>
                    <a:p>
                      <a:pPr algn="ctr"/>
                      <a:r>
                        <a:rPr lang="en-US" dirty="0" smtClean="0"/>
                        <a:t>N</a:t>
                      </a:r>
                      <a:r>
                        <a:rPr lang="fr-FR" dirty="0" smtClean="0"/>
                        <a:t>°</a:t>
                      </a:r>
                      <a:endParaRPr lang="en-US" dirty="0"/>
                    </a:p>
                  </a:txBody>
                  <a:tcPr anchor="ctr"/>
                </a:tc>
                <a:tc>
                  <a:txBody>
                    <a:bodyPr/>
                    <a:lstStyle/>
                    <a:p>
                      <a:pPr algn="ctr"/>
                      <a:r>
                        <a:rPr lang="en-US" dirty="0" smtClean="0"/>
                        <a:t>AS</a:t>
                      </a:r>
                      <a:endParaRPr lang="en-US" dirty="0"/>
                    </a:p>
                  </a:txBody>
                  <a:tcPr anchor="ctr"/>
                </a:tc>
                <a:tc>
                  <a:txBody>
                    <a:bodyPr/>
                    <a:lstStyle/>
                    <a:p>
                      <a:pPr algn="ctr"/>
                      <a:r>
                        <a:rPr lang="en-US" dirty="0" smtClean="0"/>
                        <a:t>Peer Name</a:t>
                      </a:r>
                      <a:endParaRPr lang="en-US" dirty="0"/>
                    </a:p>
                  </a:txBody>
                  <a:tcPr anchor="ctr"/>
                </a:tc>
              </a:tr>
              <a:tr h="370840">
                <a:tc>
                  <a:txBody>
                    <a:bodyPr/>
                    <a:lstStyle/>
                    <a:p>
                      <a:pPr algn="ctr"/>
                      <a:r>
                        <a:rPr lang="en-US" dirty="0" smtClean="0"/>
                        <a:t>1</a:t>
                      </a:r>
                      <a:endParaRPr lang="en-US" dirty="0"/>
                    </a:p>
                  </a:txBody>
                  <a:tcPr anchor="ctr"/>
                </a:tc>
                <a:tc>
                  <a:txBody>
                    <a:bodyPr/>
                    <a:lstStyle/>
                    <a:p>
                      <a:pPr algn="ctr"/>
                      <a:r>
                        <a:rPr lang="en-US" dirty="0" smtClean="0"/>
                        <a:t>37090</a:t>
                      </a:r>
                      <a:endParaRPr lang="en-US" dirty="0"/>
                    </a:p>
                  </a:txBody>
                  <a:tcPr anchor="ctr"/>
                </a:tc>
                <a:tc>
                  <a:txBody>
                    <a:bodyPr/>
                    <a:lstStyle/>
                    <a:p>
                      <a:pPr algn="ctr"/>
                      <a:r>
                        <a:rPr lang="en-US" dirty="0" smtClean="0"/>
                        <a:t>ISOCEL</a:t>
                      </a:r>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dirty="0" smtClean="0"/>
                        <a:t>28683</a:t>
                      </a:r>
                      <a:endParaRPr lang="en-US" dirty="0"/>
                    </a:p>
                  </a:txBody>
                  <a:tcPr anchor="ctr"/>
                </a:tc>
                <a:tc>
                  <a:txBody>
                    <a:bodyPr/>
                    <a:lstStyle/>
                    <a:p>
                      <a:pPr algn="ctr"/>
                      <a:r>
                        <a:rPr lang="en-US" dirty="0" smtClean="0"/>
                        <a:t>BTI</a:t>
                      </a:r>
                      <a:endParaRPr lang="en-US" dirty="0"/>
                    </a:p>
                  </a:txBody>
                  <a:tcPr anchor="ctr"/>
                </a:tc>
              </a:tr>
              <a:tr h="370840">
                <a:tc>
                  <a:txBody>
                    <a:bodyPr/>
                    <a:lstStyle/>
                    <a:p>
                      <a:pPr algn="ctr"/>
                      <a:r>
                        <a:rPr lang="en-US" dirty="0" smtClean="0"/>
                        <a:t>3</a:t>
                      </a:r>
                      <a:endParaRPr lang="en-US" dirty="0"/>
                    </a:p>
                  </a:txBody>
                  <a:tcPr anchor="ctr"/>
                </a:tc>
                <a:tc>
                  <a:txBody>
                    <a:bodyPr/>
                    <a:lstStyle/>
                    <a:p>
                      <a:pPr algn="ctr"/>
                      <a:r>
                        <a:rPr lang="en-US" dirty="0" smtClean="0"/>
                        <a:t>37424</a:t>
                      </a:r>
                      <a:endParaRPr lang="en-US" dirty="0"/>
                    </a:p>
                  </a:txBody>
                  <a:tcPr anchor="ctr"/>
                </a:tc>
                <a:tc>
                  <a:txBody>
                    <a:bodyPr/>
                    <a:lstStyle/>
                    <a:p>
                      <a:pPr algn="ctr"/>
                      <a:r>
                        <a:rPr lang="en-US" dirty="0" smtClean="0"/>
                        <a:t>MTN Benin</a:t>
                      </a:r>
                      <a:endParaRPr lang="en-US" dirty="0"/>
                    </a:p>
                  </a:txBody>
                  <a:tcPr anchor="ctr"/>
                </a:tc>
              </a:tr>
              <a:tr h="370840">
                <a:tc>
                  <a:txBody>
                    <a:bodyPr/>
                    <a:lstStyle/>
                    <a:p>
                      <a:pPr algn="ctr"/>
                      <a:r>
                        <a:rPr lang="en-US" dirty="0" smtClean="0"/>
                        <a:t>4</a:t>
                      </a:r>
                      <a:endParaRPr lang="en-US" dirty="0"/>
                    </a:p>
                  </a:txBody>
                  <a:tcPr anchor="ctr"/>
                </a:tc>
                <a:tc>
                  <a:txBody>
                    <a:bodyPr/>
                    <a:lstStyle/>
                    <a:p>
                      <a:pPr algn="ctr"/>
                      <a:r>
                        <a:rPr lang="en-US" dirty="0" smtClean="0"/>
                        <a:t>37136</a:t>
                      </a:r>
                      <a:endParaRPr lang="en-US" dirty="0"/>
                    </a:p>
                  </a:txBody>
                  <a:tcPr anchor="ctr"/>
                </a:tc>
                <a:tc>
                  <a:txBody>
                    <a:bodyPr/>
                    <a:lstStyle/>
                    <a:p>
                      <a:pPr algn="ctr"/>
                      <a:r>
                        <a:rPr lang="en-US" dirty="0" err="1" smtClean="0"/>
                        <a:t>Moov</a:t>
                      </a:r>
                      <a:r>
                        <a:rPr lang="en-US" dirty="0" smtClean="0"/>
                        <a:t> Benin</a:t>
                      </a:r>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dirty="0" smtClean="0"/>
                        <a:t>37292</a:t>
                      </a:r>
                      <a:endParaRPr lang="en-US" dirty="0"/>
                    </a:p>
                  </a:txBody>
                  <a:tcPr anchor="ctr"/>
                </a:tc>
                <a:tc>
                  <a:txBody>
                    <a:bodyPr/>
                    <a:lstStyle/>
                    <a:p>
                      <a:pPr algn="ctr"/>
                      <a:r>
                        <a:rPr lang="en-US" dirty="0" smtClean="0"/>
                        <a:t>OTI</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dirty="0" smtClean="0"/>
                        <a:t>36924</a:t>
                      </a:r>
                      <a:endParaRPr lang="en-US" dirty="0"/>
                    </a:p>
                  </a:txBody>
                  <a:tcPr anchor="ctr"/>
                </a:tc>
                <a:tc>
                  <a:txBody>
                    <a:bodyPr/>
                    <a:lstStyle/>
                    <a:p>
                      <a:pPr algn="ctr"/>
                      <a:r>
                        <a:rPr lang="en-US" dirty="0" err="1" smtClean="0"/>
                        <a:t>Canalbox</a:t>
                      </a:r>
                      <a:r>
                        <a:rPr lang="en-US" dirty="0" smtClean="0"/>
                        <a:t> Benin</a:t>
                      </a:r>
                      <a:endParaRPr lang="en-US" dirty="0"/>
                    </a:p>
                  </a:txBody>
                  <a:tcPr anchor="ctr"/>
                </a:tc>
              </a:tr>
              <a:tr h="370840">
                <a:tc>
                  <a:txBody>
                    <a:bodyPr/>
                    <a:lstStyle/>
                    <a:p>
                      <a:pPr algn="ctr"/>
                      <a:r>
                        <a:rPr lang="en-US" dirty="0" smtClean="0"/>
                        <a:t>7</a:t>
                      </a:r>
                      <a:endParaRPr lang="en-US" dirty="0"/>
                    </a:p>
                  </a:txBody>
                  <a:tcPr anchor="ctr"/>
                </a:tc>
                <a:tc>
                  <a:txBody>
                    <a:bodyPr/>
                    <a:lstStyle/>
                    <a:p>
                      <a:pPr algn="ctr"/>
                      <a:r>
                        <a:rPr lang="en-US" dirty="0" smtClean="0"/>
                        <a:t>3856</a:t>
                      </a:r>
                      <a:endParaRPr lang="en-US" dirty="0"/>
                    </a:p>
                  </a:txBody>
                  <a:tcPr anchor="ctr"/>
                </a:tc>
                <a:tc>
                  <a:txBody>
                    <a:bodyPr/>
                    <a:lstStyle/>
                    <a:p>
                      <a:pPr algn="ctr"/>
                      <a:r>
                        <a:rPr lang="en-US" dirty="0" smtClean="0"/>
                        <a:t>PCH</a:t>
                      </a:r>
                      <a:endParaRPr lang="en-US" dirty="0"/>
                    </a:p>
                  </a:txBody>
                  <a:tcPr anchor="ctr"/>
                </a:tc>
              </a:tr>
              <a:tr h="370840">
                <a:tc>
                  <a:txBody>
                    <a:bodyPr/>
                    <a:lstStyle/>
                    <a:p>
                      <a:pPr algn="ctr"/>
                      <a:r>
                        <a:rPr lang="en-US" dirty="0" smtClean="0"/>
                        <a:t>8</a:t>
                      </a:r>
                      <a:endParaRPr lang="en-US" dirty="0"/>
                    </a:p>
                  </a:txBody>
                  <a:tcPr anchor="ctr"/>
                </a:tc>
                <a:tc>
                  <a:txBody>
                    <a:bodyPr/>
                    <a:lstStyle/>
                    <a:p>
                      <a:pPr algn="ctr"/>
                      <a:r>
                        <a:rPr lang="en-US" dirty="0" smtClean="0"/>
                        <a:t>42</a:t>
                      </a:r>
                      <a:endParaRPr lang="en-US" dirty="0"/>
                    </a:p>
                  </a:txBody>
                  <a:tcPr anchor="ctr"/>
                </a:tc>
                <a:tc>
                  <a:txBody>
                    <a:bodyPr/>
                    <a:lstStyle/>
                    <a:p>
                      <a:pPr algn="ctr"/>
                      <a:r>
                        <a:rPr lang="en-US" dirty="0" smtClean="0"/>
                        <a:t>PCH/AS42</a:t>
                      </a:r>
                      <a:endParaRPr lang="en-US" dirty="0"/>
                    </a:p>
                  </a:txBody>
                  <a:tcPr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29462994"/>
              </p:ext>
            </p:extLst>
          </p:nvPr>
        </p:nvGraphicFramePr>
        <p:xfrm>
          <a:off x="6850983" y="4727323"/>
          <a:ext cx="3670844" cy="1854200"/>
        </p:xfrm>
        <a:graphic>
          <a:graphicData uri="http://schemas.openxmlformats.org/drawingml/2006/table">
            <a:tbl>
              <a:tblPr firstRow="1" bandRow="1">
                <a:tableStyleId>{5C22544A-7EE6-4342-B048-85BDC9FD1C3A}</a:tableStyleId>
              </a:tblPr>
              <a:tblGrid>
                <a:gridCol w="624888"/>
                <a:gridCol w="3045956"/>
              </a:tblGrid>
              <a:tr h="370840">
                <a:tc>
                  <a:txBody>
                    <a:bodyPr/>
                    <a:lstStyle/>
                    <a:p>
                      <a:r>
                        <a:rPr lang="en-US" dirty="0" smtClean="0"/>
                        <a:t>N</a:t>
                      </a:r>
                      <a:r>
                        <a:rPr lang="fr-FR" dirty="0" smtClean="0"/>
                        <a:t>°</a:t>
                      </a:r>
                      <a:endParaRPr lang="en-US" dirty="0"/>
                    </a:p>
                  </a:txBody>
                  <a:tcPr/>
                </a:tc>
                <a:tc>
                  <a:txBody>
                    <a:bodyPr/>
                    <a:lstStyle/>
                    <a:p>
                      <a:r>
                        <a:rPr lang="fr-FR" dirty="0" smtClean="0"/>
                        <a:t>Service</a:t>
                      </a:r>
                      <a:endParaRPr lang="en-US" dirty="0"/>
                    </a:p>
                  </a:txBody>
                  <a:tcPr/>
                </a:tc>
              </a:tr>
              <a:tr h="370840">
                <a:tc>
                  <a:txBody>
                    <a:bodyPr/>
                    <a:lstStyle/>
                    <a:p>
                      <a:r>
                        <a:rPr lang="en-US" dirty="0" smtClean="0"/>
                        <a:t>1</a:t>
                      </a:r>
                      <a:endParaRPr lang="en-US" dirty="0"/>
                    </a:p>
                  </a:txBody>
                  <a:tcPr/>
                </a:tc>
                <a:tc>
                  <a:txBody>
                    <a:bodyPr/>
                    <a:lstStyle/>
                    <a:p>
                      <a:r>
                        <a:rPr lang="en-US" dirty="0" smtClean="0"/>
                        <a:t>D Root (local)</a:t>
                      </a:r>
                      <a:endParaRPr lang="en-US" dirty="0"/>
                    </a:p>
                  </a:txBody>
                  <a:tcPr/>
                </a:tc>
              </a:tr>
              <a:tr h="370840">
                <a:tc>
                  <a:txBody>
                    <a:bodyPr/>
                    <a:lstStyle/>
                    <a:p>
                      <a:r>
                        <a:rPr lang="en-US" dirty="0" smtClean="0"/>
                        <a: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Google</a:t>
                      </a:r>
                      <a:r>
                        <a:rPr lang="en-US" baseline="0" dirty="0" smtClean="0"/>
                        <a:t> Global Cache (GGC)</a:t>
                      </a:r>
                      <a:endParaRPr lang="en-US" dirty="0" smtClean="0"/>
                    </a:p>
                  </a:txBody>
                  <a:tcPr/>
                </a:tc>
              </a:tr>
              <a:tr h="370840">
                <a:tc>
                  <a:txBody>
                    <a:bodyPr/>
                    <a:lstStyle/>
                    <a:p>
                      <a:r>
                        <a:rPr lang="en-US" dirty="0" smtClean="0"/>
                        <a:t>3</a:t>
                      </a:r>
                      <a:endParaRPr lang="en-US" dirty="0"/>
                    </a:p>
                  </a:txBody>
                  <a:tcPr/>
                </a:tc>
                <a:tc>
                  <a:txBody>
                    <a:bodyPr/>
                    <a:lstStyle/>
                    <a:p>
                      <a:r>
                        <a:rPr lang="en-US" dirty="0" smtClean="0"/>
                        <a:t>Route Collector</a:t>
                      </a:r>
                      <a:endParaRPr lang="en-US" dirty="0"/>
                    </a:p>
                  </a:txBody>
                  <a:tcPr/>
                </a:tc>
              </a:tr>
              <a:tr h="370840">
                <a:tc>
                  <a:txBody>
                    <a:bodyPr/>
                    <a:lstStyle/>
                    <a:p>
                      <a:r>
                        <a:rPr lang="en-US" dirty="0" smtClean="0"/>
                        <a:t>4</a:t>
                      </a:r>
                      <a:endParaRPr lang="en-US" dirty="0"/>
                    </a:p>
                  </a:txBody>
                  <a:tcPr/>
                </a:tc>
                <a:tc>
                  <a:txBody>
                    <a:bodyPr/>
                    <a:lstStyle/>
                    <a:p>
                      <a:r>
                        <a:rPr lang="en-US" dirty="0" smtClean="0"/>
                        <a:t>Peering</a:t>
                      </a:r>
                      <a:endParaRPr lang="en-US" dirty="0"/>
                    </a:p>
                  </a:txBody>
                  <a:tcPr/>
                </a:tc>
              </a:tr>
            </a:tbl>
          </a:graphicData>
        </a:graphic>
      </p:graphicFrame>
      <p:sp>
        <p:nvSpPr>
          <p:cNvPr id="7" name="TextBox 6"/>
          <p:cNvSpPr txBox="1"/>
          <p:nvPr/>
        </p:nvSpPr>
        <p:spPr>
          <a:xfrm>
            <a:off x="10521827" y="2647330"/>
            <a:ext cx="1047082" cy="646331"/>
          </a:xfrm>
          <a:prstGeom prst="rect">
            <a:avLst/>
          </a:prstGeom>
          <a:noFill/>
        </p:spPr>
        <p:txBody>
          <a:bodyPr wrap="none" rtlCol="0">
            <a:spAutoFit/>
          </a:bodyPr>
          <a:lstStyle/>
          <a:p>
            <a:r>
              <a:rPr lang="en-US" b="1" dirty="0" smtClean="0"/>
              <a:t>Benin IX </a:t>
            </a:r>
          </a:p>
          <a:p>
            <a:r>
              <a:rPr lang="en-US" b="1" dirty="0" smtClean="0"/>
              <a:t>peers</a:t>
            </a:r>
            <a:endParaRPr lang="en-US" b="1" dirty="0"/>
          </a:p>
        </p:txBody>
      </p:sp>
      <p:sp>
        <p:nvSpPr>
          <p:cNvPr id="8" name="TextBox 7"/>
          <p:cNvSpPr txBox="1"/>
          <p:nvPr/>
        </p:nvSpPr>
        <p:spPr>
          <a:xfrm>
            <a:off x="10630959" y="5331257"/>
            <a:ext cx="1047082" cy="646331"/>
          </a:xfrm>
          <a:prstGeom prst="rect">
            <a:avLst/>
          </a:prstGeom>
          <a:noFill/>
        </p:spPr>
        <p:txBody>
          <a:bodyPr wrap="none" rtlCol="0">
            <a:spAutoFit/>
          </a:bodyPr>
          <a:lstStyle/>
          <a:p>
            <a:r>
              <a:rPr lang="en-US" b="1" dirty="0" smtClean="0"/>
              <a:t>Benin IX </a:t>
            </a:r>
          </a:p>
          <a:p>
            <a:r>
              <a:rPr lang="en-US" b="1" dirty="0" smtClean="0"/>
              <a:t>services</a:t>
            </a:r>
            <a:endParaRPr lang="en-US" b="1" dirty="0"/>
          </a:p>
        </p:txBody>
      </p:sp>
      <p:sp>
        <p:nvSpPr>
          <p:cNvPr id="3" name="Slide Number Placeholder 2"/>
          <p:cNvSpPr>
            <a:spLocks noGrp="1"/>
          </p:cNvSpPr>
          <p:nvPr>
            <p:ph type="sldNum" sz="quarter" idx="12"/>
          </p:nvPr>
        </p:nvSpPr>
        <p:spPr/>
        <p:txBody>
          <a:bodyPr/>
          <a:lstStyle/>
          <a:p>
            <a:fld id="{6D22F896-40B5-4ADD-8801-0D06FADFA095}" type="slidenum">
              <a:rPr lang="en-US" sz="1800" smtClean="0"/>
              <a:t>4</a:t>
            </a:fld>
            <a:endParaRPr lang="en-US" sz="1800" dirty="0"/>
          </a:p>
        </p:txBody>
      </p:sp>
    </p:spTree>
    <p:extLst>
      <p:ext uri="{BB962C8B-B14F-4D97-AF65-F5344CB8AC3E}">
        <p14:creationId xmlns:p14="http://schemas.microsoft.com/office/powerpoint/2010/main" val="4198823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0677"/>
            <a:ext cx="10364451" cy="1596177"/>
          </a:xfrm>
        </p:spPr>
        <p:txBody>
          <a:bodyPr/>
          <a:lstStyle/>
          <a:p>
            <a:r>
              <a:rPr lang="en-US" dirty="0" smtClean="0"/>
              <a:t>What does Benin IX bring into Benin internet ecosystem ?</a:t>
            </a:r>
            <a:endParaRPr lang="en-US" dirty="0"/>
          </a:p>
        </p:txBody>
      </p:sp>
      <p:sp>
        <p:nvSpPr>
          <p:cNvPr id="8" name="Content Placeholder 7"/>
          <p:cNvSpPr>
            <a:spLocks noGrp="1"/>
          </p:cNvSpPr>
          <p:nvPr>
            <p:ph sz="quarter" idx="13"/>
          </p:nvPr>
        </p:nvSpPr>
        <p:spPr>
          <a:xfrm>
            <a:off x="913773" y="2367092"/>
            <a:ext cx="10499897" cy="3424107"/>
          </a:xfrm>
        </p:spPr>
        <p:txBody>
          <a:bodyPr>
            <a:normAutofit/>
          </a:bodyPr>
          <a:lstStyle/>
          <a:p>
            <a:r>
              <a:rPr lang="en-US" b="1" cap="none" dirty="0" smtClean="0"/>
              <a:t>Basic limited test</a:t>
            </a:r>
            <a:r>
              <a:rPr lang="en-US" cap="none" dirty="0" smtClean="0"/>
              <a:t>: RTT comparison for </a:t>
            </a:r>
            <a:r>
              <a:rPr lang="en-US" cap="none" dirty="0" smtClean="0">
                <a:hlinkClick r:id="rId2"/>
              </a:rPr>
              <a:t>www.gouv.bj</a:t>
            </a:r>
            <a:r>
              <a:rPr lang="en-US" cap="none" dirty="0" smtClean="0"/>
              <a:t> and </a:t>
            </a:r>
            <a:r>
              <a:rPr lang="en-US" cap="none" dirty="0" smtClean="0">
                <a:hlinkClick r:id="rId3"/>
              </a:rPr>
              <a:t>www.dei-benin.com</a:t>
            </a:r>
            <a:r>
              <a:rPr lang="en-US" cap="none" dirty="0" smtClean="0"/>
              <a:t> from users in network connected to IX and network not connected to IX: </a:t>
            </a:r>
            <a:r>
              <a:rPr lang="en-US" b="1" cap="none" dirty="0"/>
              <a:t>20 to 80% improvement in </a:t>
            </a:r>
            <a:r>
              <a:rPr lang="en-US" b="1" cap="none" dirty="0" smtClean="0"/>
              <a:t>RTT response </a:t>
            </a:r>
            <a:r>
              <a:rPr lang="en-US" cap="none" dirty="0" smtClean="0"/>
              <a:t>for resources hosted locally.</a:t>
            </a:r>
          </a:p>
          <a:p>
            <a:r>
              <a:rPr lang="en-US" b="1" cap="none" dirty="0" smtClean="0"/>
              <a:t>local Google Cache </a:t>
            </a:r>
            <a:r>
              <a:rPr lang="en-US" cap="none" dirty="0" smtClean="0"/>
              <a:t>is available.</a:t>
            </a:r>
          </a:p>
          <a:p>
            <a:r>
              <a:rPr lang="en-US" cap="none" dirty="0" smtClean="0"/>
              <a:t>Most ISPs </a:t>
            </a:r>
            <a:r>
              <a:rPr lang="en-US" b="1" cap="none" dirty="0" smtClean="0"/>
              <a:t>reduced their internet packages cost </a:t>
            </a:r>
            <a:r>
              <a:rPr lang="en-US" cap="none" dirty="0" smtClean="0"/>
              <a:t>to subscribers. But this is not only related to the IX !!!</a:t>
            </a:r>
          </a:p>
          <a:p>
            <a:r>
              <a:rPr lang="en-US" b="1" cap="none" dirty="0" smtClean="0"/>
              <a:t>Better </a:t>
            </a:r>
            <a:r>
              <a:rPr lang="en-US" b="1" cap="none" dirty="0" err="1" smtClean="0"/>
              <a:t>youtube</a:t>
            </a:r>
            <a:r>
              <a:rPr lang="en-US" b="1" cap="none" dirty="0" smtClean="0"/>
              <a:t> experience</a:t>
            </a:r>
            <a:r>
              <a:rPr lang="en-US" cap="none" dirty="0" smtClean="0"/>
              <a:t>: </a:t>
            </a:r>
            <a:r>
              <a:rPr lang="en-US" cap="none" dirty="0" err="1" smtClean="0"/>
              <a:t>Youtube</a:t>
            </a:r>
            <a:r>
              <a:rPr lang="en-US" cap="none" dirty="0" smtClean="0"/>
              <a:t> is clearly recognized by Beninese to be fast since more than one year now (thanks to Google Cache!).</a:t>
            </a:r>
          </a:p>
        </p:txBody>
      </p:sp>
      <p:sp>
        <p:nvSpPr>
          <p:cNvPr id="3" name="Slide Number Placeholder 2"/>
          <p:cNvSpPr>
            <a:spLocks noGrp="1"/>
          </p:cNvSpPr>
          <p:nvPr>
            <p:ph type="sldNum" sz="quarter" idx="12"/>
          </p:nvPr>
        </p:nvSpPr>
        <p:spPr/>
        <p:txBody>
          <a:bodyPr/>
          <a:lstStyle/>
          <a:p>
            <a:fld id="{6D22F896-40B5-4ADD-8801-0D06FADFA095}" type="slidenum">
              <a:rPr lang="en-US" sz="1800" smtClean="0"/>
              <a:t>5</a:t>
            </a:fld>
            <a:endParaRPr lang="en-US" sz="1800" dirty="0"/>
          </a:p>
        </p:txBody>
      </p:sp>
    </p:spTree>
    <p:extLst>
      <p:ext uri="{BB962C8B-B14F-4D97-AF65-F5344CB8AC3E}">
        <p14:creationId xmlns:p14="http://schemas.microsoft.com/office/powerpoint/2010/main" val="154141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63899" y="266007"/>
            <a:ext cx="10364451" cy="1300294"/>
          </a:xfrm>
        </p:spPr>
        <p:txBody>
          <a:bodyPr/>
          <a:lstStyle/>
          <a:p>
            <a:r>
              <a:rPr lang="fr-FR" dirty="0" smtClean="0"/>
              <a:t>Round Trip Time </a:t>
            </a:r>
            <a:r>
              <a:rPr lang="fr-FR" dirty="0" err="1" smtClean="0"/>
              <a:t>comparison</a:t>
            </a:r>
            <a:r>
              <a:rPr lang="fr-FR" dirty="0"/>
              <a:t> </a:t>
            </a:r>
            <a:r>
              <a:rPr lang="fr-FR" dirty="0" err="1" smtClean="0"/>
              <a:t>based</a:t>
            </a:r>
            <a:r>
              <a:rPr lang="fr-FR" dirty="0" smtClean="0"/>
              <a:t> on </a:t>
            </a:r>
            <a:r>
              <a:rPr lang="fr-FR" dirty="0" err="1" smtClean="0"/>
              <a:t>resource</a:t>
            </a:r>
            <a:r>
              <a:rPr lang="fr-FR" dirty="0" smtClean="0"/>
              <a:t> and user locations</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2896779196"/>
              </p:ext>
            </p:extLst>
          </p:nvPr>
        </p:nvGraphicFramePr>
        <p:xfrm>
          <a:off x="2269375" y="1566301"/>
          <a:ext cx="7838901" cy="5100506"/>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p:txBody>
          <a:bodyPr/>
          <a:lstStyle/>
          <a:p>
            <a:fld id="{6D22F896-40B5-4ADD-8801-0D06FADFA095}" type="slidenum">
              <a:rPr lang="en-US" sz="1800" smtClean="0"/>
              <a:t>6</a:t>
            </a:fld>
            <a:endParaRPr lang="en-US" sz="1800" dirty="0"/>
          </a:p>
        </p:txBody>
      </p:sp>
    </p:spTree>
    <p:extLst>
      <p:ext uri="{BB962C8B-B14F-4D97-AF65-F5344CB8AC3E}">
        <p14:creationId xmlns:p14="http://schemas.microsoft.com/office/powerpoint/2010/main" val="2222697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0006"/>
            <a:ext cx="10364451" cy="1318938"/>
          </a:xfrm>
        </p:spPr>
        <p:txBody>
          <a:bodyPr/>
          <a:lstStyle/>
          <a:p>
            <a:r>
              <a:rPr lang="en-US" dirty="0" smtClean="0"/>
              <a:t>Benin ix: Weaknesses </a:t>
            </a:r>
            <a:r>
              <a:rPr lang="en-US" dirty="0"/>
              <a:t>and </a:t>
            </a:r>
            <a:r>
              <a:rPr lang="en-US" dirty="0" smtClean="0"/>
              <a:t>Challenges</a:t>
            </a:r>
            <a:endParaRPr lang="en-US" dirty="0"/>
          </a:p>
        </p:txBody>
      </p:sp>
      <p:graphicFrame>
        <p:nvGraphicFramePr>
          <p:cNvPr id="3" name="Diagram 2"/>
          <p:cNvGraphicFramePr/>
          <p:nvPr>
            <p:extLst>
              <p:ext uri="{D42A27DB-BD31-4B8C-83A1-F6EECF244321}">
                <p14:modId xmlns:p14="http://schemas.microsoft.com/office/powerpoint/2010/main" val="3263644363"/>
              </p:ext>
            </p:extLst>
          </p:nvPr>
        </p:nvGraphicFramePr>
        <p:xfrm>
          <a:off x="114300" y="1080655"/>
          <a:ext cx="11952514" cy="5565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6D22F896-40B5-4ADD-8801-0D06FADFA095}" type="slidenum">
              <a:rPr lang="en-US" sz="1800" smtClean="0"/>
              <a:t>7</a:t>
            </a:fld>
            <a:endParaRPr lang="en-US" sz="1800" dirty="0"/>
          </a:p>
        </p:txBody>
      </p:sp>
    </p:spTree>
    <p:extLst>
      <p:ext uri="{BB962C8B-B14F-4D97-AF65-F5344CB8AC3E}">
        <p14:creationId xmlns:p14="http://schemas.microsoft.com/office/powerpoint/2010/main" val="2834296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3342"/>
            <a:ext cx="10364451" cy="1596177"/>
          </a:xfrm>
        </p:spPr>
        <p:txBody>
          <a:bodyPr/>
          <a:lstStyle/>
          <a:p>
            <a:r>
              <a:rPr lang="en-US" dirty="0" smtClean="0"/>
              <a:t>Perspectives</a:t>
            </a:r>
            <a:endParaRPr lang="en-US" dirty="0"/>
          </a:p>
        </p:txBody>
      </p:sp>
      <p:sp>
        <p:nvSpPr>
          <p:cNvPr id="3" name="Content Placeholder 2"/>
          <p:cNvSpPr>
            <a:spLocks noGrp="1"/>
          </p:cNvSpPr>
          <p:nvPr>
            <p:ph sz="quarter" idx="13"/>
          </p:nvPr>
        </p:nvSpPr>
        <p:spPr>
          <a:xfrm>
            <a:off x="913775" y="1681843"/>
            <a:ext cx="10363824" cy="4718957"/>
          </a:xfrm>
        </p:spPr>
        <p:txBody>
          <a:bodyPr>
            <a:normAutofit fontScale="70000" lnSpcReduction="20000"/>
          </a:bodyPr>
          <a:lstStyle/>
          <a:p>
            <a:r>
              <a:rPr lang="en-US" sz="3200" b="1" cap="none" dirty="0" smtClean="0"/>
              <a:t>Benin-IX </a:t>
            </a:r>
            <a:r>
              <a:rPr lang="en-US" sz="3200" b="1" cap="none" dirty="0"/>
              <a:t>G</a:t>
            </a:r>
            <a:r>
              <a:rPr lang="en-US" sz="3200" b="1" cap="none" dirty="0" smtClean="0"/>
              <a:t>overnance </a:t>
            </a:r>
            <a:r>
              <a:rPr lang="en-US" sz="3200" b="1" cap="none" dirty="0"/>
              <a:t>C</a:t>
            </a:r>
            <a:r>
              <a:rPr lang="en-US" sz="3200" b="1" cap="none" dirty="0" smtClean="0"/>
              <a:t>omity</a:t>
            </a:r>
            <a:r>
              <a:rPr lang="en-US" sz="3200" cap="none" dirty="0" smtClean="0"/>
              <a:t>: not for-profit association of 10 seats composed of MENC, BTI, GSM operators, ISPs, users/associations for : Benin IX </a:t>
            </a:r>
            <a:r>
              <a:rPr lang="en-US" sz="3200" b="1" cap="none" dirty="0" smtClean="0"/>
              <a:t>governance and strategy</a:t>
            </a:r>
            <a:r>
              <a:rPr lang="en-US" sz="3200" cap="none" dirty="0" smtClean="0"/>
              <a:t>, </a:t>
            </a:r>
            <a:r>
              <a:rPr lang="en-US" sz="3200" b="1" cap="none" dirty="0" smtClean="0"/>
              <a:t>local connectivity</a:t>
            </a:r>
            <a:r>
              <a:rPr lang="en-US" sz="3200" cap="none" dirty="0" smtClean="0"/>
              <a:t>, </a:t>
            </a:r>
            <a:r>
              <a:rPr lang="en-US" sz="3200" b="1" cap="none" dirty="0" smtClean="0"/>
              <a:t>peering </a:t>
            </a:r>
            <a:r>
              <a:rPr lang="en-US" sz="3200" b="1" cap="none" dirty="0"/>
              <a:t>and content/service </a:t>
            </a:r>
            <a:r>
              <a:rPr lang="en-US" sz="3200" cap="none" dirty="0" smtClean="0"/>
              <a:t>providers improvement</a:t>
            </a:r>
            <a:r>
              <a:rPr lang="en-US" sz="3200" cap="none" dirty="0"/>
              <a:t> </a:t>
            </a:r>
            <a:r>
              <a:rPr lang="en-US" sz="3200" cap="none" dirty="0" smtClean="0"/>
              <a:t>to develop digital economy</a:t>
            </a:r>
          </a:p>
          <a:p>
            <a:r>
              <a:rPr lang="en-US" sz="3200" b="1" cap="none" dirty="0" err="1" smtClean="0"/>
              <a:t>“Agence</a:t>
            </a:r>
            <a:r>
              <a:rPr lang="en-US" sz="3200" b="1" cap="none" dirty="0" smtClean="0"/>
              <a:t> du </a:t>
            </a:r>
            <a:r>
              <a:rPr lang="en-US" sz="3200" b="1" cap="none" dirty="0" err="1" smtClean="0"/>
              <a:t>Numerique”</a:t>
            </a:r>
            <a:r>
              <a:rPr lang="en-US" sz="3200" b="1" cap="none" dirty="0" smtClean="0"/>
              <a:t>: </a:t>
            </a:r>
            <a:r>
              <a:rPr lang="en-US" sz="3200" cap="none" dirty="0" smtClean="0"/>
              <a:t>should play a key role in the high level development of technology in Benin, particularly in infrastructures and policies: build datacenters, assist with other structures in projects like PDI2T, digital TV, code for digital are few actions which should improve the role of Benin IX in the internet ecosystem in Benin.</a:t>
            </a:r>
          </a:p>
          <a:p>
            <a:r>
              <a:rPr lang="en-US" sz="3200" b="1" cap="none" dirty="0"/>
              <a:t>D</a:t>
            </a:r>
            <a:r>
              <a:rPr lang="en-US" sz="3200" b="1" cap="none" dirty="0" smtClean="0"/>
              <a:t>igitization of government &amp; private services</a:t>
            </a:r>
            <a:r>
              <a:rPr lang="en-US" sz="3200" cap="none" dirty="0" smtClean="0"/>
              <a:t>: government, public/private sectors services being digitalized (visa, passport, enterprise creation, aircraft tickets, </a:t>
            </a:r>
            <a:r>
              <a:rPr lang="en-US" sz="3200" cap="none" dirty="0" err="1" smtClean="0"/>
              <a:t>taxe</a:t>
            </a:r>
            <a:r>
              <a:rPr lang="en-US" sz="3200" cap="none" dirty="0" smtClean="0"/>
              <a:t> fees, bills,…). </a:t>
            </a:r>
          </a:p>
        </p:txBody>
      </p:sp>
      <p:sp>
        <p:nvSpPr>
          <p:cNvPr id="4" name="Slide Number Placeholder 3"/>
          <p:cNvSpPr>
            <a:spLocks noGrp="1"/>
          </p:cNvSpPr>
          <p:nvPr>
            <p:ph type="sldNum" sz="quarter" idx="12"/>
          </p:nvPr>
        </p:nvSpPr>
        <p:spPr/>
        <p:txBody>
          <a:bodyPr/>
          <a:lstStyle/>
          <a:p>
            <a:fld id="{6D22F896-40B5-4ADD-8801-0D06FADFA095}" type="slidenum">
              <a:rPr lang="en-US" sz="1800" smtClean="0"/>
              <a:t>8</a:t>
            </a:fld>
            <a:endParaRPr lang="en-US" sz="1800" dirty="0"/>
          </a:p>
        </p:txBody>
      </p:sp>
    </p:spTree>
    <p:extLst>
      <p:ext uri="{BB962C8B-B14F-4D97-AF65-F5344CB8AC3E}">
        <p14:creationId xmlns:p14="http://schemas.microsoft.com/office/powerpoint/2010/main" val="1120966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z="1800" smtClean="0"/>
              <a:t>9</a:t>
            </a:fld>
            <a:endParaRPr lang="en-US" sz="1800" dirty="0"/>
          </a:p>
        </p:txBody>
      </p:sp>
    </p:spTree>
    <p:extLst>
      <p:ext uri="{BB962C8B-B14F-4D97-AF65-F5344CB8AC3E}">
        <p14:creationId xmlns:p14="http://schemas.microsoft.com/office/powerpoint/2010/main" val="207503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23240</TotalTime>
  <Words>722</Words>
  <Application>Microsoft Macintosh PowerPoint</Application>
  <PresentationFormat>Widescreen</PresentationFormat>
  <Paragraphs>111</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Symbol</vt:lpstr>
      <vt:lpstr>Tw Cen MT</vt:lpstr>
      <vt:lpstr>Arial</vt:lpstr>
      <vt:lpstr>Droplet</vt:lpstr>
      <vt:lpstr>Benin IX: 3 years after! </vt:lpstr>
      <vt:lpstr>Agenda</vt:lpstr>
      <vt:lpstr>Benin : a Quick SUmmary</vt:lpstr>
      <vt:lpstr>Benin IX: Architecture and services</vt:lpstr>
      <vt:lpstr>What does Benin IX bring into Benin internet ecosystem ?</vt:lpstr>
      <vt:lpstr>Round Trip Time comparison based on resource and user locations</vt:lpstr>
      <vt:lpstr>Benin ix: Weaknesses and Challenges</vt:lpstr>
      <vt:lpstr>Perspectives</vt:lpstr>
      <vt:lpstr>Thank you!</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Yazid AKANHO</dc:creator>
  <cp:lastModifiedBy>Microsoft Office User</cp:lastModifiedBy>
  <cp:revision>247</cp:revision>
  <dcterms:created xsi:type="dcterms:W3CDTF">2017-04-09T12:07:45Z</dcterms:created>
  <dcterms:modified xsi:type="dcterms:W3CDTF">2017-08-22T11:22:47Z</dcterms:modified>
</cp:coreProperties>
</file>