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Default Extension="fntdata" ContentType="application/x-fontdata"/>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Layouts/slideLayout27.xml" ContentType="application/vnd.openxmlformats-officedocument.presentationml.slideLayout+xml"/>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75" r:id="rId1"/>
  </p:sldMasterIdLst>
  <p:notesMasterIdLst>
    <p:notesMasterId r:id="rId53"/>
  </p:notesMasterIdLst>
  <p:sldIdLst>
    <p:sldId id="256" r:id="rId2"/>
    <p:sldId id="313" r:id="rId3"/>
    <p:sldId id="314" r:id="rId4"/>
    <p:sldId id="310" r:id="rId5"/>
    <p:sldId id="312" r:id="rId6"/>
    <p:sldId id="311" r:id="rId7"/>
    <p:sldId id="257" r:id="rId8"/>
    <p:sldId id="315" r:id="rId9"/>
    <p:sldId id="316" r:id="rId10"/>
    <p:sldId id="317" r:id="rId11"/>
    <p:sldId id="318" r:id="rId12"/>
    <p:sldId id="319" r:id="rId13"/>
    <p:sldId id="321" r:id="rId14"/>
    <p:sldId id="320" r:id="rId15"/>
    <p:sldId id="260" r:id="rId16"/>
    <p:sldId id="261" r:id="rId17"/>
    <p:sldId id="262" r:id="rId18"/>
    <p:sldId id="263" r:id="rId19"/>
    <p:sldId id="264" r:id="rId20"/>
    <p:sldId id="265" r:id="rId21"/>
    <p:sldId id="304" r:id="rId22"/>
    <p:sldId id="266" r:id="rId23"/>
    <p:sldId id="305" r:id="rId24"/>
    <p:sldId id="267" r:id="rId25"/>
    <p:sldId id="269" r:id="rId26"/>
    <p:sldId id="308" r:id="rId27"/>
    <p:sldId id="309" r:id="rId28"/>
    <p:sldId id="270" r:id="rId29"/>
    <p:sldId id="272" r:id="rId30"/>
    <p:sldId id="306" r:id="rId31"/>
    <p:sldId id="307" r:id="rId32"/>
    <p:sldId id="280" r:id="rId33"/>
    <p:sldId id="281" r:id="rId34"/>
    <p:sldId id="283" r:id="rId35"/>
    <p:sldId id="284" r:id="rId36"/>
    <p:sldId id="285" r:id="rId37"/>
    <p:sldId id="286" r:id="rId38"/>
    <p:sldId id="287" r:id="rId39"/>
    <p:sldId id="288" r:id="rId40"/>
    <p:sldId id="289" r:id="rId41"/>
    <p:sldId id="290" r:id="rId42"/>
    <p:sldId id="291" r:id="rId43"/>
    <p:sldId id="303" r:id="rId44"/>
    <p:sldId id="292" r:id="rId45"/>
    <p:sldId id="294" r:id="rId46"/>
    <p:sldId id="296" r:id="rId47"/>
    <p:sldId id="297" r:id="rId48"/>
    <p:sldId id="298" r:id="rId49"/>
    <p:sldId id="299" r:id="rId50"/>
    <p:sldId id="300" r:id="rId51"/>
    <p:sldId id="302" r:id="rId52"/>
  </p:sldIdLst>
  <p:sldSz cx="9144000" cy="5143500" type="screen16x9"/>
  <p:notesSz cx="6858000" cy="9144000"/>
  <p:embeddedFontLst>
    <p:embeddedFont>
      <p:font typeface="Cutive Mono"/>
      <p:regular r:id="rId54"/>
    </p:embeddedFont>
    <p:embeddedFont>
      <p:font typeface="Open Sans"/>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404040"/>
  </p:clrMru>
</p:presentationPr>
</file>

<file path=ppt/tableStyles.xml><?xml version="1.0" encoding="utf-8"?>
<a:tblStyleLst xmlns:a="http://schemas.openxmlformats.org/drawingml/2006/main" def="{A1FC6A6A-37C2-4B8D-8EE8-0FFE57CADD77}">
  <a:tblStyle styleId="{A1FC6A6A-37C2-4B8D-8EE8-0FFE57CADD77}" styleName="Table_0"/>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3361" autoAdjust="0"/>
    <p:restoredTop sz="85445" autoAdjust="0"/>
  </p:normalViewPr>
  <p:slideViewPr>
    <p:cSldViewPr snapToGrid="0" snapToObjects="1">
      <p:cViewPr varScale="1">
        <p:scale>
          <a:sx n="158" d="100"/>
          <a:sy n="158" d="100"/>
        </p:scale>
        <p:origin x="-104"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2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font" Target="fonts/font1.fntdata"/><Relationship Id="rId55" Type="http://schemas.openxmlformats.org/officeDocument/2006/relationships/font" Target="fonts/font2.fntdata"/><Relationship Id="rId56" Type="http://schemas.openxmlformats.org/officeDocument/2006/relationships/font" Target="fonts/font3.fntdata"/><Relationship Id="rId57" Type="http://schemas.openxmlformats.org/officeDocument/2006/relationships/font" Target="fonts/font4.fntdata"/><Relationship Id="rId58" Type="http://schemas.openxmlformats.org/officeDocument/2006/relationships/font" Target="fonts/font5.fntdata"/><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SzPct val="100000"/>
              <a:buFont typeface="Open Sans"/>
              <a:buNone/>
              <a:defRPr sz="3200">
                <a:latin typeface="Open Sans"/>
                <a:ea typeface="Open Sans"/>
                <a:cs typeface="Open Sans"/>
                <a:sym typeface="Open Sans"/>
              </a:defRPr>
            </a:lvl1pPr>
            <a:lvl2pPr lvl="1" rtl="0">
              <a:spcBef>
                <a:spcPts val="0"/>
              </a:spcBef>
              <a:buClr>
                <a:srgbClr val="408BC9"/>
              </a:buClr>
              <a:buSzPct val="100000"/>
              <a:buNone/>
              <a:defRPr sz="3600" b="1">
                <a:solidFill>
                  <a:srgbClr val="408BC9"/>
                </a:solidFill>
              </a:defRPr>
            </a:lvl2pPr>
            <a:lvl3pPr lvl="2" rtl="0">
              <a:spcBef>
                <a:spcPts val="0"/>
              </a:spcBef>
              <a:buClr>
                <a:srgbClr val="408BC9"/>
              </a:buClr>
              <a:buSzPct val="100000"/>
              <a:buNone/>
              <a:defRPr sz="3600" b="1">
                <a:solidFill>
                  <a:srgbClr val="408BC9"/>
                </a:solidFill>
              </a:defRPr>
            </a:lvl3pPr>
            <a:lvl4pPr lvl="3" rtl="0">
              <a:spcBef>
                <a:spcPts val="0"/>
              </a:spcBef>
              <a:buClr>
                <a:srgbClr val="408BC9"/>
              </a:buClr>
              <a:buSzPct val="100000"/>
              <a:buNone/>
              <a:defRPr sz="3600" b="1">
                <a:solidFill>
                  <a:srgbClr val="408BC9"/>
                </a:solidFill>
              </a:defRPr>
            </a:lvl4pPr>
            <a:lvl5pPr lvl="4" rtl="0">
              <a:spcBef>
                <a:spcPts val="0"/>
              </a:spcBef>
              <a:buClr>
                <a:srgbClr val="408BC9"/>
              </a:buClr>
              <a:buSzPct val="100000"/>
              <a:buNone/>
              <a:defRPr sz="3600" b="1">
                <a:solidFill>
                  <a:srgbClr val="408BC9"/>
                </a:solidFill>
              </a:defRPr>
            </a:lvl5pPr>
            <a:lvl6pPr lvl="5" rtl="0">
              <a:spcBef>
                <a:spcPts val="0"/>
              </a:spcBef>
              <a:buClr>
                <a:srgbClr val="408BC9"/>
              </a:buClr>
              <a:buSzPct val="100000"/>
              <a:buNone/>
              <a:defRPr sz="3600" b="1">
                <a:solidFill>
                  <a:srgbClr val="408BC9"/>
                </a:solidFill>
              </a:defRPr>
            </a:lvl6pPr>
            <a:lvl7pPr lvl="6" rtl="0">
              <a:spcBef>
                <a:spcPts val="0"/>
              </a:spcBef>
              <a:buClr>
                <a:srgbClr val="408BC9"/>
              </a:buClr>
              <a:buSzPct val="100000"/>
              <a:buNone/>
              <a:defRPr sz="3600" b="1">
                <a:solidFill>
                  <a:srgbClr val="408BC9"/>
                </a:solidFill>
              </a:defRPr>
            </a:lvl7pPr>
            <a:lvl8pPr lvl="7" rtl="0">
              <a:spcBef>
                <a:spcPts val="0"/>
              </a:spcBef>
              <a:buClr>
                <a:srgbClr val="408BC9"/>
              </a:buClr>
              <a:buSzPct val="100000"/>
              <a:buNone/>
              <a:defRPr sz="3600" b="1">
                <a:solidFill>
                  <a:srgbClr val="408BC9"/>
                </a:solidFill>
              </a:defRPr>
            </a:lvl8pPr>
            <a:lvl9pPr lvl="8" rtl="0">
              <a:spcBef>
                <a:spcPts val="0"/>
              </a:spcBef>
              <a:buClr>
                <a:srgbClr val="408BC9"/>
              </a:buClr>
              <a:buSzPct val="100000"/>
              <a:buNone/>
              <a:defRPr sz="3600" b="1">
                <a:solidFill>
                  <a:srgbClr val="408BC9"/>
                </a:solidFill>
              </a:defRPr>
            </a:lvl9pPr>
          </a:lstStyle>
          <a:p>
            <a:endParaRPr/>
          </a:p>
        </p:txBody>
      </p:sp>
      <p:pic>
        <p:nvPicPr>
          <p:cNvPr id="10" name="Shape 10" descr="cf-logo-v-cmyk-slide.png"/>
          <p:cNvPicPr preferRelativeResize="0"/>
          <p:nvPr/>
        </p:nvPicPr>
        <p:blipFill>
          <a:blip r:embed="rId2">
            <a:alphaModFix/>
          </a:blip>
          <a:stretch>
            <a:fillRect/>
          </a:stretch>
        </p:blipFill>
        <p:spPr>
          <a:xfrm>
            <a:off x="545550" y="608472"/>
            <a:ext cx="2010572" cy="667504"/>
          </a:xfrm>
          <a:prstGeom prst="rect">
            <a:avLst/>
          </a:prstGeom>
          <a:noFill/>
          <a:ln>
            <a:noFill/>
          </a:ln>
        </p:spPr>
      </p:pic>
      <p:sp>
        <p:nvSpPr>
          <p:cNvPr id="11" name="Shape 11"/>
          <p:cNvSpPr txBox="1">
            <a:spLocks noGrp="1"/>
          </p:cNvSpPr>
          <p:nvPr>
            <p:ph type="subTitle" idx="1"/>
          </p:nvPr>
        </p:nvSpPr>
        <p:spPr>
          <a:xfrm>
            <a:off x="482914" y="3800203"/>
            <a:ext cx="8233200" cy="667500"/>
          </a:xfrm>
          <a:prstGeom prst="rect">
            <a:avLst/>
          </a:prstGeom>
        </p:spPr>
        <p:txBody>
          <a:bodyPr lIns="91425" tIns="91425" rIns="91425" bIns="91425" anchor="b" anchorCtr="0"/>
          <a:lstStyle>
            <a:lvl1pPr lvl="0" rtl="0">
              <a:spcBef>
                <a:spcPts val="0"/>
              </a:spcBef>
              <a:buNone/>
              <a:defRPr sz="1800">
                <a:solidFill>
                  <a:schemeClr val="dk2"/>
                </a:solidFill>
              </a:defRPr>
            </a:lvl1pPr>
            <a:lvl2pPr lvl="1" rtl="0">
              <a:spcBef>
                <a:spcPts val="0"/>
              </a:spcBef>
              <a:buNone/>
              <a:defRPr>
                <a:solidFill>
                  <a:schemeClr val="dk2"/>
                </a:solidFill>
              </a:defRPr>
            </a:lvl2pPr>
            <a:lvl3pPr lvl="2" rtl="0">
              <a:spcBef>
                <a:spcPts val="0"/>
              </a:spcBef>
              <a:buNone/>
              <a:defRPr>
                <a:solidFill>
                  <a:schemeClr val="dk2"/>
                </a:solidFill>
              </a:defRPr>
            </a:lvl3pPr>
            <a:lvl4pPr lvl="3" rtl="0">
              <a:spcBef>
                <a:spcPts val="0"/>
              </a:spcBef>
              <a:buNone/>
              <a:defRPr>
                <a:solidFill>
                  <a:schemeClr val="dk2"/>
                </a:solidFill>
              </a:defRPr>
            </a:lvl4pPr>
            <a:lvl5pPr lvl="4" rtl="0">
              <a:spcBef>
                <a:spcPts val="0"/>
              </a:spcBef>
              <a:buNone/>
              <a:defRPr>
                <a:solidFill>
                  <a:schemeClr val="dk2"/>
                </a:solidFill>
              </a:defRPr>
            </a:lvl5pPr>
            <a:lvl6pPr lvl="5" rtl="0">
              <a:spcBef>
                <a:spcPts val="0"/>
              </a:spcBef>
              <a:buNone/>
              <a:defRPr>
                <a:solidFill>
                  <a:schemeClr val="dk2"/>
                </a:solidFill>
              </a:defRPr>
            </a:lvl6pPr>
            <a:lvl7pPr lvl="6" rtl="0">
              <a:spcBef>
                <a:spcPts val="0"/>
              </a:spcBef>
              <a:buNone/>
              <a:defRPr>
                <a:solidFill>
                  <a:schemeClr val="dk2"/>
                </a:solidFill>
              </a:defRPr>
            </a:lvl7pPr>
            <a:lvl8pPr lvl="7" rtl="0">
              <a:spcBef>
                <a:spcPts val="0"/>
              </a:spcBef>
              <a:buNone/>
              <a:defRPr>
                <a:solidFill>
                  <a:schemeClr val="dk2"/>
                </a:solidFill>
              </a:defRPr>
            </a:lvl8pPr>
            <a:lvl9pPr lvl="8" rtl="0">
              <a:spcBef>
                <a:spcPts val="0"/>
              </a:spcBef>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orange yellow">
    <p:spTree>
      <p:nvGrpSpPr>
        <p:cNvPr id="1" name="Shape 36"/>
        <p:cNvGrpSpPr/>
        <p:nvPr/>
      </p:nvGrpSpPr>
      <p:grpSpPr>
        <a:xfrm>
          <a:off x="0" y="0"/>
          <a:ext cx="0" cy="0"/>
          <a:chOff x="0" y="0"/>
          <a:chExt cx="0" cy="0"/>
        </a:xfrm>
      </p:grpSpPr>
      <p:pic>
        <p:nvPicPr>
          <p:cNvPr id="37" name="Shape 37"/>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38" name="Shape 38"/>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lime yellow">
    <p:spTree>
      <p:nvGrpSpPr>
        <p:cNvPr id="1" name="Shape 39"/>
        <p:cNvGrpSpPr/>
        <p:nvPr/>
      </p:nvGrpSpPr>
      <p:grpSpPr>
        <a:xfrm>
          <a:off x="0" y="0"/>
          <a:ext cx="0" cy="0"/>
          <a:chOff x="0" y="0"/>
          <a:chExt cx="0" cy="0"/>
        </a:xfrm>
      </p:grpSpPr>
      <p:pic>
        <p:nvPicPr>
          <p:cNvPr id="40" name="Shape 40"/>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41" name="Shape 41"/>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er logo grid">
    <p:spTree>
      <p:nvGrpSpPr>
        <p:cNvPr id="1" name="Shape 42"/>
        <p:cNvGrpSpPr/>
        <p:nvPr/>
      </p:nvGrpSpPr>
      <p:grpSpPr>
        <a:xfrm>
          <a:off x="0" y="0"/>
          <a:ext cx="0" cy="0"/>
          <a:chOff x="0" y="0"/>
          <a:chExt cx="0" cy="0"/>
        </a:xfrm>
      </p:grpSpPr>
      <p:pic>
        <p:nvPicPr>
          <p:cNvPr id="43" name="Shape 43"/>
          <p:cNvPicPr preferRelativeResize="0"/>
          <p:nvPr/>
        </p:nvPicPr>
        <p:blipFill>
          <a:blip r:embed="rId2">
            <a:alphaModFix/>
          </a:blip>
          <a:stretch>
            <a:fillRect/>
          </a:stretch>
        </p:blipFill>
        <p:spPr>
          <a:xfrm>
            <a:off x="-11" y="-12"/>
            <a:ext cx="9142224" cy="5143501"/>
          </a:xfrm>
          <a:prstGeom prst="rect">
            <a:avLst/>
          </a:prstGeom>
          <a:noFill/>
          <a:ln>
            <a:noFill/>
          </a:ln>
        </p:spPr>
      </p:pic>
      <p:pic>
        <p:nvPicPr>
          <p:cNvPr id="44" name="Shape 44"/>
          <p:cNvPicPr preferRelativeResize="0"/>
          <p:nvPr/>
        </p:nvPicPr>
        <p:blipFill>
          <a:blip r:embed="rId3">
            <a:alphaModFix/>
          </a:blip>
          <a:stretch>
            <a:fillRect/>
          </a:stretch>
        </p:blipFill>
        <p:spPr>
          <a:xfrm>
            <a:off x="539348" y="4616626"/>
            <a:ext cx="930849" cy="309474"/>
          </a:xfrm>
          <a:prstGeom prst="rect">
            <a:avLst/>
          </a:prstGeom>
          <a:noFill/>
          <a:ln>
            <a:noFill/>
          </a:ln>
        </p:spPr>
      </p:pic>
      <p:sp>
        <p:nvSpPr>
          <p:cNvPr id="45" name="Shape 45"/>
          <p:cNvSpPr txBox="1">
            <a:spLocks noGrp="1"/>
          </p:cNvSpPr>
          <p:nvPr>
            <p:ph type="title"/>
          </p:nvPr>
        </p:nvSpPr>
        <p:spPr>
          <a:xfrm>
            <a:off x="220668" y="1874500"/>
            <a:ext cx="1577099" cy="2439900"/>
          </a:xfrm>
          <a:prstGeom prst="rect">
            <a:avLst/>
          </a:prstGeom>
        </p:spPr>
        <p:txBody>
          <a:bodyPr lIns="91425" tIns="91425" rIns="91425" bIns="91425" anchor="b" anchorCtr="0"/>
          <a:lstStyle>
            <a:lvl1pPr lvl="0" rtl="0">
              <a:spcBef>
                <a:spcPts val="0"/>
              </a:spcBef>
              <a:buClr>
                <a:schemeClr val="lt1"/>
              </a:buClr>
              <a:buSzPct val="100000"/>
              <a:defRPr sz="2000">
                <a:solidFill>
                  <a:schemeClr val="lt1"/>
                </a:solidFill>
              </a:defRPr>
            </a:lvl1pPr>
            <a:lvl2pPr lvl="1" rtl="0">
              <a:spcBef>
                <a:spcPts val="0"/>
              </a:spcBef>
              <a:buClr>
                <a:schemeClr val="lt1"/>
              </a:buClr>
              <a:buSzPct val="100000"/>
              <a:buFont typeface="Open Sans"/>
              <a:defRPr sz="1300">
                <a:solidFill>
                  <a:schemeClr val="lt1"/>
                </a:solidFill>
                <a:latin typeface="Open Sans"/>
                <a:ea typeface="Open Sans"/>
                <a:cs typeface="Open Sans"/>
                <a:sym typeface="Open Sans"/>
              </a:defRPr>
            </a:lvl2pPr>
            <a:lvl3pPr lvl="2" rtl="0">
              <a:spcBef>
                <a:spcPts val="0"/>
              </a:spcBef>
              <a:buClr>
                <a:schemeClr val="lt1"/>
              </a:buClr>
              <a:buSzPct val="100000"/>
              <a:buFont typeface="Open Sans"/>
              <a:defRPr sz="1300">
                <a:solidFill>
                  <a:schemeClr val="lt1"/>
                </a:solidFill>
                <a:latin typeface="Open Sans"/>
                <a:ea typeface="Open Sans"/>
                <a:cs typeface="Open Sans"/>
                <a:sym typeface="Open Sans"/>
              </a:defRPr>
            </a:lvl3pPr>
            <a:lvl4pPr lvl="3" rtl="0">
              <a:spcBef>
                <a:spcPts val="0"/>
              </a:spcBef>
              <a:buClr>
                <a:schemeClr val="lt1"/>
              </a:buClr>
              <a:buSzPct val="100000"/>
              <a:buFont typeface="Open Sans"/>
              <a:defRPr sz="1300">
                <a:solidFill>
                  <a:schemeClr val="lt1"/>
                </a:solidFill>
                <a:latin typeface="Open Sans"/>
                <a:ea typeface="Open Sans"/>
                <a:cs typeface="Open Sans"/>
                <a:sym typeface="Open Sans"/>
              </a:defRPr>
            </a:lvl4pPr>
            <a:lvl5pPr lvl="4" rtl="0">
              <a:spcBef>
                <a:spcPts val="0"/>
              </a:spcBef>
              <a:buClr>
                <a:schemeClr val="lt1"/>
              </a:buClr>
              <a:buSzPct val="100000"/>
              <a:buFont typeface="Open Sans"/>
              <a:defRPr sz="1300">
                <a:solidFill>
                  <a:schemeClr val="lt1"/>
                </a:solidFill>
                <a:latin typeface="Open Sans"/>
                <a:ea typeface="Open Sans"/>
                <a:cs typeface="Open Sans"/>
                <a:sym typeface="Open Sans"/>
              </a:defRPr>
            </a:lvl5pPr>
            <a:lvl6pPr lvl="5" rtl="0">
              <a:spcBef>
                <a:spcPts val="0"/>
              </a:spcBef>
              <a:buClr>
                <a:schemeClr val="lt1"/>
              </a:buClr>
              <a:buSzPct val="100000"/>
              <a:buFont typeface="Open Sans"/>
              <a:defRPr sz="1300">
                <a:solidFill>
                  <a:schemeClr val="lt1"/>
                </a:solidFill>
                <a:latin typeface="Open Sans"/>
                <a:ea typeface="Open Sans"/>
                <a:cs typeface="Open Sans"/>
                <a:sym typeface="Open Sans"/>
              </a:defRPr>
            </a:lvl6pPr>
            <a:lvl7pPr lvl="6" rtl="0">
              <a:spcBef>
                <a:spcPts val="0"/>
              </a:spcBef>
              <a:buClr>
                <a:schemeClr val="lt1"/>
              </a:buClr>
              <a:buSzPct val="100000"/>
              <a:buFont typeface="Open Sans"/>
              <a:defRPr sz="1300">
                <a:solidFill>
                  <a:schemeClr val="lt1"/>
                </a:solidFill>
                <a:latin typeface="Open Sans"/>
                <a:ea typeface="Open Sans"/>
                <a:cs typeface="Open Sans"/>
                <a:sym typeface="Open Sans"/>
              </a:defRPr>
            </a:lvl7pPr>
            <a:lvl8pPr lvl="7" rtl="0">
              <a:spcBef>
                <a:spcPts val="0"/>
              </a:spcBef>
              <a:buClr>
                <a:schemeClr val="lt1"/>
              </a:buClr>
              <a:buSzPct val="100000"/>
              <a:buFont typeface="Open Sans"/>
              <a:defRPr sz="1300">
                <a:solidFill>
                  <a:schemeClr val="lt1"/>
                </a:solidFill>
                <a:latin typeface="Open Sans"/>
                <a:ea typeface="Open Sans"/>
                <a:cs typeface="Open Sans"/>
                <a:sym typeface="Open Sans"/>
              </a:defRPr>
            </a:lvl8pPr>
            <a:lvl9pPr lvl="8" rtl="0">
              <a:spcBef>
                <a:spcPts val="0"/>
              </a:spcBef>
              <a:buClr>
                <a:schemeClr val="lt1"/>
              </a:buClr>
              <a:buSzPct val="100000"/>
              <a:buFont typeface="Open Sans"/>
              <a:defRPr sz="13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 name="Shape 48"/>
          <p:cNvSpPr txBox="1">
            <a:spLocks noGrp="1"/>
          </p:cNvSpPr>
          <p:nvPr>
            <p:ph type="body" idx="1"/>
          </p:nvPr>
        </p:nvSpPr>
        <p:spPr>
          <a:xfrm>
            <a:off x="457200" y="1200150"/>
            <a:ext cx="82296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pic>
        <p:nvPicPr>
          <p:cNvPr id="49" name="Shape 49" descr="cf-logo-v-cmyk-slide.png"/>
          <p:cNvPicPr preferRelativeResize="0"/>
          <p:nvPr/>
        </p:nvPicPr>
        <p:blipFill>
          <a:blip r:embed="rId2">
            <a:alphaModFix/>
          </a:blip>
          <a:stretch>
            <a:fillRect/>
          </a:stretch>
        </p:blipFill>
        <p:spPr>
          <a:xfrm>
            <a:off x="545550" y="4619223"/>
            <a:ext cx="922080" cy="3061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content (two colum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body" idx="1"/>
          </p:nvPr>
        </p:nvSpPr>
        <p:spPr>
          <a:xfrm>
            <a:off x="457200" y="1200150"/>
            <a:ext cx="3994500" cy="33492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53" name="Shape 53"/>
          <p:cNvSpPr txBox="1">
            <a:spLocks noGrp="1"/>
          </p:cNvSpPr>
          <p:nvPr>
            <p:ph type="body" idx="2"/>
          </p:nvPr>
        </p:nvSpPr>
        <p:spPr>
          <a:xfrm>
            <a:off x="4692275" y="1200150"/>
            <a:ext cx="3994500" cy="33492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pic>
        <p:nvPicPr>
          <p:cNvPr id="54" name="Shape 54" descr="cf-logo-v-cmyk-slide.png"/>
          <p:cNvPicPr preferRelativeResize="0"/>
          <p:nvPr/>
        </p:nvPicPr>
        <p:blipFill>
          <a:blip r:embed="rId2">
            <a:alphaModFix/>
          </a:blip>
          <a:stretch>
            <a:fillRect/>
          </a:stretch>
        </p:blipFill>
        <p:spPr>
          <a:xfrm>
            <a:off x="545550" y="4619223"/>
            <a:ext cx="922080" cy="3061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57" name="Shape 57" descr="cf-logo-v-cmyk-slide.png"/>
          <p:cNvPicPr preferRelativeResize="0"/>
          <p:nvPr/>
        </p:nvPicPr>
        <p:blipFill>
          <a:blip r:embed="rId2">
            <a:alphaModFix/>
          </a:blip>
          <a:stretch>
            <a:fillRect/>
          </a:stretch>
        </p:blipFill>
        <p:spPr>
          <a:xfrm>
            <a:off x="545550" y="4619223"/>
            <a:ext cx="922080" cy="3061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sunse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60" name="Shape 60" descr="cf-logo-v-cmyk-slide.png"/>
          <p:cNvPicPr preferRelativeResize="0"/>
          <p:nvPr/>
        </p:nvPicPr>
        <p:blipFill>
          <a:blip r:embed="rId2">
            <a:alphaModFix/>
          </a:blip>
          <a:stretch>
            <a:fillRect/>
          </a:stretch>
        </p:blipFill>
        <p:spPr>
          <a:xfrm>
            <a:off x="545550" y="4619223"/>
            <a:ext cx="922080" cy="306128"/>
          </a:xfrm>
          <a:prstGeom prst="rect">
            <a:avLst/>
          </a:prstGeom>
          <a:noFill/>
          <a:ln>
            <a:noFill/>
          </a:ln>
        </p:spPr>
      </p:pic>
      <p:pic>
        <p:nvPicPr>
          <p:cNvPr id="61" name="Shape 61"/>
          <p:cNvPicPr preferRelativeResize="0"/>
          <p:nvPr/>
        </p:nvPicPr>
        <p:blipFill>
          <a:blip r:embed="rId3">
            <a:alphaModFix/>
          </a:blip>
          <a:stretch>
            <a:fillRect/>
          </a:stretch>
        </p:blipFill>
        <p:spPr>
          <a:xfrm>
            <a:off x="6520843" y="0"/>
            <a:ext cx="2623162" cy="5143501"/>
          </a:xfrm>
          <a:prstGeom prst="rect">
            <a:avLst/>
          </a:prstGeom>
          <a:noFill/>
          <a:ln>
            <a:noFill/>
          </a:ln>
        </p:spPr>
      </p:pic>
      <p:sp>
        <p:nvSpPr>
          <p:cNvPr id="62" name="Shape 62"/>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
        <p:nvSpPr>
          <p:cNvPr id="63" name="Shape 63"/>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aqua">
    <p:spTree>
      <p:nvGrpSpPr>
        <p:cNvPr id="1" name="Shape 64"/>
        <p:cNvGrpSpPr/>
        <p:nvPr/>
      </p:nvGrpSpPr>
      <p:grpSpPr>
        <a:xfrm>
          <a:off x="0" y="0"/>
          <a:ext cx="0" cy="0"/>
          <a:chOff x="0" y="0"/>
          <a:chExt cx="0" cy="0"/>
        </a:xfrm>
      </p:grpSpPr>
      <p:pic>
        <p:nvPicPr>
          <p:cNvPr id="65" name="Shape 65"/>
          <p:cNvPicPr preferRelativeResize="0"/>
          <p:nvPr/>
        </p:nvPicPr>
        <p:blipFill>
          <a:blip r:embed="rId2">
            <a:alphaModFix/>
          </a:blip>
          <a:stretch>
            <a:fillRect/>
          </a:stretch>
        </p:blipFill>
        <p:spPr>
          <a:xfrm>
            <a:off x="6519661" y="0"/>
            <a:ext cx="2624328" cy="5143500"/>
          </a:xfrm>
          <a:prstGeom prst="rect">
            <a:avLst/>
          </a:prstGeom>
          <a:noFill/>
          <a:ln>
            <a:noFill/>
          </a:ln>
        </p:spPr>
      </p:pic>
      <p:pic>
        <p:nvPicPr>
          <p:cNvPr id="66" name="Shape 66"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67" name="Shape 67"/>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69" name="Shape 69"/>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lavender">
    <p:spTree>
      <p:nvGrpSpPr>
        <p:cNvPr id="1" name="Shape 70"/>
        <p:cNvGrpSpPr/>
        <p:nvPr/>
      </p:nvGrpSpPr>
      <p:grpSpPr>
        <a:xfrm>
          <a:off x="0" y="0"/>
          <a:ext cx="0" cy="0"/>
          <a:chOff x="0" y="0"/>
          <a:chExt cx="0" cy="0"/>
        </a:xfrm>
      </p:grpSpPr>
      <p:pic>
        <p:nvPicPr>
          <p:cNvPr id="71" name="Shape 71"/>
          <p:cNvPicPr preferRelativeResize="0"/>
          <p:nvPr/>
        </p:nvPicPr>
        <p:blipFill>
          <a:blip r:embed="rId2">
            <a:alphaModFix/>
          </a:blip>
          <a:stretch>
            <a:fillRect/>
          </a:stretch>
        </p:blipFill>
        <p:spPr>
          <a:xfrm>
            <a:off x="6520843" y="0"/>
            <a:ext cx="2623162" cy="5143501"/>
          </a:xfrm>
          <a:prstGeom prst="rect">
            <a:avLst/>
          </a:prstGeom>
          <a:noFill/>
          <a:ln>
            <a:noFill/>
          </a:ln>
        </p:spPr>
      </p:pic>
      <p:pic>
        <p:nvPicPr>
          <p:cNvPr id="72" name="Shape 72"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73" name="Shape 73"/>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75" name="Shape 75"/>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violet blue">
    <p:spTree>
      <p:nvGrpSpPr>
        <p:cNvPr id="1" name="Shape 76"/>
        <p:cNvGrpSpPr/>
        <p:nvPr/>
      </p:nvGrpSpPr>
      <p:grpSpPr>
        <a:xfrm>
          <a:off x="0" y="0"/>
          <a:ext cx="0" cy="0"/>
          <a:chOff x="0" y="0"/>
          <a:chExt cx="0" cy="0"/>
        </a:xfrm>
      </p:grpSpPr>
      <p:pic>
        <p:nvPicPr>
          <p:cNvPr id="77" name="Shape 77"/>
          <p:cNvPicPr preferRelativeResize="0"/>
          <p:nvPr/>
        </p:nvPicPr>
        <p:blipFill>
          <a:blip r:embed="rId2">
            <a:alphaModFix/>
          </a:blip>
          <a:stretch>
            <a:fillRect/>
          </a:stretch>
        </p:blipFill>
        <p:spPr>
          <a:xfrm>
            <a:off x="6521954" y="0"/>
            <a:ext cx="2622041" cy="5143500"/>
          </a:xfrm>
          <a:prstGeom prst="rect">
            <a:avLst/>
          </a:prstGeom>
          <a:noFill/>
          <a:ln>
            <a:noFill/>
          </a:ln>
        </p:spPr>
      </p:pic>
      <p:pic>
        <p:nvPicPr>
          <p:cNvPr id="78" name="Shape 78"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79" name="Shape 79"/>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81" name="Shape 81"/>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sunset">
    <p:spTree>
      <p:nvGrpSpPr>
        <p:cNvPr id="1" name="Shape 12"/>
        <p:cNvGrpSpPr/>
        <p:nvPr/>
      </p:nvGrpSpPr>
      <p:grpSpPr>
        <a:xfrm>
          <a:off x="0" y="0"/>
          <a:ext cx="0" cy="0"/>
          <a:chOff x="0" y="0"/>
          <a:chExt cx="0" cy="0"/>
        </a:xfrm>
      </p:grpSpPr>
      <p:pic>
        <p:nvPicPr>
          <p:cNvPr id="13" name="Shape 13"/>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14" name="Shape 14"/>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violet teal">
    <p:spTree>
      <p:nvGrpSpPr>
        <p:cNvPr id="1" name="Shape 82"/>
        <p:cNvGrpSpPr/>
        <p:nvPr/>
      </p:nvGrpSpPr>
      <p:grpSpPr>
        <a:xfrm>
          <a:off x="0" y="0"/>
          <a:ext cx="0" cy="0"/>
          <a:chOff x="0" y="0"/>
          <a:chExt cx="0" cy="0"/>
        </a:xfrm>
      </p:grpSpPr>
      <p:pic>
        <p:nvPicPr>
          <p:cNvPr id="83" name="Shape 83"/>
          <p:cNvPicPr preferRelativeResize="0"/>
          <p:nvPr/>
        </p:nvPicPr>
        <p:blipFill>
          <a:blip r:embed="rId2">
            <a:alphaModFix/>
          </a:blip>
          <a:stretch>
            <a:fillRect/>
          </a:stretch>
        </p:blipFill>
        <p:spPr>
          <a:xfrm>
            <a:off x="6520843" y="0"/>
            <a:ext cx="2623162" cy="5143501"/>
          </a:xfrm>
          <a:prstGeom prst="rect">
            <a:avLst/>
          </a:prstGeom>
          <a:noFill/>
          <a:ln>
            <a:noFill/>
          </a:ln>
        </p:spPr>
      </p:pic>
      <p:pic>
        <p:nvPicPr>
          <p:cNvPr id="84" name="Shape 84"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85" name="Shape 85"/>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87" name="Shape 87"/>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purple magenta">
    <p:spTree>
      <p:nvGrpSpPr>
        <p:cNvPr id="1" name="Shape 88"/>
        <p:cNvGrpSpPr/>
        <p:nvPr/>
      </p:nvGrpSpPr>
      <p:grpSpPr>
        <a:xfrm>
          <a:off x="0" y="0"/>
          <a:ext cx="0" cy="0"/>
          <a:chOff x="0" y="0"/>
          <a:chExt cx="0" cy="0"/>
        </a:xfrm>
      </p:grpSpPr>
      <p:pic>
        <p:nvPicPr>
          <p:cNvPr id="89" name="Shape 89"/>
          <p:cNvPicPr preferRelativeResize="0"/>
          <p:nvPr/>
        </p:nvPicPr>
        <p:blipFill>
          <a:blip r:embed="rId2">
            <a:alphaModFix/>
          </a:blip>
          <a:stretch>
            <a:fillRect/>
          </a:stretch>
        </p:blipFill>
        <p:spPr>
          <a:xfrm>
            <a:off x="6520843" y="0"/>
            <a:ext cx="2623162" cy="5143501"/>
          </a:xfrm>
          <a:prstGeom prst="rect">
            <a:avLst/>
          </a:prstGeom>
          <a:noFill/>
          <a:ln>
            <a:noFill/>
          </a:ln>
        </p:spPr>
      </p:pic>
      <p:pic>
        <p:nvPicPr>
          <p:cNvPr id="90" name="Shape 90"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91" name="Shape 91"/>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93" name="Shape 93"/>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orange yellow">
    <p:spTree>
      <p:nvGrpSpPr>
        <p:cNvPr id="1" name="Shape 94"/>
        <p:cNvGrpSpPr/>
        <p:nvPr/>
      </p:nvGrpSpPr>
      <p:grpSpPr>
        <a:xfrm>
          <a:off x="0" y="0"/>
          <a:ext cx="0" cy="0"/>
          <a:chOff x="0" y="0"/>
          <a:chExt cx="0" cy="0"/>
        </a:xfrm>
      </p:grpSpPr>
      <p:pic>
        <p:nvPicPr>
          <p:cNvPr id="95" name="Shape 95"/>
          <p:cNvPicPr preferRelativeResize="0"/>
          <p:nvPr/>
        </p:nvPicPr>
        <p:blipFill>
          <a:blip r:embed="rId2">
            <a:alphaModFix/>
          </a:blip>
          <a:stretch>
            <a:fillRect/>
          </a:stretch>
        </p:blipFill>
        <p:spPr>
          <a:xfrm>
            <a:off x="6520843" y="0"/>
            <a:ext cx="2623162" cy="5143501"/>
          </a:xfrm>
          <a:prstGeom prst="rect">
            <a:avLst/>
          </a:prstGeom>
          <a:noFill/>
          <a:ln>
            <a:noFill/>
          </a:ln>
        </p:spPr>
      </p:pic>
      <p:pic>
        <p:nvPicPr>
          <p:cNvPr id="96" name="Shape 96"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97" name="Shape 97"/>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8" name="Shape 98"/>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99" name="Shape 99"/>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with right sidebar - lime yellow">
    <p:spTree>
      <p:nvGrpSpPr>
        <p:cNvPr id="1" name="Shape 100"/>
        <p:cNvGrpSpPr/>
        <p:nvPr/>
      </p:nvGrpSpPr>
      <p:grpSpPr>
        <a:xfrm>
          <a:off x="0" y="0"/>
          <a:ext cx="0" cy="0"/>
          <a:chOff x="0" y="0"/>
          <a:chExt cx="0" cy="0"/>
        </a:xfrm>
      </p:grpSpPr>
      <p:pic>
        <p:nvPicPr>
          <p:cNvPr id="101" name="Shape 101"/>
          <p:cNvPicPr preferRelativeResize="0"/>
          <p:nvPr/>
        </p:nvPicPr>
        <p:blipFill>
          <a:blip r:embed="rId2">
            <a:alphaModFix/>
          </a:blip>
          <a:stretch>
            <a:fillRect/>
          </a:stretch>
        </p:blipFill>
        <p:spPr>
          <a:xfrm>
            <a:off x="6520843" y="0"/>
            <a:ext cx="2623162" cy="5143501"/>
          </a:xfrm>
          <a:prstGeom prst="rect">
            <a:avLst/>
          </a:prstGeom>
          <a:noFill/>
          <a:ln>
            <a:noFill/>
          </a:ln>
        </p:spPr>
      </p:pic>
      <p:pic>
        <p:nvPicPr>
          <p:cNvPr id="102" name="Shape 102" descr="cf-logo-v-cmyk-slide.png"/>
          <p:cNvPicPr preferRelativeResize="0"/>
          <p:nvPr/>
        </p:nvPicPr>
        <p:blipFill>
          <a:blip r:embed="rId3">
            <a:alphaModFix/>
          </a:blip>
          <a:stretch>
            <a:fillRect/>
          </a:stretch>
        </p:blipFill>
        <p:spPr>
          <a:xfrm>
            <a:off x="545550" y="4619223"/>
            <a:ext cx="922080" cy="306128"/>
          </a:xfrm>
          <a:prstGeom prst="rect">
            <a:avLst/>
          </a:prstGeom>
          <a:noFill/>
          <a:ln>
            <a:noFill/>
          </a:ln>
        </p:spPr>
      </p:pic>
      <p:sp>
        <p:nvSpPr>
          <p:cNvPr id="103" name="Shape 103"/>
          <p:cNvSpPr txBox="1">
            <a:spLocks noGrp="1"/>
          </p:cNvSpPr>
          <p:nvPr>
            <p:ph type="title"/>
          </p:nvPr>
        </p:nvSpPr>
        <p:spPr>
          <a:xfrm>
            <a:off x="457200" y="205975"/>
            <a:ext cx="57531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4" name="Shape 104"/>
          <p:cNvSpPr txBox="1">
            <a:spLocks noGrp="1"/>
          </p:cNvSpPr>
          <p:nvPr>
            <p:ph type="body" idx="1"/>
          </p:nvPr>
        </p:nvSpPr>
        <p:spPr>
          <a:xfrm>
            <a:off x="457200" y="1200150"/>
            <a:ext cx="5829300" cy="3358500"/>
          </a:xfrm>
          <a:prstGeom prst="rect">
            <a:avLst/>
          </a:prstGeom>
        </p:spPr>
        <p:txBody>
          <a:bodyPr lIns="91425" tIns="91425" rIns="91425" bIns="91425" anchor="t" anchorCtr="0"/>
          <a:lstStyle>
            <a:lvl1pPr lvl="0" rtl="0">
              <a:spcBef>
                <a:spcPts val="0"/>
              </a:spcBef>
              <a:buClr>
                <a:srgbClr val="404041"/>
              </a:buClr>
              <a:defRPr>
                <a:solidFill>
                  <a:srgbClr val="404041"/>
                </a:solidFill>
              </a:defRPr>
            </a:lvl1pPr>
            <a:lvl2pPr lvl="1" rtl="0">
              <a:spcBef>
                <a:spcPts val="0"/>
              </a:spcBef>
              <a:buClr>
                <a:srgbClr val="404041"/>
              </a:buClr>
              <a:defRPr>
                <a:solidFill>
                  <a:srgbClr val="404041"/>
                </a:solidFill>
              </a:defRPr>
            </a:lvl2pPr>
            <a:lvl3pPr lvl="2" rtl="0">
              <a:spcBef>
                <a:spcPts val="0"/>
              </a:spcBef>
              <a:buClr>
                <a:srgbClr val="404041"/>
              </a:buClr>
              <a:defRPr>
                <a:solidFill>
                  <a:srgbClr val="404041"/>
                </a:solidFill>
              </a:defRPr>
            </a:lvl3pPr>
            <a:lvl4pPr lvl="3" rtl="0">
              <a:spcBef>
                <a:spcPts val="0"/>
              </a:spcBef>
              <a:buClr>
                <a:srgbClr val="404041"/>
              </a:buClr>
              <a:defRPr>
                <a:solidFill>
                  <a:srgbClr val="404041"/>
                </a:solidFill>
              </a:defRPr>
            </a:lvl4pPr>
            <a:lvl5pPr lvl="4" rtl="0">
              <a:spcBef>
                <a:spcPts val="0"/>
              </a:spcBef>
              <a:buClr>
                <a:srgbClr val="404041"/>
              </a:buClr>
              <a:defRPr>
                <a:solidFill>
                  <a:srgbClr val="404041"/>
                </a:solidFill>
              </a:defRPr>
            </a:lvl5pPr>
            <a:lvl6pPr lvl="5" rtl="0">
              <a:spcBef>
                <a:spcPts val="0"/>
              </a:spcBef>
              <a:buClr>
                <a:srgbClr val="404041"/>
              </a:buClr>
              <a:defRPr>
                <a:solidFill>
                  <a:srgbClr val="404041"/>
                </a:solidFill>
              </a:defRPr>
            </a:lvl6pPr>
            <a:lvl7pPr lvl="6" rtl="0">
              <a:spcBef>
                <a:spcPts val="0"/>
              </a:spcBef>
              <a:buClr>
                <a:srgbClr val="404041"/>
              </a:buClr>
              <a:defRPr>
                <a:solidFill>
                  <a:srgbClr val="404041"/>
                </a:solidFill>
              </a:defRPr>
            </a:lvl7pPr>
            <a:lvl8pPr lvl="7" rtl="0">
              <a:spcBef>
                <a:spcPts val="0"/>
              </a:spcBef>
              <a:buClr>
                <a:srgbClr val="404041"/>
              </a:buClr>
              <a:defRPr>
                <a:solidFill>
                  <a:srgbClr val="404041"/>
                </a:solidFill>
              </a:defRPr>
            </a:lvl8pPr>
            <a:lvl9pPr lvl="8" rtl="0">
              <a:spcBef>
                <a:spcPts val="0"/>
              </a:spcBef>
              <a:buClr>
                <a:srgbClr val="404041"/>
              </a:buClr>
              <a:defRPr>
                <a:solidFill>
                  <a:srgbClr val="404041"/>
                </a:solidFill>
              </a:defRPr>
            </a:lvl9pPr>
          </a:lstStyle>
          <a:p>
            <a:endParaRPr/>
          </a:p>
        </p:txBody>
      </p:sp>
      <p:sp>
        <p:nvSpPr>
          <p:cNvPr id="105" name="Shape 105"/>
          <p:cNvSpPr txBox="1">
            <a:spLocks noGrp="1"/>
          </p:cNvSpPr>
          <p:nvPr>
            <p:ph type="title" idx="2"/>
          </p:nvPr>
        </p:nvSpPr>
        <p:spPr>
          <a:xfrm>
            <a:off x="6961929" y="421091"/>
            <a:ext cx="1945200" cy="2908200"/>
          </a:xfrm>
          <a:prstGeom prst="rect">
            <a:avLst/>
          </a:prstGeom>
        </p:spPr>
        <p:txBody>
          <a:bodyPr lIns="91425" tIns="91425" rIns="91425" bIns="91425" anchor="t" anchorCtr="0"/>
          <a:lstStyle>
            <a:lvl1pPr lvl="0" rtl="0">
              <a:lnSpc>
                <a:spcPct val="100000"/>
              </a:lnSpc>
              <a:spcBef>
                <a:spcPts val="0"/>
              </a:spcBef>
              <a:buClr>
                <a:schemeClr val="lt1"/>
              </a:buClr>
              <a:buSzPct val="100000"/>
              <a:defRPr sz="1100">
                <a:solidFill>
                  <a:schemeClr val="lt1"/>
                </a:solidFill>
              </a:defRPr>
            </a:lvl1pPr>
            <a:lvl2pPr lvl="1"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2pPr>
            <a:lvl3pPr lvl="2"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3pPr>
            <a:lvl4pPr lvl="3"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4pPr>
            <a:lvl5pPr lvl="4"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5pPr>
            <a:lvl6pPr lvl="5"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6pPr>
            <a:lvl7pPr lvl="6"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7pPr>
            <a:lvl8pPr lvl="7"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8pPr>
            <a:lvl9pPr lvl="8" rtl="0">
              <a:lnSpc>
                <a:spcPct val="100000"/>
              </a:lnSpc>
              <a:spcBef>
                <a:spcPts val="0"/>
              </a:spcBef>
              <a:buClr>
                <a:schemeClr val="lt1"/>
              </a:buClr>
              <a:buSzPct val="100000"/>
              <a:buFont typeface="Open Sans"/>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with logo">
    <p:spTree>
      <p:nvGrpSpPr>
        <p:cNvPr id="1" name="Shape 106"/>
        <p:cNvGrpSpPr/>
        <p:nvPr/>
      </p:nvGrpSpPr>
      <p:grpSpPr>
        <a:xfrm>
          <a:off x="0" y="0"/>
          <a:ext cx="0" cy="0"/>
          <a:chOff x="0" y="0"/>
          <a:chExt cx="0" cy="0"/>
        </a:xfrm>
      </p:grpSpPr>
      <p:pic>
        <p:nvPicPr>
          <p:cNvPr id="107" name="Shape 107" descr="cf-logo-v-cmyk-slide.png"/>
          <p:cNvPicPr preferRelativeResize="0"/>
          <p:nvPr/>
        </p:nvPicPr>
        <p:blipFill>
          <a:blip r:embed="rId2">
            <a:alphaModFix/>
          </a:blip>
          <a:stretch>
            <a:fillRect/>
          </a:stretch>
        </p:blipFill>
        <p:spPr>
          <a:xfrm>
            <a:off x="545550" y="4619223"/>
            <a:ext cx="922080" cy="3061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without logo">
    <p:spTree>
      <p:nvGrpSpPr>
        <p:cNvPr id="1" name="Shape 10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_1">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1" name="Shape 1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12" name="Shape 112"/>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_2">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5" name="Shape 115"/>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16" name="Shape 116"/>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appendix">
    <p:spTree>
      <p:nvGrpSpPr>
        <p:cNvPr id="1" name="Shape 15"/>
        <p:cNvGrpSpPr/>
        <p:nvPr/>
      </p:nvGrpSpPr>
      <p:grpSpPr>
        <a:xfrm>
          <a:off x="0" y="0"/>
          <a:ext cx="0" cy="0"/>
          <a:chOff x="0" y="0"/>
          <a:chExt cx="0" cy="0"/>
        </a:xfrm>
      </p:grpSpPr>
      <p:pic>
        <p:nvPicPr>
          <p:cNvPr id="16" name="Shape 16"/>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17" name="Shape 17"/>
          <p:cNvSpPr txBox="1"/>
          <p:nvPr/>
        </p:nvSpPr>
        <p:spPr>
          <a:xfrm>
            <a:off x="457200" y="3179578"/>
            <a:ext cx="8229600" cy="857399"/>
          </a:xfrm>
          <a:prstGeom prst="rect">
            <a:avLst/>
          </a:prstGeom>
          <a:noFill/>
          <a:ln>
            <a:noFill/>
          </a:ln>
        </p:spPr>
        <p:txBody>
          <a:bodyPr lIns="91425" tIns="91425" rIns="91425" bIns="91425" anchor="b" anchorCtr="0">
            <a:noAutofit/>
          </a:bodyPr>
          <a:lstStyle/>
          <a:p>
            <a:pPr lvl="0" rtl="0">
              <a:spcBef>
                <a:spcPts val="0"/>
              </a:spcBef>
              <a:buNone/>
            </a:pPr>
            <a:r>
              <a:rPr lang="en" sz="3200">
                <a:solidFill>
                  <a:srgbClr val="FFFFFF"/>
                </a:solidFill>
                <a:latin typeface="Open Sans"/>
                <a:ea typeface="Open Sans"/>
                <a:cs typeface="Open Sans"/>
                <a:sym typeface="Open Sans"/>
              </a:rPr>
              <a:t>Appendix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appendix 1">
    <p:spTree>
      <p:nvGrpSpPr>
        <p:cNvPr id="1" name="Shape 18"/>
        <p:cNvGrpSpPr/>
        <p:nvPr/>
      </p:nvGrpSpPr>
      <p:grpSpPr>
        <a:xfrm>
          <a:off x="0" y="0"/>
          <a:ext cx="0" cy="0"/>
          <a:chOff x="0" y="0"/>
          <a:chExt cx="0" cy="0"/>
        </a:xfrm>
      </p:grpSpPr>
      <p:pic>
        <p:nvPicPr>
          <p:cNvPr id="19" name="Shape 19"/>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20" name="Shape 20"/>
          <p:cNvSpPr txBox="1"/>
          <p:nvPr/>
        </p:nvSpPr>
        <p:spPr>
          <a:xfrm>
            <a:off x="457200" y="3179578"/>
            <a:ext cx="8229600" cy="857399"/>
          </a:xfrm>
          <a:prstGeom prst="rect">
            <a:avLst/>
          </a:prstGeom>
          <a:noFill/>
          <a:ln>
            <a:noFill/>
          </a:ln>
        </p:spPr>
        <p:txBody>
          <a:bodyPr lIns="91425" tIns="91425" rIns="91425" bIns="91425" anchor="b" anchorCtr="0">
            <a:noAutofit/>
          </a:bodyPr>
          <a:lstStyle/>
          <a:p>
            <a:pPr lvl="0" rtl="0">
              <a:spcBef>
                <a:spcPts val="0"/>
              </a:spcBef>
              <a:buNone/>
            </a:pPr>
            <a:r>
              <a:rPr lang="en" sz="3200">
                <a:solidFill>
                  <a:srgbClr val="FFFFFF"/>
                </a:solidFill>
                <a:latin typeface="Open Sans"/>
                <a:ea typeface="Open Sans"/>
                <a:cs typeface="Open Sans"/>
                <a:sym typeface="Open Sans"/>
              </a:rPr>
              <a:t>Thank you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aqua">
    <p:spTree>
      <p:nvGrpSpPr>
        <p:cNvPr id="1" name="Shape 21"/>
        <p:cNvGrpSpPr/>
        <p:nvPr/>
      </p:nvGrpSpPr>
      <p:grpSpPr>
        <a:xfrm>
          <a:off x="0" y="0"/>
          <a:ext cx="0" cy="0"/>
          <a:chOff x="0" y="0"/>
          <a:chExt cx="0" cy="0"/>
        </a:xfrm>
      </p:grpSpPr>
      <p:pic>
        <p:nvPicPr>
          <p:cNvPr id="22" name="Shape 22"/>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23" name="Shape 23"/>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lavender">
    <p:spTree>
      <p:nvGrpSpPr>
        <p:cNvPr id="1" name="Shape 24"/>
        <p:cNvGrpSpPr/>
        <p:nvPr/>
      </p:nvGrpSpPr>
      <p:grpSpPr>
        <a:xfrm>
          <a:off x="0" y="0"/>
          <a:ext cx="0" cy="0"/>
          <a:chOff x="0" y="0"/>
          <a:chExt cx="0" cy="0"/>
        </a:xfrm>
      </p:grpSpPr>
      <p:pic>
        <p:nvPicPr>
          <p:cNvPr id="25" name="Shape 25"/>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26" name="Shape 26"/>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violet blue">
    <p:spTree>
      <p:nvGrpSpPr>
        <p:cNvPr id="1" name="Shape 27"/>
        <p:cNvGrpSpPr/>
        <p:nvPr/>
      </p:nvGrpSpPr>
      <p:grpSpPr>
        <a:xfrm>
          <a:off x="0" y="0"/>
          <a:ext cx="0" cy="0"/>
          <a:chOff x="0" y="0"/>
          <a:chExt cx="0" cy="0"/>
        </a:xfrm>
      </p:grpSpPr>
      <p:pic>
        <p:nvPicPr>
          <p:cNvPr id="28" name="Shape 28"/>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29" name="Shape 29"/>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violet teal">
    <p:spTree>
      <p:nvGrpSpPr>
        <p:cNvPr id="1" name="Shape 30"/>
        <p:cNvGrpSpPr/>
        <p:nvPr/>
      </p:nvGrpSpPr>
      <p:grpSpPr>
        <a:xfrm>
          <a:off x="0" y="0"/>
          <a:ext cx="0" cy="0"/>
          <a:chOff x="0" y="0"/>
          <a:chExt cx="0" cy="0"/>
        </a:xfrm>
      </p:grpSpPr>
      <p:pic>
        <p:nvPicPr>
          <p:cNvPr id="31" name="Shape 31"/>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32" name="Shape 32"/>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header - purple magenta">
    <p:spTree>
      <p:nvGrpSpPr>
        <p:cNvPr id="1" name="Shape 33"/>
        <p:cNvGrpSpPr/>
        <p:nvPr/>
      </p:nvGrpSpPr>
      <p:grpSpPr>
        <a:xfrm>
          <a:off x="0" y="0"/>
          <a:ext cx="0" cy="0"/>
          <a:chOff x="0" y="0"/>
          <a:chExt cx="0" cy="0"/>
        </a:xfrm>
      </p:grpSpPr>
      <p:pic>
        <p:nvPicPr>
          <p:cNvPr id="34" name="Shape 34"/>
          <p:cNvPicPr preferRelativeResize="0"/>
          <p:nvPr/>
        </p:nvPicPr>
        <p:blipFill>
          <a:blip r:embed="rId2">
            <a:alphaModFix/>
          </a:blip>
          <a:stretch>
            <a:fillRect/>
          </a:stretch>
        </p:blipFill>
        <p:spPr>
          <a:xfrm>
            <a:off x="0" y="642"/>
            <a:ext cx="9143995" cy="5142211"/>
          </a:xfrm>
          <a:prstGeom prst="rect">
            <a:avLst/>
          </a:prstGeom>
          <a:noFill/>
          <a:ln>
            <a:noFill/>
          </a:ln>
        </p:spPr>
      </p:pic>
      <p:sp>
        <p:nvSpPr>
          <p:cNvPr id="35" name="Shape 35"/>
          <p:cNvSpPr txBox="1">
            <a:spLocks noGrp="1"/>
          </p:cNvSpPr>
          <p:nvPr>
            <p:ph type="title"/>
          </p:nvPr>
        </p:nvSpPr>
        <p:spPr>
          <a:xfrm>
            <a:off x="457200" y="3179578"/>
            <a:ext cx="8229600" cy="857399"/>
          </a:xfrm>
          <a:prstGeom prst="rect">
            <a:avLst/>
          </a:prstGeom>
        </p:spPr>
        <p:txBody>
          <a:bodyPr lIns="91425" tIns="91425" rIns="91425" bIns="91425" anchor="b" anchorCtr="0"/>
          <a:lstStyle>
            <a:lvl1pPr lvl="0" rtl="0">
              <a:spcBef>
                <a:spcPts val="0"/>
              </a:spcBef>
              <a:buClr>
                <a:schemeClr val="lt1"/>
              </a:buClr>
              <a:buSzPct val="100000"/>
              <a:buFont typeface="Open Sans"/>
              <a:buNone/>
              <a:defRPr sz="3200">
                <a:solidFill>
                  <a:schemeClr val="lt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rgbClr val="408BC9"/>
              </a:buClr>
              <a:buSzPct val="100000"/>
              <a:buFont typeface="Open Sans"/>
              <a:buNone/>
              <a:defRPr sz="2900">
                <a:solidFill>
                  <a:srgbClr val="408BC9"/>
                </a:solidFill>
                <a:latin typeface="Open Sans"/>
                <a:ea typeface="Open Sans"/>
                <a:cs typeface="Open Sans"/>
                <a:sym typeface="Open Sans"/>
              </a:defRPr>
            </a:lvl1pPr>
            <a:lvl2pPr lvl="1" rtl="0">
              <a:spcBef>
                <a:spcPts val="0"/>
              </a:spcBef>
              <a:buClr>
                <a:srgbClr val="404041"/>
              </a:buClr>
              <a:buSzPct val="100000"/>
              <a:buNone/>
              <a:defRPr sz="3600" b="1">
                <a:solidFill>
                  <a:srgbClr val="404041"/>
                </a:solidFill>
              </a:defRPr>
            </a:lvl2pPr>
            <a:lvl3pPr lvl="2" rtl="0">
              <a:spcBef>
                <a:spcPts val="0"/>
              </a:spcBef>
              <a:buClr>
                <a:srgbClr val="404041"/>
              </a:buClr>
              <a:buSzPct val="100000"/>
              <a:buNone/>
              <a:defRPr sz="3600" b="1">
                <a:solidFill>
                  <a:srgbClr val="404041"/>
                </a:solidFill>
              </a:defRPr>
            </a:lvl3pPr>
            <a:lvl4pPr lvl="3" rtl="0">
              <a:spcBef>
                <a:spcPts val="0"/>
              </a:spcBef>
              <a:buClr>
                <a:srgbClr val="404041"/>
              </a:buClr>
              <a:buSzPct val="100000"/>
              <a:buNone/>
              <a:defRPr sz="3600" b="1">
                <a:solidFill>
                  <a:srgbClr val="404041"/>
                </a:solidFill>
              </a:defRPr>
            </a:lvl4pPr>
            <a:lvl5pPr lvl="4" rtl="0">
              <a:spcBef>
                <a:spcPts val="0"/>
              </a:spcBef>
              <a:buClr>
                <a:srgbClr val="404041"/>
              </a:buClr>
              <a:buSzPct val="100000"/>
              <a:buNone/>
              <a:defRPr sz="3600" b="1">
                <a:solidFill>
                  <a:srgbClr val="404041"/>
                </a:solidFill>
              </a:defRPr>
            </a:lvl5pPr>
            <a:lvl6pPr lvl="5" rtl="0">
              <a:spcBef>
                <a:spcPts val="0"/>
              </a:spcBef>
              <a:buClr>
                <a:srgbClr val="404041"/>
              </a:buClr>
              <a:buSzPct val="100000"/>
              <a:buNone/>
              <a:defRPr sz="3600" b="1">
                <a:solidFill>
                  <a:srgbClr val="404041"/>
                </a:solidFill>
              </a:defRPr>
            </a:lvl6pPr>
            <a:lvl7pPr lvl="6" rtl="0">
              <a:spcBef>
                <a:spcPts val="0"/>
              </a:spcBef>
              <a:buClr>
                <a:srgbClr val="404041"/>
              </a:buClr>
              <a:buSzPct val="100000"/>
              <a:buNone/>
              <a:defRPr sz="3600" b="1">
                <a:solidFill>
                  <a:srgbClr val="404041"/>
                </a:solidFill>
              </a:defRPr>
            </a:lvl7pPr>
            <a:lvl8pPr lvl="7" rtl="0">
              <a:spcBef>
                <a:spcPts val="0"/>
              </a:spcBef>
              <a:buClr>
                <a:srgbClr val="404041"/>
              </a:buClr>
              <a:buSzPct val="100000"/>
              <a:buNone/>
              <a:defRPr sz="3600" b="1">
                <a:solidFill>
                  <a:srgbClr val="404041"/>
                </a:solidFill>
              </a:defRPr>
            </a:lvl8pPr>
            <a:lvl9pPr lvl="8" rtl="0">
              <a:spcBef>
                <a:spcPts val="0"/>
              </a:spcBef>
              <a:buClr>
                <a:srgbClr val="404041"/>
              </a:buClr>
              <a:buSzPct val="100000"/>
              <a:buNone/>
              <a:defRPr sz="3600" b="1">
                <a:solidFill>
                  <a:srgbClr val="404041"/>
                </a:solidFill>
              </a:defRPr>
            </a:lvl9pPr>
          </a:lstStyle>
          <a:p>
            <a:endParaRPr/>
          </a:p>
        </p:txBody>
      </p:sp>
      <p:sp>
        <p:nvSpPr>
          <p:cNvPr id="7" name="Shape 7"/>
          <p:cNvSpPr txBox="1">
            <a:spLocks noGrp="1"/>
          </p:cNvSpPr>
          <p:nvPr>
            <p:ph type="body" idx="1"/>
          </p:nvPr>
        </p:nvSpPr>
        <p:spPr>
          <a:xfrm>
            <a:off x="457200" y="1200150"/>
            <a:ext cx="8229600" cy="3358500"/>
          </a:xfrm>
          <a:prstGeom prst="rect">
            <a:avLst/>
          </a:prstGeom>
          <a:noFill/>
          <a:ln>
            <a:noFill/>
          </a:ln>
        </p:spPr>
        <p:txBody>
          <a:bodyPr lIns="91425" tIns="91425" rIns="91425" bIns="91425" anchor="t" anchorCtr="0"/>
          <a:lstStyle>
            <a:lvl1pPr lvl="0" rtl="0">
              <a:spcBef>
                <a:spcPts val="600"/>
              </a:spcBef>
              <a:buClr>
                <a:srgbClr val="FFFFFF"/>
              </a:buClr>
              <a:buSzPct val="100000"/>
              <a:buFont typeface="Open Sans"/>
              <a:defRPr sz="3000">
                <a:solidFill>
                  <a:srgbClr val="FFFFFF"/>
                </a:solidFill>
                <a:latin typeface="Open Sans"/>
                <a:ea typeface="Open Sans"/>
                <a:cs typeface="Open Sans"/>
                <a:sym typeface="Open Sans"/>
              </a:defRPr>
            </a:lvl1pPr>
            <a:lvl2pPr lvl="1" rtl="0">
              <a:spcBef>
                <a:spcPts val="480"/>
              </a:spcBef>
              <a:buClr>
                <a:srgbClr val="FFFFFF"/>
              </a:buClr>
              <a:buSzPct val="100000"/>
              <a:buFont typeface="Open Sans"/>
              <a:defRPr sz="2400">
                <a:solidFill>
                  <a:srgbClr val="FFFFFF"/>
                </a:solidFill>
                <a:latin typeface="Open Sans"/>
                <a:ea typeface="Open Sans"/>
                <a:cs typeface="Open Sans"/>
                <a:sym typeface="Open Sans"/>
              </a:defRPr>
            </a:lvl2pPr>
            <a:lvl3pPr lvl="2" rtl="0">
              <a:spcBef>
                <a:spcPts val="480"/>
              </a:spcBef>
              <a:buClr>
                <a:srgbClr val="FFFFFF"/>
              </a:buClr>
              <a:buSzPct val="100000"/>
              <a:buFont typeface="Open Sans"/>
              <a:defRPr sz="2400">
                <a:solidFill>
                  <a:srgbClr val="FFFFFF"/>
                </a:solidFill>
                <a:latin typeface="Open Sans"/>
                <a:ea typeface="Open Sans"/>
                <a:cs typeface="Open Sans"/>
                <a:sym typeface="Open Sans"/>
              </a:defRPr>
            </a:lvl3pPr>
            <a:lvl4pPr lvl="3" rtl="0">
              <a:spcBef>
                <a:spcPts val="360"/>
              </a:spcBef>
              <a:buClr>
                <a:srgbClr val="FFFFFF"/>
              </a:buClr>
              <a:buSzPct val="100000"/>
              <a:buFont typeface="Open Sans"/>
              <a:defRPr sz="1800">
                <a:solidFill>
                  <a:srgbClr val="FFFFFF"/>
                </a:solidFill>
                <a:latin typeface="Open Sans"/>
                <a:ea typeface="Open Sans"/>
                <a:cs typeface="Open Sans"/>
                <a:sym typeface="Open Sans"/>
              </a:defRPr>
            </a:lvl4pPr>
            <a:lvl5pPr lvl="4" rtl="0">
              <a:spcBef>
                <a:spcPts val="360"/>
              </a:spcBef>
              <a:buClr>
                <a:srgbClr val="FFFFFF"/>
              </a:buClr>
              <a:buSzPct val="100000"/>
              <a:buFont typeface="Open Sans"/>
              <a:defRPr sz="1800">
                <a:solidFill>
                  <a:srgbClr val="FFFFFF"/>
                </a:solidFill>
                <a:latin typeface="Open Sans"/>
                <a:ea typeface="Open Sans"/>
                <a:cs typeface="Open Sans"/>
                <a:sym typeface="Open Sans"/>
              </a:defRPr>
            </a:lvl5pPr>
            <a:lvl6pPr lvl="5" rtl="0">
              <a:spcBef>
                <a:spcPts val="360"/>
              </a:spcBef>
              <a:buClr>
                <a:srgbClr val="FFFFFF"/>
              </a:buClr>
              <a:buSzPct val="100000"/>
              <a:buFont typeface="Open Sans"/>
              <a:defRPr sz="1800">
                <a:solidFill>
                  <a:srgbClr val="FFFFFF"/>
                </a:solidFill>
                <a:latin typeface="Open Sans"/>
                <a:ea typeface="Open Sans"/>
                <a:cs typeface="Open Sans"/>
                <a:sym typeface="Open Sans"/>
              </a:defRPr>
            </a:lvl6pPr>
            <a:lvl7pPr lvl="6" rtl="0">
              <a:spcBef>
                <a:spcPts val="360"/>
              </a:spcBef>
              <a:buClr>
                <a:srgbClr val="FFFFFF"/>
              </a:buClr>
              <a:buSzPct val="100000"/>
              <a:buFont typeface="Open Sans"/>
              <a:defRPr sz="1800">
                <a:solidFill>
                  <a:srgbClr val="FFFFFF"/>
                </a:solidFill>
                <a:latin typeface="Open Sans"/>
                <a:ea typeface="Open Sans"/>
                <a:cs typeface="Open Sans"/>
                <a:sym typeface="Open Sans"/>
              </a:defRPr>
            </a:lvl7pPr>
            <a:lvl8pPr lvl="7" rtl="0">
              <a:spcBef>
                <a:spcPts val="360"/>
              </a:spcBef>
              <a:buClr>
                <a:srgbClr val="FFFFFF"/>
              </a:buClr>
              <a:buSzPct val="100000"/>
              <a:buFont typeface="Open Sans"/>
              <a:defRPr sz="1800">
                <a:solidFill>
                  <a:srgbClr val="FFFFFF"/>
                </a:solidFill>
                <a:latin typeface="Open Sans"/>
                <a:ea typeface="Open Sans"/>
                <a:cs typeface="Open Sans"/>
                <a:sym typeface="Open Sans"/>
              </a:defRPr>
            </a:lvl8pPr>
            <a:lvl9pPr lvl="8" rtl="0">
              <a:spcBef>
                <a:spcPts val="360"/>
              </a:spcBef>
              <a:buClr>
                <a:srgbClr val="FFFFFF"/>
              </a:buClr>
              <a:buSzPct val="100000"/>
              <a:buFont typeface="Open Sans"/>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17.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9.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2.xml"/><Relationship Id="rId2" Type="http://schemas.openxmlformats.org/officeDocument/2006/relationships/image" Target="../media/image41.png"/></Relationships>
</file>

<file path=ppt/slides/_rels/slide13.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7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7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8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8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hyperlink" Target="http://CAR-PART.COM" TargetMode="External"/><Relationship Id="rId4" Type="http://schemas.openxmlformats.org/officeDocument/2006/relationships/image" Target="../media/image85.png"/><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8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8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8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6.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18.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19498"/>
            <a:ext cx="8229600" cy="1104505"/>
          </a:xfrm>
          <a:prstGeom prst="rect">
            <a:avLst/>
          </a:prstGeom>
        </p:spPr>
        <p:txBody>
          <a:bodyPr lIns="91425" tIns="91425" rIns="91425" bIns="91425" anchor="b" anchorCtr="0">
            <a:noAutofit/>
          </a:bodyPr>
          <a:lstStyle/>
          <a:p>
            <a:pPr lvl="0" algn="r"/>
            <a:r>
              <a:rPr lang="en-US" dirty="0"/>
              <a:t>IPv6 @ Cloudflare (and v6 related items)</a:t>
            </a:r>
            <a:br>
              <a:rPr lang="en-US" dirty="0"/>
            </a:br>
            <a:r>
              <a:rPr lang="en-US" sz="2000" i="1" dirty="0">
                <a:solidFill>
                  <a:schemeClr val="tx1"/>
                </a:solidFill>
              </a:rPr>
              <a:t>AfPIF Abidjan – August/2017</a:t>
            </a:r>
            <a:endParaRPr lang="en" sz="2000" i="1">
              <a:solidFill>
                <a:schemeClr val="tx1"/>
              </a:solidFill>
            </a:endParaRPr>
          </a:p>
        </p:txBody>
      </p:sp>
      <p:sp>
        <p:nvSpPr>
          <p:cNvPr id="122" name="Shape 122"/>
          <p:cNvSpPr txBox="1">
            <a:spLocks noGrp="1"/>
          </p:cNvSpPr>
          <p:nvPr>
            <p:ph type="subTitle" idx="1"/>
          </p:nvPr>
        </p:nvSpPr>
        <p:spPr>
          <a:xfrm>
            <a:off x="482914" y="3800203"/>
            <a:ext cx="8233200" cy="667500"/>
          </a:xfrm>
          <a:prstGeom prst="rect">
            <a:avLst/>
          </a:prstGeom>
        </p:spPr>
        <p:txBody>
          <a:bodyPr lIns="91425" tIns="91425" rIns="91425" bIns="91425" anchor="b" anchorCtr="0">
            <a:noAutofit/>
          </a:bodyPr>
          <a:lstStyle/>
          <a:p>
            <a:pPr lvl="0">
              <a:spcBef>
                <a:spcPts val="0"/>
              </a:spcBef>
              <a:buNone/>
            </a:pPr>
            <a:r>
              <a:rPr lang="en-US" dirty="0"/>
              <a:t>Martin J. Levy @ Cloudflare</a:t>
            </a:r>
            <a:endParaRPr lang="e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a:t>
            </a:r>
          </a:p>
        </p:txBody>
      </p:sp>
      <p:sp>
        <p:nvSpPr>
          <p:cNvPr id="6" name="Title 5"/>
          <p:cNvSpPr>
            <a:spLocks noGrp="1"/>
          </p:cNvSpPr>
          <p:nvPr>
            <p:ph type="title" idx="2"/>
          </p:nvPr>
        </p:nvSpPr>
        <p:spPr/>
        <p:txBody>
          <a:bodyPr/>
          <a:lstStyle/>
          <a:p>
            <a:r>
              <a:rPr lang="en-US" dirty="0"/>
              <a:t>// Cloudflare Introduction</a:t>
            </a:r>
          </a:p>
        </p:txBody>
      </p:sp>
      <p:sp>
        <p:nvSpPr>
          <p:cNvPr id="24" name="Shape 159"/>
          <p:cNvSpPr txBox="1"/>
          <p:nvPr/>
        </p:nvSpPr>
        <p:spPr>
          <a:xfrm>
            <a:off x="1013375" y="1089925"/>
            <a:ext cx="2268300" cy="8520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DDoS Protection</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Our enterprise-class DDoS protection network has 20 times more capacity than the largest DDoS attack ever recorded.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5" name="Shape 160"/>
          <p:cNvSpPr txBox="1"/>
          <p:nvPr/>
        </p:nvSpPr>
        <p:spPr>
          <a:xfrm>
            <a:off x="1013375" y="2098100"/>
            <a:ext cx="2228700" cy="8742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WAF</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Our web application firewall benefits from the collective intelligence of our entire network.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6" name="Shape 161"/>
          <p:cNvSpPr txBox="1"/>
          <p:nvPr/>
        </p:nvSpPr>
        <p:spPr>
          <a:xfrm>
            <a:off x="1013375" y="2985094"/>
            <a:ext cx="2018400" cy="1220099"/>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SSL</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HTTPS is a must-have for modern websites, and Cloudflare makes it easy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to configure SSL.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7" name="Shape 162"/>
          <p:cNvSpPr txBox="1"/>
          <p:nvPr/>
        </p:nvSpPr>
        <p:spPr>
          <a:xfrm>
            <a:off x="3988499" y="1089925"/>
            <a:ext cx="2268300" cy="9810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Secure Registrar</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Registering your domain through Cloudflare is the most secure way to protect your trademark from domain hijacking.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8" name="Shape 163"/>
          <p:cNvSpPr txBox="1"/>
          <p:nvPr/>
        </p:nvSpPr>
        <p:spPr>
          <a:xfrm>
            <a:off x="3988507" y="2094547"/>
            <a:ext cx="2095500" cy="9810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Dedicated SSL Certificates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With a few clicks within the CloudFlare dashboard, you can easily and quickly issue new certificates, securely generate private keys and more.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9" name="Shape 164"/>
          <p:cNvSpPr txBox="1"/>
          <p:nvPr/>
        </p:nvSpPr>
        <p:spPr>
          <a:xfrm>
            <a:off x="3988500" y="3283250"/>
            <a:ext cx="2228700" cy="15813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Rate Limiting</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Rate Limiting gives you granular controls to detect bad traffic, customized rulesets to ensure that your legitimate visitors are not impacted, and insights to improve your security posture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as attacks evolve.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pic>
        <p:nvPicPr>
          <p:cNvPr id="30" name="Shape 166"/>
          <p:cNvPicPr preferRelativeResize="0"/>
          <p:nvPr/>
        </p:nvPicPr>
        <p:blipFill>
          <a:blip r:embed="rId2">
            <a:alphaModFix/>
          </a:blip>
          <a:stretch>
            <a:fillRect/>
          </a:stretch>
        </p:blipFill>
        <p:spPr>
          <a:xfrm>
            <a:off x="576347" y="2218728"/>
            <a:ext cx="382650" cy="382650"/>
          </a:xfrm>
          <a:prstGeom prst="rect">
            <a:avLst/>
          </a:prstGeom>
          <a:noFill/>
          <a:ln>
            <a:noFill/>
          </a:ln>
        </p:spPr>
      </p:pic>
      <p:pic>
        <p:nvPicPr>
          <p:cNvPr id="31" name="Shape 167"/>
          <p:cNvPicPr preferRelativeResize="0"/>
          <p:nvPr/>
        </p:nvPicPr>
        <p:blipFill>
          <a:blip r:embed="rId3">
            <a:alphaModFix/>
          </a:blip>
          <a:stretch>
            <a:fillRect/>
          </a:stretch>
        </p:blipFill>
        <p:spPr>
          <a:xfrm>
            <a:off x="3517414" y="3430504"/>
            <a:ext cx="446299" cy="443625"/>
          </a:xfrm>
          <a:prstGeom prst="rect">
            <a:avLst/>
          </a:prstGeom>
          <a:noFill/>
          <a:ln>
            <a:noFill/>
          </a:ln>
        </p:spPr>
      </p:pic>
      <p:pic>
        <p:nvPicPr>
          <p:cNvPr id="32" name="Shape 168"/>
          <p:cNvPicPr preferRelativeResize="0"/>
          <p:nvPr/>
        </p:nvPicPr>
        <p:blipFill>
          <a:blip r:embed="rId4">
            <a:alphaModFix/>
          </a:blip>
          <a:stretch>
            <a:fillRect/>
          </a:stretch>
        </p:blipFill>
        <p:spPr>
          <a:xfrm>
            <a:off x="3581064" y="2254212"/>
            <a:ext cx="382650" cy="382673"/>
          </a:xfrm>
          <a:prstGeom prst="rect">
            <a:avLst/>
          </a:prstGeom>
          <a:noFill/>
          <a:ln>
            <a:noFill/>
          </a:ln>
        </p:spPr>
      </p:pic>
      <p:pic>
        <p:nvPicPr>
          <p:cNvPr id="33" name="Shape 169"/>
          <p:cNvPicPr preferRelativeResize="0"/>
          <p:nvPr/>
        </p:nvPicPr>
        <p:blipFill>
          <a:blip r:embed="rId5">
            <a:alphaModFix/>
          </a:blip>
          <a:stretch>
            <a:fillRect/>
          </a:stretch>
        </p:blipFill>
        <p:spPr>
          <a:xfrm>
            <a:off x="3581064" y="1220888"/>
            <a:ext cx="382650" cy="382650"/>
          </a:xfrm>
          <a:prstGeom prst="rect">
            <a:avLst/>
          </a:prstGeom>
          <a:noFill/>
          <a:ln>
            <a:noFill/>
          </a:ln>
        </p:spPr>
      </p:pic>
      <p:pic>
        <p:nvPicPr>
          <p:cNvPr id="34" name="Shape 170"/>
          <p:cNvPicPr preferRelativeResize="0"/>
          <p:nvPr/>
        </p:nvPicPr>
        <p:blipFill>
          <a:blip r:embed="rId6">
            <a:alphaModFix/>
          </a:blip>
          <a:stretch>
            <a:fillRect/>
          </a:stretch>
        </p:blipFill>
        <p:spPr>
          <a:xfrm>
            <a:off x="546147" y="3161358"/>
            <a:ext cx="412849" cy="410374"/>
          </a:xfrm>
          <a:prstGeom prst="rect">
            <a:avLst/>
          </a:prstGeom>
          <a:noFill/>
          <a:ln>
            <a:noFill/>
          </a:ln>
        </p:spPr>
      </p:pic>
      <p:pic>
        <p:nvPicPr>
          <p:cNvPr id="35" name="Shape 171"/>
          <p:cNvPicPr preferRelativeResize="0"/>
          <p:nvPr/>
        </p:nvPicPr>
        <p:blipFill>
          <a:blip r:embed="rId7">
            <a:alphaModFix/>
          </a:blip>
          <a:stretch>
            <a:fillRect/>
          </a:stretch>
        </p:blipFill>
        <p:spPr>
          <a:xfrm>
            <a:off x="574025" y="1235673"/>
            <a:ext cx="384972" cy="382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a:t>
            </a:r>
          </a:p>
        </p:txBody>
      </p:sp>
      <p:sp>
        <p:nvSpPr>
          <p:cNvPr id="6" name="Title 5"/>
          <p:cNvSpPr>
            <a:spLocks noGrp="1"/>
          </p:cNvSpPr>
          <p:nvPr>
            <p:ph type="title" idx="2"/>
          </p:nvPr>
        </p:nvSpPr>
        <p:spPr/>
        <p:txBody>
          <a:bodyPr/>
          <a:lstStyle/>
          <a:p>
            <a:r>
              <a:rPr lang="en-US" dirty="0"/>
              <a:t>// Cloudflare Introduction</a:t>
            </a:r>
          </a:p>
        </p:txBody>
      </p:sp>
      <p:sp>
        <p:nvSpPr>
          <p:cNvPr id="17" name="Shape 199"/>
          <p:cNvSpPr txBox="1"/>
          <p:nvPr/>
        </p:nvSpPr>
        <p:spPr>
          <a:xfrm>
            <a:off x="1013375" y="1089925"/>
            <a:ext cx="4333200" cy="8742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DNS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Cloudflare’s DNS service is powered by the same 102 data center network that powers our DDoS and CDN services. This not only improves DNS resolution times, but also makes DNS-related attacks and outages a thing of the past.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18" name="Shape 200"/>
          <p:cNvSpPr txBox="1"/>
          <p:nvPr/>
        </p:nvSpPr>
        <p:spPr>
          <a:xfrm>
            <a:off x="1013374" y="2134186"/>
            <a:ext cx="4101000" cy="8742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China Network</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Cloudflare’s China service optimizes Internet connections in mainland China, dramatically improving the viewing experience for visitors in China.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19" name="Shape 201"/>
          <p:cNvSpPr txBox="1"/>
          <p:nvPr/>
        </p:nvSpPr>
        <p:spPr>
          <a:xfrm>
            <a:off x="1013375" y="3039414"/>
            <a:ext cx="4006500" cy="8997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Predictable Bandwidth Costs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We believe that you should never be surprised by your monthly bill. Our flat-rate pricing structure makes your CDN and DDoS bandwidth expenses predictable.</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pic>
        <p:nvPicPr>
          <p:cNvPr id="20" name="Shape 203"/>
          <p:cNvPicPr preferRelativeResize="0"/>
          <p:nvPr/>
        </p:nvPicPr>
        <p:blipFill>
          <a:blip r:embed="rId2">
            <a:alphaModFix/>
          </a:blip>
          <a:stretch>
            <a:fillRect/>
          </a:stretch>
        </p:blipFill>
        <p:spPr>
          <a:xfrm>
            <a:off x="563121" y="1198048"/>
            <a:ext cx="412849" cy="412849"/>
          </a:xfrm>
          <a:prstGeom prst="rect">
            <a:avLst/>
          </a:prstGeom>
          <a:noFill/>
          <a:ln>
            <a:noFill/>
          </a:ln>
        </p:spPr>
      </p:pic>
      <p:pic>
        <p:nvPicPr>
          <p:cNvPr id="21" name="Shape 204"/>
          <p:cNvPicPr preferRelativeResize="0"/>
          <p:nvPr/>
        </p:nvPicPr>
        <p:blipFill>
          <a:blip r:embed="rId3">
            <a:alphaModFix/>
          </a:blip>
          <a:stretch>
            <a:fillRect/>
          </a:stretch>
        </p:blipFill>
        <p:spPr>
          <a:xfrm>
            <a:off x="539521" y="2199160"/>
            <a:ext cx="460049" cy="460049"/>
          </a:xfrm>
          <a:prstGeom prst="rect">
            <a:avLst/>
          </a:prstGeom>
          <a:noFill/>
          <a:ln>
            <a:noFill/>
          </a:ln>
        </p:spPr>
      </p:pic>
      <p:pic>
        <p:nvPicPr>
          <p:cNvPr id="22" name="Shape 205"/>
          <p:cNvPicPr preferRelativeResize="0"/>
          <p:nvPr/>
        </p:nvPicPr>
        <p:blipFill>
          <a:blip r:embed="rId4">
            <a:alphaModFix/>
          </a:blip>
          <a:stretch>
            <a:fillRect/>
          </a:stretch>
        </p:blipFill>
        <p:spPr>
          <a:xfrm>
            <a:off x="563121" y="3149429"/>
            <a:ext cx="412849" cy="4103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Insight</a:t>
            </a:r>
          </a:p>
        </p:txBody>
      </p:sp>
      <p:sp>
        <p:nvSpPr>
          <p:cNvPr id="6" name="Title 5"/>
          <p:cNvSpPr>
            <a:spLocks noGrp="1"/>
          </p:cNvSpPr>
          <p:nvPr>
            <p:ph type="title" idx="2"/>
          </p:nvPr>
        </p:nvSpPr>
        <p:spPr/>
        <p:txBody>
          <a:bodyPr/>
          <a:lstStyle/>
          <a:p>
            <a:r>
              <a:rPr lang="en-US" dirty="0"/>
              <a:t>// Cloudflare Introduction</a:t>
            </a:r>
          </a:p>
        </p:txBody>
      </p:sp>
      <p:sp>
        <p:nvSpPr>
          <p:cNvPr id="10" name="Shape 227"/>
          <p:cNvSpPr txBox="1"/>
          <p:nvPr/>
        </p:nvSpPr>
        <p:spPr>
          <a:xfrm>
            <a:off x="1013374" y="1147967"/>
            <a:ext cx="4463400" cy="923699"/>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Enterprise Logs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For enterprise customers, we can provide consolidated logs from around the world. These are very rich, containing detailed information about every request and response.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11" name="Shape 228"/>
          <p:cNvSpPr txBox="1"/>
          <p:nvPr/>
        </p:nvSpPr>
        <p:spPr>
          <a:xfrm>
            <a:off x="1013374" y="2088266"/>
            <a:ext cx="4463400" cy="8418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Threat Analytics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When we identify requests that are threats, we log them and block them. That means we not only protect your site, but also provide insight into the malicious activity we’re seeing.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12" name="Shape 229"/>
          <p:cNvSpPr txBox="1"/>
          <p:nvPr/>
        </p:nvSpPr>
        <p:spPr>
          <a:xfrm>
            <a:off x="1013375" y="3058292"/>
            <a:ext cx="4525200" cy="9528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Rate Limiting</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Rate Limiting gives you granular controls to detect bad traffic, customized rulesets to ensure that your legitimate visitors are not impacted, and insights to improve your security posture as attacks evolve.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pic>
        <p:nvPicPr>
          <p:cNvPr id="13" name="Shape 231"/>
          <p:cNvPicPr preferRelativeResize="0"/>
          <p:nvPr/>
        </p:nvPicPr>
        <p:blipFill>
          <a:blip r:embed="rId2">
            <a:alphaModFix/>
          </a:blip>
          <a:stretch>
            <a:fillRect/>
          </a:stretch>
        </p:blipFill>
        <p:spPr>
          <a:xfrm>
            <a:off x="591599" y="1299809"/>
            <a:ext cx="355900" cy="355900"/>
          </a:xfrm>
          <a:prstGeom prst="rect">
            <a:avLst/>
          </a:prstGeom>
          <a:noFill/>
          <a:ln>
            <a:noFill/>
          </a:ln>
        </p:spPr>
      </p:pic>
      <p:pic>
        <p:nvPicPr>
          <p:cNvPr id="14" name="Shape 232"/>
          <p:cNvPicPr preferRelativeResize="0"/>
          <p:nvPr/>
        </p:nvPicPr>
        <p:blipFill>
          <a:blip r:embed="rId3">
            <a:alphaModFix/>
          </a:blip>
          <a:stretch>
            <a:fillRect/>
          </a:stretch>
        </p:blipFill>
        <p:spPr>
          <a:xfrm>
            <a:off x="565576" y="2196372"/>
            <a:ext cx="407946" cy="410400"/>
          </a:xfrm>
          <a:prstGeom prst="rect">
            <a:avLst/>
          </a:prstGeom>
          <a:noFill/>
          <a:ln>
            <a:noFill/>
          </a:ln>
        </p:spPr>
      </p:pic>
      <p:pic>
        <p:nvPicPr>
          <p:cNvPr id="15" name="Shape 233"/>
          <p:cNvPicPr preferRelativeResize="0"/>
          <p:nvPr/>
        </p:nvPicPr>
        <p:blipFill>
          <a:blip r:embed="rId4">
            <a:alphaModFix/>
          </a:blip>
          <a:stretch>
            <a:fillRect/>
          </a:stretch>
        </p:blipFill>
        <p:spPr>
          <a:xfrm>
            <a:off x="539524" y="3204175"/>
            <a:ext cx="460049" cy="460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20668" y="1874500"/>
            <a:ext cx="1730924" cy="2439900"/>
          </a:xfrm>
        </p:spPr>
        <p:txBody>
          <a:bodyPr/>
          <a:lstStyle/>
          <a:p>
            <a:pPr lvl="0"/>
            <a:r>
              <a:rPr lang="en"/>
              <a:t/>
            </a:r>
            <a:br>
              <a:rPr lang="en"/>
            </a:br>
            <a:r>
              <a:rPr lang="en"/>
              <a:t>A few of our Technology</a:t>
            </a:r>
            <a:br>
              <a:rPr lang="en"/>
            </a:br>
            <a:r>
              <a:rPr lang="en"/>
              <a:t>customers</a:t>
            </a:r>
            <a:endParaRPr lang="en-US" dirty="0"/>
          </a:p>
        </p:txBody>
      </p:sp>
      <p:pic>
        <p:nvPicPr>
          <p:cNvPr id="22" name="Shape 477"/>
          <p:cNvPicPr preferRelativeResize="0"/>
          <p:nvPr/>
        </p:nvPicPr>
        <p:blipFill>
          <a:blip r:embed="rId2">
            <a:alphaModFix/>
          </a:blip>
          <a:stretch>
            <a:fillRect/>
          </a:stretch>
        </p:blipFill>
        <p:spPr>
          <a:xfrm>
            <a:off x="3372341" y="1803793"/>
            <a:ext cx="543812" cy="543811"/>
          </a:xfrm>
          <a:prstGeom prst="rect">
            <a:avLst/>
          </a:prstGeom>
          <a:noFill/>
          <a:ln>
            <a:noFill/>
          </a:ln>
        </p:spPr>
      </p:pic>
      <p:pic>
        <p:nvPicPr>
          <p:cNvPr id="23" name="Shape 478"/>
          <p:cNvPicPr preferRelativeResize="0"/>
          <p:nvPr/>
        </p:nvPicPr>
        <p:blipFill>
          <a:blip r:embed="rId3">
            <a:alphaModFix/>
          </a:blip>
          <a:stretch>
            <a:fillRect/>
          </a:stretch>
        </p:blipFill>
        <p:spPr>
          <a:xfrm>
            <a:off x="5943206" y="1074659"/>
            <a:ext cx="594178" cy="192550"/>
          </a:xfrm>
          <a:prstGeom prst="rect">
            <a:avLst/>
          </a:prstGeom>
          <a:noFill/>
          <a:ln>
            <a:noFill/>
          </a:ln>
        </p:spPr>
      </p:pic>
      <p:pic>
        <p:nvPicPr>
          <p:cNvPr id="24" name="Shape 479"/>
          <p:cNvPicPr preferRelativeResize="0"/>
          <p:nvPr/>
        </p:nvPicPr>
        <p:blipFill>
          <a:blip r:embed="rId4">
            <a:alphaModFix/>
          </a:blip>
          <a:stretch>
            <a:fillRect/>
          </a:stretch>
        </p:blipFill>
        <p:spPr>
          <a:xfrm>
            <a:off x="4377453" y="961511"/>
            <a:ext cx="1195651" cy="418482"/>
          </a:xfrm>
          <a:prstGeom prst="rect">
            <a:avLst/>
          </a:prstGeom>
          <a:noFill/>
          <a:ln>
            <a:noFill/>
          </a:ln>
        </p:spPr>
      </p:pic>
      <p:pic>
        <p:nvPicPr>
          <p:cNvPr id="25" name="Shape 480"/>
          <p:cNvPicPr preferRelativeResize="0"/>
          <p:nvPr/>
        </p:nvPicPr>
        <p:blipFill>
          <a:blip r:embed="rId5">
            <a:alphaModFix/>
          </a:blip>
          <a:stretch>
            <a:fillRect/>
          </a:stretch>
        </p:blipFill>
        <p:spPr>
          <a:xfrm>
            <a:off x="4489674" y="1852565"/>
            <a:ext cx="979900" cy="482783"/>
          </a:xfrm>
          <a:prstGeom prst="rect">
            <a:avLst/>
          </a:prstGeom>
          <a:noFill/>
          <a:ln>
            <a:noFill/>
          </a:ln>
        </p:spPr>
      </p:pic>
      <p:pic>
        <p:nvPicPr>
          <p:cNvPr id="26" name="Shape 481"/>
          <p:cNvPicPr preferRelativeResize="0"/>
          <p:nvPr/>
        </p:nvPicPr>
        <p:blipFill>
          <a:blip r:embed="rId6">
            <a:alphaModFix/>
          </a:blip>
          <a:stretch>
            <a:fillRect/>
          </a:stretch>
        </p:blipFill>
        <p:spPr>
          <a:xfrm>
            <a:off x="5757245" y="1925358"/>
            <a:ext cx="979900" cy="333167"/>
          </a:xfrm>
          <a:prstGeom prst="rect">
            <a:avLst/>
          </a:prstGeom>
          <a:noFill/>
          <a:ln>
            <a:noFill/>
          </a:ln>
        </p:spPr>
      </p:pic>
      <p:pic>
        <p:nvPicPr>
          <p:cNvPr id="27" name="Shape 482"/>
          <p:cNvPicPr preferRelativeResize="0"/>
          <p:nvPr/>
        </p:nvPicPr>
        <p:blipFill>
          <a:blip r:embed="rId7">
            <a:alphaModFix/>
          </a:blip>
          <a:stretch>
            <a:fillRect/>
          </a:stretch>
        </p:blipFill>
        <p:spPr>
          <a:xfrm>
            <a:off x="5987949" y="2732445"/>
            <a:ext cx="490963" cy="490962"/>
          </a:xfrm>
          <a:prstGeom prst="rect">
            <a:avLst/>
          </a:prstGeom>
          <a:noFill/>
          <a:ln>
            <a:noFill/>
          </a:ln>
        </p:spPr>
      </p:pic>
      <p:pic>
        <p:nvPicPr>
          <p:cNvPr id="28" name="Shape 483"/>
          <p:cNvPicPr preferRelativeResize="0"/>
          <p:nvPr/>
        </p:nvPicPr>
        <p:blipFill>
          <a:blip r:embed="rId8">
            <a:alphaModFix/>
          </a:blip>
          <a:stretch>
            <a:fillRect/>
          </a:stretch>
        </p:blipFill>
        <p:spPr>
          <a:xfrm>
            <a:off x="3158864" y="2748476"/>
            <a:ext cx="920734" cy="460366"/>
          </a:xfrm>
          <a:prstGeom prst="rect">
            <a:avLst/>
          </a:prstGeom>
          <a:noFill/>
          <a:ln>
            <a:noFill/>
          </a:ln>
        </p:spPr>
      </p:pic>
      <p:pic>
        <p:nvPicPr>
          <p:cNvPr id="29" name="Shape 485"/>
          <p:cNvPicPr preferRelativeResize="0"/>
          <p:nvPr/>
        </p:nvPicPr>
        <p:blipFill>
          <a:blip r:embed="rId9">
            <a:alphaModFix/>
          </a:blip>
          <a:stretch>
            <a:fillRect/>
          </a:stretch>
        </p:blipFill>
        <p:spPr>
          <a:xfrm>
            <a:off x="4526018" y="2672474"/>
            <a:ext cx="863300" cy="602298"/>
          </a:xfrm>
          <a:prstGeom prst="rect">
            <a:avLst/>
          </a:prstGeom>
          <a:noFill/>
          <a:ln>
            <a:noFill/>
          </a:ln>
        </p:spPr>
      </p:pic>
      <p:pic>
        <p:nvPicPr>
          <p:cNvPr id="30" name="Shape 486"/>
          <p:cNvPicPr preferRelativeResize="0"/>
          <p:nvPr/>
        </p:nvPicPr>
        <p:blipFill>
          <a:blip r:embed="rId10">
            <a:alphaModFix/>
          </a:blip>
          <a:stretch>
            <a:fillRect/>
          </a:stretch>
        </p:blipFill>
        <p:spPr>
          <a:xfrm>
            <a:off x="3228956" y="849504"/>
            <a:ext cx="817125" cy="594045"/>
          </a:xfrm>
          <a:prstGeom prst="rect">
            <a:avLst/>
          </a:prstGeom>
          <a:noFill/>
          <a:ln>
            <a:noFill/>
          </a:ln>
        </p:spPr>
      </p:pic>
      <p:pic>
        <p:nvPicPr>
          <p:cNvPr id="31" name="Shape 487"/>
          <p:cNvPicPr preferRelativeResize="0"/>
          <p:nvPr/>
        </p:nvPicPr>
        <p:blipFill rotWithShape="1">
          <a:blip r:embed="rId11">
            <a:alphaModFix/>
          </a:blip>
          <a:srcRect l="26907" t="15183" r="30320" b="14323"/>
          <a:stretch/>
        </p:blipFill>
        <p:spPr>
          <a:xfrm>
            <a:off x="4622593" y="3654503"/>
            <a:ext cx="594174" cy="528639"/>
          </a:xfrm>
          <a:prstGeom prst="rect">
            <a:avLst/>
          </a:prstGeom>
          <a:noFill/>
          <a:ln>
            <a:noFill/>
          </a:ln>
        </p:spPr>
      </p:pic>
      <p:pic>
        <p:nvPicPr>
          <p:cNvPr id="32" name="Shape 488"/>
          <p:cNvPicPr preferRelativeResize="0"/>
          <p:nvPr/>
        </p:nvPicPr>
        <p:blipFill>
          <a:blip r:embed="rId12">
            <a:alphaModFix/>
          </a:blip>
          <a:stretch>
            <a:fillRect/>
          </a:stretch>
        </p:blipFill>
        <p:spPr>
          <a:xfrm>
            <a:off x="7081824" y="1905034"/>
            <a:ext cx="979900" cy="391944"/>
          </a:xfrm>
          <a:prstGeom prst="rect">
            <a:avLst/>
          </a:prstGeom>
          <a:noFill/>
          <a:ln>
            <a:noFill/>
          </a:ln>
        </p:spPr>
      </p:pic>
      <p:pic>
        <p:nvPicPr>
          <p:cNvPr id="33" name="Shape 489"/>
          <p:cNvPicPr preferRelativeResize="0"/>
          <p:nvPr/>
        </p:nvPicPr>
        <p:blipFill rotWithShape="1">
          <a:blip r:embed="rId13">
            <a:alphaModFix/>
          </a:blip>
          <a:srcRect l="10563" t="36213" r="10721" b="35687"/>
          <a:stretch/>
        </p:blipFill>
        <p:spPr>
          <a:xfrm>
            <a:off x="7112090" y="2811414"/>
            <a:ext cx="979901" cy="349767"/>
          </a:xfrm>
          <a:prstGeom prst="rect">
            <a:avLst/>
          </a:prstGeom>
          <a:noFill/>
          <a:ln>
            <a:noFill/>
          </a:ln>
        </p:spPr>
      </p:pic>
      <p:pic>
        <p:nvPicPr>
          <p:cNvPr id="34" name="Shape 490"/>
          <p:cNvPicPr preferRelativeResize="0"/>
          <p:nvPr/>
        </p:nvPicPr>
        <p:blipFill rotWithShape="1">
          <a:blip r:embed="rId14">
            <a:alphaModFix/>
          </a:blip>
          <a:srcRect t="20760" b="25965"/>
          <a:stretch/>
        </p:blipFill>
        <p:spPr>
          <a:xfrm>
            <a:off x="3271913" y="3711940"/>
            <a:ext cx="752888" cy="401100"/>
          </a:xfrm>
          <a:prstGeom prst="rect">
            <a:avLst/>
          </a:prstGeom>
          <a:noFill/>
          <a:ln>
            <a:noFill/>
          </a:ln>
        </p:spPr>
      </p:pic>
      <p:pic>
        <p:nvPicPr>
          <p:cNvPr id="35" name="Shape 491"/>
          <p:cNvPicPr preferRelativeResize="0"/>
          <p:nvPr/>
        </p:nvPicPr>
        <p:blipFill>
          <a:blip r:embed="rId15">
            <a:alphaModFix/>
          </a:blip>
          <a:stretch>
            <a:fillRect/>
          </a:stretch>
        </p:blipFill>
        <p:spPr>
          <a:xfrm>
            <a:off x="5781868" y="3794287"/>
            <a:ext cx="930849" cy="223080"/>
          </a:xfrm>
          <a:prstGeom prst="rect">
            <a:avLst/>
          </a:prstGeom>
          <a:noFill/>
          <a:ln>
            <a:noFill/>
          </a:ln>
        </p:spPr>
      </p:pic>
      <p:pic>
        <p:nvPicPr>
          <p:cNvPr id="36" name="Shape 492"/>
          <p:cNvPicPr preferRelativeResize="0"/>
          <p:nvPr/>
        </p:nvPicPr>
        <p:blipFill rotWithShape="1">
          <a:blip r:embed="rId16">
            <a:alphaModFix/>
          </a:blip>
          <a:srcRect t="23890"/>
          <a:stretch/>
        </p:blipFill>
        <p:spPr>
          <a:xfrm>
            <a:off x="7140751" y="3782702"/>
            <a:ext cx="863299" cy="328516"/>
          </a:xfrm>
          <a:prstGeom prst="rect">
            <a:avLst/>
          </a:prstGeom>
          <a:noFill/>
          <a:ln>
            <a:noFill/>
          </a:ln>
        </p:spPr>
      </p:pic>
      <p:pic>
        <p:nvPicPr>
          <p:cNvPr id="37" name="Shape 493"/>
          <p:cNvPicPr preferRelativeResize="0"/>
          <p:nvPr/>
        </p:nvPicPr>
        <p:blipFill>
          <a:blip r:embed="rId17">
            <a:alphaModFix/>
          </a:blip>
          <a:stretch>
            <a:fillRect/>
          </a:stretch>
        </p:blipFill>
        <p:spPr>
          <a:xfrm>
            <a:off x="7159242" y="875824"/>
            <a:ext cx="863299" cy="489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Now Down to the Technical Parts …</a:t>
            </a:r>
          </a:p>
        </p:txBody>
      </p:sp>
      <p:sp>
        <p:nvSpPr>
          <p:cNvPr id="6" name="Shape 73"/>
          <p:cNvSpPr txBox="1"/>
          <p:nvPr/>
        </p:nvSpPr>
        <p:spPr>
          <a:xfrm>
            <a:off x="903275" y="2361000"/>
            <a:ext cx="6302400" cy="9051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a:solidFill>
                  <a:schemeClr val="lt1"/>
                </a:solidFill>
                <a:latin typeface="Open Sans"/>
                <a:ea typeface="Open Sans"/>
                <a:cs typeface="Open Sans"/>
                <a:sym typeface="Open Sans"/>
              </a:rPr>
              <a:t/>
            </a:r>
            <a:br>
              <a:rPr lang="en">
                <a:solidFill>
                  <a:schemeClr val="lt1"/>
                </a:solidFill>
                <a:latin typeface="Open Sans"/>
                <a:ea typeface="Open Sans"/>
                <a:cs typeface="Open Sans"/>
                <a:sym typeface="Open Sans"/>
              </a:rPr>
            </a:br>
            <a:r>
              <a:rPr lang="en">
                <a:solidFill>
                  <a:schemeClr val="lt1"/>
                </a:solidFill>
                <a:latin typeface="Open Sans"/>
                <a:ea typeface="Open Sans"/>
                <a:cs typeface="Open Sans"/>
                <a:sym typeface="Open Sans"/>
              </a:rPr>
              <a:t>Cloudflare </a:t>
            </a:r>
            <a:r>
              <a:rPr lang="en-US" dirty="0">
                <a:solidFill>
                  <a:schemeClr val="lt1"/>
                </a:solidFill>
                <a:latin typeface="Open Sans"/>
                <a:ea typeface="Open Sans"/>
                <a:cs typeface="Open Sans"/>
                <a:sym typeface="Open Sans"/>
              </a:rPr>
              <a:t>has a solid history of giving back to the community, both in open-source software, IETF protocol development, network services, etc.</a:t>
            </a:r>
            <a:endParaRPr lang="en">
              <a:solidFill>
                <a:schemeClr val="lt1"/>
              </a:solidFill>
              <a:latin typeface="Open Sans"/>
              <a:ea typeface="Open Sans"/>
              <a:cs typeface="Open Sans"/>
              <a:sym typeface="Open Sans"/>
            </a:endParaRPr>
          </a:p>
          <a:p>
            <a:pPr lvl="0" rtl="0">
              <a:lnSpc>
                <a:spcPct val="115000"/>
              </a:lnSpc>
              <a:spcBef>
                <a:spcPts val="0"/>
              </a:spcBef>
              <a:buNone/>
            </a:pPr>
            <a:endParaRPr>
              <a:solidFill>
                <a:schemeClr val="lt1"/>
              </a:solidFill>
              <a:latin typeface="Open Sans"/>
              <a:ea typeface="Open Sans"/>
              <a:cs typeface="Open Sans"/>
              <a:sym typeface="Open Sans"/>
            </a:endParaRPr>
          </a:p>
          <a:p>
            <a:pPr lvl="0" rtl="0">
              <a:lnSpc>
                <a:spcPct val="115000"/>
              </a:lnSpc>
              <a:spcBef>
                <a:spcPts val="0"/>
              </a:spcBef>
              <a:buNone/>
            </a:pPr>
            <a:endParaRPr>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US" dirty="0"/>
              <a:t>The Technical Part</a:t>
            </a:r>
            <a:endParaRPr lang="en"/>
          </a:p>
        </p:txBody>
      </p:sp>
      <p:sp>
        <p:nvSpPr>
          <p:cNvPr id="4" name="Title 3"/>
          <p:cNvSpPr>
            <a:spLocks noGrp="1"/>
          </p:cNvSpPr>
          <p:nvPr>
            <p:ph type="title" idx="2"/>
          </p:nvPr>
        </p:nvSpPr>
        <p:spPr/>
        <p:txBody>
          <a:bodyPr/>
          <a:lstStyle/>
          <a:p>
            <a:r>
              <a:rPr lang="en-US" dirty="0"/>
              <a:t>// Technical Part</a:t>
            </a:r>
          </a:p>
        </p:txBody>
      </p:sp>
      <p:sp>
        <p:nvSpPr>
          <p:cNvPr id="148" name="Shape 148"/>
          <p:cNvSpPr txBox="1">
            <a:spLocks noGrp="1"/>
          </p:cNvSpPr>
          <p:nvPr>
            <p:ph type="body" idx="1"/>
          </p:nvPr>
        </p:nvSpPr>
        <p:spPr>
          <a:prstGeom prst="rect">
            <a:avLst/>
          </a:prstGeom>
        </p:spPr>
        <p:txBody>
          <a:bodyPr lIns="91425" tIns="91425" rIns="91425" bIns="91425" anchor="t" anchorCtr="0">
            <a:noAutofit/>
          </a:bodyPr>
          <a:lstStyle/>
          <a:p>
            <a:pPr marL="457200" lvl="0" indent="-342900" rtl="0">
              <a:spcBef>
                <a:spcPts val="0"/>
              </a:spcBef>
              <a:buSzPct val="100000"/>
              <a:buAutoNum type="arabicPeriod"/>
            </a:pPr>
            <a:r>
              <a:rPr lang="en" sz="1800"/>
              <a:t>Backstory</a:t>
            </a:r>
            <a:r>
              <a:rPr lang="en-US" sz="1800" dirty="0"/>
              <a:t> behind the IPv6 switch at Cloudflare</a:t>
            </a:r>
            <a:endParaRPr lang="en" sz="1800"/>
          </a:p>
          <a:p>
            <a:pPr marL="457200" lvl="0" indent="-342900" rtl="0">
              <a:spcBef>
                <a:spcPts val="0"/>
              </a:spcBef>
              <a:buSzPct val="100000"/>
              <a:buAutoNum type="arabicPeriod"/>
            </a:pPr>
            <a:r>
              <a:rPr lang="en-US" sz="1800" dirty="0"/>
              <a:t>Some useful IPv6 d</a:t>
            </a:r>
            <a:r>
              <a:rPr lang="en" sz="1800"/>
              <a:t>ata</a:t>
            </a:r>
          </a:p>
          <a:p>
            <a:pPr marL="457200" lvl="0" indent="-342900" rtl="0">
              <a:spcBef>
                <a:spcPts val="0"/>
              </a:spcBef>
              <a:buSzPct val="100000"/>
              <a:buAutoNum type="arabicPeriod"/>
            </a:pPr>
            <a:r>
              <a:rPr lang="en" sz="1800"/>
              <a:t>A serious discussion about DNS</a:t>
            </a:r>
            <a:r>
              <a:rPr lang="en-US" sz="1800" dirty="0"/>
              <a:t> in a v6 world</a:t>
            </a:r>
          </a:p>
          <a:p>
            <a:pPr marL="457200" lvl="0" indent="-342900" rtl="0">
              <a:spcBef>
                <a:spcPts val="0"/>
              </a:spcBef>
              <a:buSzPct val="100000"/>
              <a:buAutoNum type="arabicPeriod"/>
            </a:pPr>
            <a:r>
              <a:rPr lang="en-US" sz="1800" dirty="0"/>
              <a:t>Why we removed the switch!</a:t>
            </a:r>
            <a:endParaRPr lang="en"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a:t>IPv6 @ Cloudflare is so </a:t>
            </a:r>
            <a:r>
              <a:rPr lang="en">
                <a:solidFill>
                  <a:srgbClr val="D9D9D9"/>
                </a:solidFill>
              </a:rPr>
              <a:t>2606:4700::</a:t>
            </a:r>
            <a:r>
              <a:rPr lang="en"/>
              <a:t>5ca1:ab1e</a:t>
            </a:r>
            <a:r>
              <a:rPr lang="en">
                <a:solidFill>
                  <a:srgbClr val="CCCCCC"/>
                </a:solidFill>
              </a:rPr>
              <a:t>:6810:4737</a:t>
            </a:r>
            <a:r>
              <a:rPr lang="en"/>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419100" y="1571629"/>
            <a:ext cx="8305800" cy="2000250"/>
          </a:xfrm>
          <a:prstGeom prst="rect">
            <a:avLst/>
          </a:prstGeom>
          <a:noFill/>
          <a:ln>
            <a:noFill/>
          </a:ln>
        </p:spPr>
      </p:pic>
      <p:sp>
        <p:nvSpPr>
          <p:cNvPr id="159" name="Shape 159"/>
          <p:cNvSpPr txBox="1">
            <a:spLocks noGrp="1"/>
          </p:cNvSpPr>
          <p:nvPr>
            <p:ph type="title" idx="4294967295"/>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Cloudflare can be a</a:t>
            </a:r>
            <a:r>
              <a:rPr lang="en-US" dirty="0"/>
              <a:t> “</a:t>
            </a:r>
            <a:r>
              <a:rPr lang="en"/>
              <a:t>bridge</a:t>
            </a:r>
            <a:r>
              <a:rPr lang="en-US" dirty="0"/>
              <a:t>” to IPv6</a:t>
            </a:r>
            <a:endParaRPr lang="en"/>
          </a:p>
        </p:txBody>
      </p:sp>
      <p:sp>
        <p:nvSpPr>
          <p:cNvPr id="4" name="Rectangle 3"/>
          <p:cNvSpPr/>
          <p:nvPr/>
        </p:nvSpPr>
        <p:spPr>
          <a:xfrm>
            <a:off x="503142" y="3067985"/>
            <a:ext cx="1407377" cy="235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419100" y="1571629"/>
            <a:ext cx="8305800" cy="2000250"/>
          </a:xfrm>
          <a:prstGeom prst="rect">
            <a:avLst/>
          </a:prstGeom>
          <a:noFill/>
          <a:ln>
            <a:noFill/>
          </a:ln>
        </p:spPr>
      </p:pic>
      <p:sp>
        <p:nvSpPr>
          <p:cNvPr id="165" name="Shape 165"/>
          <p:cNvSpPr txBox="1">
            <a:spLocks noGrp="1"/>
          </p:cNvSpPr>
          <p:nvPr>
            <p:ph type="title" idx="4294967295"/>
          </p:nvPr>
        </p:nvSpPr>
        <p:spPr>
          <a:xfrm>
            <a:off x="457200" y="205978"/>
            <a:ext cx="8229600" cy="857400"/>
          </a:xfrm>
          <a:prstGeom prst="rect">
            <a:avLst/>
          </a:prstGeom>
        </p:spPr>
        <p:txBody>
          <a:bodyPr lIns="91425" tIns="91425" rIns="91425" bIns="91425" anchor="b" anchorCtr="0">
            <a:noAutofit/>
          </a:bodyPr>
          <a:lstStyle/>
          <a:p>
            <a:pPr lvl="0"/>
            <a:r>
              <a:rPr lang="en"/>
              <a:t>Cloudflare can be a</a:t>
            </a:r>
            <a:r>
              <a:rPr lang="en-US" dirty="0"/>
              <a:t> “</a:t>
            </a:r>
            <a:r>
              <a:rPr lang="en"/>
              <a:t>bridge</a:t>
            </a:r>
            <a:r>
              <a:rPr lang="en-US" dirty="0"/>
              <a:t>” to IPv6</a:t>
            </a:r>
            <a:endParaRPr lang="en"/>
          </a:p>
        </p:txBody>
      </p:sp>
      <p:pic>
        <p:nvPicPr>
          <p:cNvPr id="166" name="Shape 166" descr="ipv6-module.png"/>
          <p:cNvPicPr preferRelativeResize="0"/>
          <p:nvPr/>
        </p:nvPicPr>
        <p:blipFill>
          <a:blip r:embed="rId4">
            <a:alphaModFix/>
          </a:blip>
          <a:stretch>
            <a:fillRect/>
          </a:stretch>
        </p:blipFill>
        <p:spPr>
          <a:xfrm>
            <a:off x="1851500" y="3807074"/>
            <a:ext cx="6300875" cy="1240467"/>
          </a:xfrm>
          <a:prstGeom prst="rect">
            <a:avLst/>
          </a:prstGeom>
          <a:noFill/>
          <a:ln>
            <a:noFill/>
          </a:ln>
        </p:spPr>
      </p:pic>
      <p:cxnSp>
        <p:nvCxnSpPr>
          <p:cNvPr id="167" name="Shape 167"/>
          <p:cNvCxnSpPr/>
          <p:nvPr/>
        </p:nvCxnSpPr>
        <p:spPr>
          <a:xfrm rot="10800000">
            <a:off x="4330650" y="3185650"/>
            <a:ext cx="1847100" cy="572700"/>
          </a:xfrm>
          <a:prstGeom prst="straightConnector1">
            <a:avLst/>
          </a:prstGeom>
          <a:noFill/>
          <a:ln w="9525" cap="flat" cmpd="sng">
            <a:solidFill>
              <a:schemeClr val="dk2"/>
            </a:solidFill>
            <a:prstDash val="solid"/>
            <a:round/>
            <a:headEnd type="none" w="lg" len="lg"/>
            <a:tailEnd type="triangle" w="lg" len="lg"/>
          </a:ln>
        </p:spPr>
      </p:cxnSp>
      <p:sp>
        <p:nvSpPr>
          <p:cNvPr id="6" name="Rectangle 5"/>
          <p:cNvSpPr/>
          <p:nvPr/>
        </p:nvSpPr>
        <p:spPr>
          <a:xfrm>
            <a:off x="503142" y="3067985"/>
            <a:ext cx="1407377" cy="235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419100" y="1571629"/>
            <a:ext cx="8305800" cy="2000250"/>
          </a:xfrm>
          <a:prstGeom prst="rect">
            <a:avLst/>
          </a:prstGeom>
          <a:noFill/>
          <a:ln>
            <a:noFill/>
          </a:ln>
        </p:spPr>
      </p:pic>
      <p:sp>
        <p:nvSpPr>
          <p:cNvPr id="173" name="Shape 173"/>
          <p:cNvSpPr txBox="1">
            <a:spLocks noGrp="1"/>
          </p:cNvSpPr>
          <p:nvPr>
            <p:ph type="title" idx="4294967295"/>
          </p:nvPr>
        </p:nvSpPr>
        <p:spPr>
          <a:xfrm>
            <a:off x="457200" y="205978"/>
            <a:ext cx="8229600" cy="857400"/>
          </a:xfrm>
          <a:prstGeom prst="rect">
            <a:avLst/>
          </a:prstGeom>
        </p:spPr>
        <p:txBody>
          <a:bodyPr lIns="91425" tIns="91425" rIns="91425" bIns="91425" anchor="b" anchorCtr="0">
            <a:noAutofit/>
          </a:bodyPr>
          <a:lstStyle/>
          <a:p>
            <a:pPr lvl="0"/>
            <a:r>
              <a:rPr lang="en"/>
              <a:t>Cloudflare can be a</a:t>
            </a:r>
            <a:r>
              <a:rPr lang="en-US" dirty="0"/>
              <a:t> “</a:t>
            </a:r>
            <a:r>
              <a:rPr lang="en"/>
              <a:t>bridge</a:t>
            </a:r>
            <a:r>
              <a:rPr lang="en-US" dirty="0"/>
              <a:t>” to IPv6</a:t>
            </a:r>
            <a:endParaRPr lang="en"/>
          </a:p>
        </p:txBody>
      </p:sp>
      <p:pic>
        <p:nvPicPr>
          <p:cNvPr id="174" name="Shape 174" descr="ipv6-module.png"/>
          <p:cNvPicPr preferRelativeResize="0"/>
          <p:nvPr/>
        </p:nvPicPr>
        <p:blipFill>
          <a:blip r:embed="rId4">
            <a:alphaModFix/>
          </a:blip>
          <a:stretch>
            <a:fillRect/>
          </a:stretch>
        </p:blipFill>
        <p:spPr>
          <a:xfrm>
            <a:off x="1851500" y="3807074"/>
            <a:ext cx="6300875" cy="1240467"/>
          </a:xfrm>
          <a:prstGeom prst="rect">
            <a:avLst/>
          </a:prstGeom>
          <a:noFill/>
          <a:ln>
            <a:noFill/>
          </a:ln>
        </p:spPr>
      </p:pic>
      <p:cxnSp>
        <p:nvCxnSpPr>
          <p:cNvPr id="175" name="Shape 175"/>
          <p:cNvCxnSpPr/>
          <p:nvPr/>
        </p:nvCxnSpPr>
        <p:spPr>
          <a:xfrm rot="10800000">
            <a:off x="4330650" y="3185650"/>
            <a:ext cx="1847100" cy="572700"/>
          </a:xfrm>
          <a:prstGeom prst="straightConnector1">
            <a:avLst/>
          </a:prstGeom>
          <a:noFill/>
          <a:ln w="9525" cap="flat" cmpd="sng">
            <a:solidFill>
              <a:schemeClr val="dk2"/>
            </a:solidFill>
            <a:prstDash val="solid"/>
            <a:round/>
            <a:headEnd type="none" w="lg" len="lg"/>
            <a:tailEnd type="triangle" w="lg" len="lg"/>
          </a:ln>
        </p:spPr>
      </p:cxnSp>
      <p:pic>
        <p:nvPicPr>
          <p:cNvPr id="176" name="Shape 176"/>
          <p:cNvPicPr preferRelativeResize="0"/>
          <p:nvPr/>
        </p:nvPicPr>
        <p:blipFill>
          <a:blip r:embed="rId5">
            <a:alphaModFix/>
          </a:blip>
          <a:stretch>
            <a:fillRect/>
          </a:stretch>
        </p:blipFill>
        <p:spPr>
          <a:xfrm>
            <a:off x="6882628" y="4109432"/>
            <a:ext cx="652724" cy="360550"/>
          </a:xfrm>
          <a:prstGeom prst="rect">
            <a:avLst/>
          </a:prstGeom>
          <a:noFill/>
          <a:ln>
            <a:noFill/>
          </a:ln>
        </p:spPr>
      </p:pic>
      <p:sp>
        <p:nvSpPr>
          <p:cNvPr id="7" name="Rectangle 6"/>
          <p:cNvSpPr/>
          <p:nvPr/>
        </p:nvSpPr>
        <p:spPr>
          <a:xfrm>
            <a:off x="7171399" y="1942529"/>
            <a:ext cx="1204570" cy="1243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03142" y="3067985"/>
            <a:ext cx="1407377" cy="235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a:t>// </a:t>
            </a:r>
            <a:r>
              <a:rPr lang="en-US" dirty="0"/>
              <a:t>Personal 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l="24911" t="37631" r="25284" b="29432"/>
          <a:stretch/>
        </p:blipFill>
        <p:spPr>
          <a:xfrm>
            <a:off x="1678305" y="1063378"/>
            <a:ext cx="5787390" cy="2392083"/>
          </a:xfrm>
          <a:prstGeom prst="rect">
            <a:avLst/>
          </a:prstGeom>
          <a:noFill/>
          <a:ln>
            <a:noFill/>
          </a:ln>
        </p:spPr>
      </p:pic>
      <p:sp>
        <p:nvSpPr>
          <p:cNvPr id="182" name="Shape 182"/>
          <p:cNvSpPr txBox="1">
            <a:spLocks noGrp="1"/>
          </p:cNvSpPr>
          <p:nvPr>
            <p:ph type="title" idx="4294967295"/>
          </p:nvPr>
        </p:nvSpPr>
        <p:spPr>
          <a:xfrm>
            <a:off x="466607" y="205978"/>
            <a:ext cx="8229600" cy="857400"/>
          </a:xfrm>
          <a:prstGeom prst="rect">
            <a:avLst/>
          </a:prstGeom>
        </p:spPr>
        <p:txBody>
          <a:bodyPr lIns="91425" tIns="91425" rIns="91425" bIns="91425" anchor="b" anchorCtr="0">
            <a:noAutofit/>
          </a:bodyPr>
          <a:lstStyle/>
          <a:p>
            <a:pPr lvl="0"/>
            <a:r>
              <a:rPr lang="en"/>
              <a:t>Cloudflare can be a</a:t>
            </a:r>
            <a:r>
              <a:rPr lang="en-US" dirty="0"/>
              <a:t> “</a:t>
            </a:r>
            <a:r>
              <a:rPr lang="en"/>
              <a:t>bridge</a:t>
            </a:r>
            <a:r>
              <a:rPr lang="en-US" dirty="0"/>
              <a:t>” to IPv6</a:t>
            </a:r>
            <a:endParaRPr lang="en"/>
          </a:p>
        </p:txBody>
      </p:sp>
      <p:pic>
        <p:nvPicPr>
          <p:cNvPr id="183" name="Shape 183" descr="ipv6-module.png"/>
          <p:cNvPicPr preferRelativeResize="0"/>
          <p:nvPr/>
        </p:nvPicPr>
        <p:blipFill>
          <a:blip r:embed="rId4">
            <a:alphaModFix/>
          </a:blip>
          <a:stretch>
            <a:fillRect/>
          </a:stretch>
        </p:blipFill>
        <p:spPr>
          <a:xfrm>
            <a:off x="1851500" y="3807074"/>
            <a:ext cx="6300875" cy="1240467"/>
          </a:xfrm>
          <a:prstGeom prst="rect">
            <a:avLst/>
          </a:prstGeom>
          <a:noFill/>
          <a:ln>
            <a:noFill/>
          </a:ln>
        </p:spPr>
      </p:pic>
      <p:cxnSp>
        <p:nvCxnSpPr>
          <p:cNvPr id="184" name="Shape 184"/>
          <p:cNvCxnSpPr/>
          <p:nvPr/>
        </p:nvCxnSpPr>
        <p:spPr>
          <a:xfrm rot="10800000">
            <a:off x="4330650" y="3185650"/>
            <a:ext cx="1847100" cy="572700"/>
          </a:xfrm>
          <a:prstGeom prst="straightConnector1">
            <a:avLst/>
          </a:prstGeom>
          <a:noFill/>
          <a:ln w="9525" cap="flat" cmpd="sng">
            <a:solidFill>
              <a:schemeClr val="dk2"/>
            </a:solidFill>
            <a:prstDash val="solid"/>
            <a:round/>
            <a:headEnd type="none" w="lg" len="lg"/>
            <a:tailEnd type="triangle" w="lg" len="lg"/>
          </a:ln>
        </p:spPr>
      </p:cxnSp>
      <p:pic>
        <p:nvPicPr>
          <p:cNvPr id="185" name="Shape 185"/>
          <p:cNvPicPr preferRelativeResize="0"/>
          <p:nvPr/>
        </p:nvPicPr>
        <p:blipFill>
          <a:blip r:embed="rId5">
            <a:alphaModFix/>
          </a:blip>
          <a:stretch>
            <a:fillRect/>
          </a:stretch>
        </p:blipFill>
        <p:spPr>
          <a:xfrm>
            <a:off x="6882628" y="4109432"/>
            <a:ext cx="652724" cy="360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Flipping the Switch!</a:t>
            </a:r>
          </a:p>
        </p:txBody>
      </p:sp>
      <p:sp>
        <p:nvSpPr>
          <p:cNvPr id="3" name="Shape 73"/>
          <p:cNvSpPr txBox="1"/>
          <p:nvPr/>
        </p:nvSpPr>
        <p:spPr>
          <a:xfrm>
            <a:off x="903275" y="2361000"/>
            <a:ext cx="6302400" cy="9051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dirty="0">
                <a:solidFill>
                  <a:schemeClr val="lt1"/>
                </a:solidFill>
                <a:latin typeface="Open Sans"/>
                <a:ea typeface="Open Sans"/>
                <a:cs typeface="Open Sans"/>
                <a:sym typeface="Open Sans"/>
              </a:rPr>
              <a:t>Five plus years of having the IPv6 switch in our system.</a:t>
            </a:r>
          </a:p>
          <a:p>
            <a:pPr lvl="0" rtl="0">
              <a:lnSpc>
                <a:spcPct val="115000"/>
              </a:lnSpc>
              <a:spcBef>
                <a:spcPts val="0"/>
              </a:spcBef>
              <a:buNone/>
            </a:pPr>
            <a:r>
              <a:rPr lang="en-US" dirty="0">
                <a:solidFill>
                  <a:schemeClr val="lt1"/>
                </a:solidFill>
                <a:latin typeface="Open Sans"/>
                <a:ea typeface="Open Sans"/>
                <a:cs typeface="Open Sans"/>
                <a:sym typeface="Open Sans"/>
              </a:rPr>
              <a:t>The default was “off”.</a:t>
            </a:r>
            <a:endParaRPr>
              <a:solidFill>
                <a:schemeClr val="lt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9"/>
        <p:cNvGrpSpPr/>
        <p:nvPr/>
      </p:nvGrpSpPr>
      <p:grpSpPr>
        <a:xfrm>
          <a:off x="0" y="0"/>
          <a:ext cx="0" cy="0"/>
          <a:chOff x="0" y="0"/>
          <a:chExt cx="0" cy="0"/>
        </a:xfrm>
      </p:grpSpPr>
      <p:sp>
        <p:nvSpPr>
          <p:cNvPr id="9" name="Shape 142"/>
          <p:cNvSpPr txBox="1">
            <a:spLocks noGrp="1"/>
          </p:cNvSpPr>
          <p:nvPr>
            <p:ph type="body" idx="1"/>
          </p:nvPr>
        </p:nvSpPr>
        <p:spPr>
          <a:xfrm>
            <a:off x="457200" y="1200150"/>
            <a:ext cx="8229600" cy="3358500"/>
          </a:xfrm>
          <a:prstGeom prst="rect">
            <a:avLst/>
          </a:prstGeom>
        </p:spPr>
        <p:txBody>
          <a:bodyPr lIns="91425" tIns="91425" rIns="91425" bIns="91425" anchor="t" anchorCtr="0">
            <a:noAutofit/>
          </a:bodyPr>
          <a:lstStyle/>
          <a:p>
            <a:pPr marL="457200" lvl="0" indent="-342900" rtl="0">
              <a:spcBef>
                <a:spcPts val="0"/>
              </a:spcBef>
              <a:buSzPct val="100000"/>
              <a:buFont typeface="Arial"/>
              <a:buChar char="•"/>
            </a:pPr>
            <a:r>
              <a:rPr lang="en-US" sz="1800" dirty="0"/>
              <a:t>Nearly five million zones on Cloudflare (at this point)</a:t>
            </a:r>
          </a:p>
          <a:p>
            <a:pPr marL="457200" indent="-342900">
              <a:buFont typeface="Arial"/>
              <a:buChar char="•"/>
            </a:pPr>
            <a:r>
              <a:rPr lang="en-US" sz="1800" dirty="0"/>
              <a:t>If the user had never touched the IPv6 switch; then flip it on!</a:t>
            </a:r>
          </a:p>
          <a:p>
            <a:pPr marL="457200" indent="-342900">
              <a:buFont typeface="Arial"/>
              <a:buChar char="•"/>
            </a:pPr>
            <a:r>
              <a:rPr lang="en-US" sz="1800" dirty="0"/>
              <a:t>Slow start; then running faster (around ~100,000 zones per day)</a:t>
            </a:r>
            <a:endParaRPr lang="en" sz="1800"/>
          </a:p>
        </p:txBody>
      </p:sp>
      <p:sp>
        <p:nvSpPr>
          <p:cNvPr id="3" name="Title 2"/>
          <p:cNvSpPr>
            <a:spLocks noGrp="1"/>
          </p:cNvSpPr>
          <p:nvPr>
            <p:ph type="title"/>
          </p:nvPr>
        </p:nvSpPr>
        <p:spPr/>
        <p:txBody>
          <a:bodyPr/>
          <a:lstStyle/>
          <a:p>
            <a:r>
              <a:rPr lang="en-US" dirty="0"/>
              <a:t>Flipping the Switch on Every Domain/Zone</a:t>
            </a:r>
          </a:p>
        </p:txBody>
      </p:sp>
      <p:sp>
        <p:nvSpPr>
          <p:cNvPr id="4" name="Shape 394"/>
          <p:cNvSpPr txBox="1"/>
          <p:nvPr/>
        </p:nvSpPr>
        <p:spPr>
          <a:xfrm>
            <a:off x="457200" y="3054999"/>
            <a:ext cx="8229600" cy="1477297"/>
          </a:xfrm>
          <a:prstGeom prst="rect">
            <a:avLst/>
          </a:prstGeom>
          <a:solidFill>
            <a:srgbClr val="404040"/>
          </a:solidFill>
          <a:ln>
            <a:noFill/>
          </a:ln>
        </p:spPr>
        <p:txBody>
          <a:bodyPr wrap="square" lIns="91425" tIns="91425" rIns="91425" bIns="91425" anchor="t" anchorCtr="0">
            <a:spAutoFit/>
          </a:bodyPr>
          <a:lstStyle/>
          <a:p>
            <a:pPr lvl="0">
              <a:spcBef>
                <a:spcPts val="0"/>
              </a:spcBef>
              <a:buNone/>
            </a:pPr>
            <a:r>
              <a:rPr lang="en-US" dirty="0">
                <a:solidFill>
                  <a:srgbClr val="FFFFFF"/>
                </a:solidFill>
                <a:latin typeface="Cutive Mono"/>
                <a:ea typeface="Cutive Mono"/>
                <a:cs typeface="Cutive Mono"/>
                <a:sym typeface="Cutive Mono"/>
              </a:rPr>
              <a:t>for zone in all_zones:</a:t>
            </a:r>
          </a:p>
          <a:p>
            <a:pPr lvl="0">
              <a:spcBef>
                <a:spcPts val="0"/>
              </a:spcBef>
              <a:buNone/>
            </a:pPr>
            <a:r>
              <a:rPr lang="en-US" dirty="0">
                <a:solidFill>
                  <a:srgbClr val="FFFFFF"/>
                </a:solidFill>
                <a:latin typeface="Cutive Mono"/>
                <a:ea typeface="Cutive Mono"/>
                <a:cs typeface="Cutive Mono"/>
                <a:sym typeface="Cutive Mono"/>
              </a:rPr>
              <a:t>    if zone.ipv6.value == False:</a:t>
            </a:r>
          </a:p>
          <a:p>
            <a:pPr lvl="0">
              <a:spcBef>
                <a:spcPts val="0"/>
              </a:spcBef>
              <a:buNone/>
            </a:pPr>
            <a:r>
              <a:rPr lang="en-US" dirty="0">
                <a:solidFill>
                  <a:srgbClr val="FFFFFF"/>
                </a:solidFill>
                <a:latin typeface="Cutive Mono"/>
                <a:ea typeface="Cutive Mono"/>
                <a:cs typeface="Cutive Mono"/>
                <a:sym typeface="Cutive Mono"/>
              </a:rPr>
              <a:t>        if zone.ipv6.date == None:</a:t>
            </a:r>
          </a:p>
          <a:p>
            <a:pPr lvl="0"/>
            <a:r>
              <a:rPr lang="en-US" dirty="0">
                <a:solidFill>
                  <a:srgbClr val="FFFFFF"/>
                </a:solidFill>
                <a:latin typeface="Cutive Mono"/>
                <a:ea typeface="Cutive Mono"/>
                <a:cs typeface="Cutive Mono"/>
                <a:sym typeface="Cutive Mono"/>
              </a:rPr>
              <a:t>            zone.ipv6.value = True</a:t>
            </a:r>
          </a:p>
          <a:p>
            <a:pPr lvl="0"/>
            <a:r>
              <a:rPr lang="en-US" dirty="0">
                <a:solidFill>
                  <a:srgbClr val="FFFFFF"/>
                </a:solidFill>
                <a:latin typeface="Cutive Mono"/>
                <a:ea typeface="Cutive Mono"/>
                <a:cs typeface="Cutive Mono"/>
                <a:sym typeface="Cutive Mono"/>
              </a:rPr>
              <a:t>            zone.ipv6.date = Now()</a:t>
            </a:r>
          </a:p>
          <a:p>
            <a:pPr lvl="0">
              <a:spcBef>
                <a:spcPts val="0"/>
              </a:spcBef>
              <a:buNone/>
            </a:pPr>
            <a:r>
              <a:rPr lang="en-US" dirty="0">
                <a:solidFill>
                  <a:srgbClr val="FFFFFF"/>
                </a:solidFill>
                <a:latin typeface="Cutive Mono"/>
                <a:ea typeface="Cutive Mono"/>
                <a:cs typeface="Cutive Mono"/>
                <a:sym typeface="Cutive Mono"/>
              </a:rPr>
              <a:t>    sleep()</a:t>
            </a:r>
          </a:p>
        </p:txBody>
      </p:sp>
      <p:cxnSp>
        <p:nvCxnSpPr>
          <p:cNvPr id="6" name="Straight Arrow Connector 5"/>
          <p:cNvCxnSpPr>
            <a:stCxn id="190" idx="1"/>
          </p:cNvCxnSpPr>
          <p:nvPr/>
        </p:nvCxnSpPr>
        <p:spPr>
          <a:xfrm rot="10800000" flipV="1">
            <a:off x="3408157" y="2873890"/>
            <a:ext cx="1049617" cy="414588"/>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190" name="Shape 190"/>
          <p:cNvPicPr preferRelativeResize="0"/>
          <p:nvPr/>
        </p:nvPicPr>
        <p:blipFill>
          <a:blip r:embed="rId3">
            <a:alphaModFix/>
          </a:blip>
          <a:stretch>
            <a:fillRect/>
          </a:stretch>
        </p:blipFill>
        <p:spPr>
          <a:xfrm>
            <a:off x="4457773" y="2512804"/>
            <a:ext cx="2669203" cy="722172"/>
          </a:xfrm>
          <a:prstGeom prst="rect">
            <a:avLst/>
          </a:prstGeom>
          <a:solidFill>
            <a:schemeClr val="bg1"/>
          </a:solidFill>
          <a:ln w="12700" cap="flat" cmpd="sng" algn="ctr">
            <a:solidFill>
              <a:srgbClr val="FF0000"/>
            </a:solidFill>
            <a:prstDash val="solid"/>
            <a:round/>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9"/>
        <p:cNvGrpSpPr/>
        <p:nvPr/>
      </p:nvGrpSpPr>
      <p:grpSpPr>
        <a:xfrm>
          <a:off x="0" y="0"/>
          <a:ext cx="0" cy="0"/>
          <a:chOff x="0" y="0"/>
          <a:chExt cx="0" cy="0"/>
        </a:xfrm>
      </p:grpSpPr>
      <p:sp>
        <p:nvSpPr>
          <p:cNvPr id="3" name="Title 2"/>
          <p:cNvSpPr>
            <a:spLocks noGrp="1"/>
          </p:cNvSpPr>
          <p:nvPr>
            <p:ph type="title"/>
          </p:nvPr>
        </p:nvSpPr>
        <p:spPr/>
        <p:txBody>
          <a:bodyPr/>
          <a:lstStyle/>
          <a:p>
            <a:r>
              <a:rPr lang="en-US" dirty="0"/>
              <a:t>People (Some You May Know) Noticed!</a:t>
            </a:r>
          </a:p>
        </p:txBody>
      </p:sp>
      <p:pic>
        <p:nvPicPr>
          <p:cNvPr id="8" name="Picture 7"/>
          <p:cNvPicPr>
            <a:picLocks noChangeAspect="1"/>
          </p:cNvPicPr>
          <p:nvPr/>
        </p:nvPicPr>
        <p:blipFill>
          <a:blip r:embed="rId3"/>
          <a:stretch>
            <a:fillRect/>
          </a:stretch>
        </p:blipFill>
        <p:spPr>
          <a:xfrm>
            <a:off x="758726" y="1412790"/>
            <a:ext cx="3184163" cy="2743200"/>
          </a:xfrm>
          <a:prstGeom prst="rect">
            <a:avLst/>
          </a:prstGeom>
          <a:ln w="12700" cap="flat" cmpd="sng" algn="ctr">
            <a:solidFill>
              <a:srgbClr val="FF0000"/>
            </a:solidFill>
            <a:prstDash val="solid"/>
            <a:round/>
            <a:headEnd type="none" w="med" len="med"/>
            <a:tailEnd type="none" w="med" len="med"/>
          </a:ln>
        </p:spPr>
      </p:pic>
      <p:pic>
        <p:nvPicPr>
          <p:cNvPr id="10" name="Picture 9"/>
          <p:cNvPicPr>
            <a:picLocks noChangeAspect="1"/>
          </p:cNvPicPr>
          <p:nvPr/>
        </p:nvPicPr>
        <p:blipFill>
          <a:blip r:embed="rId4">
            <a:clrChange>
              <a:clrFrom>
                <a:srgbClr val="F3F6F7"/>
              </a:clrFrom>
              <a:clrTo>
                <a:srgbClr val="F3F6F7">
                  <a:alpha val="0"/>
                </a:srgbClr>
              </a:clrTo>
            </a:clrChange>
          </a:blip>
          <a:stretch>
            <a:fillRect/>
          </a:stretch>
        </p:blipFill>
        <p:spPr>
          <a:xfrm>
            <a:off x="4531487" y="1412790"/>
            <a:ext cx="3853787" cy="2743200"/>
          </a:xfrm>
          <a:prstGeom prst="rect">
            <a:avLst/>
          </a:prstGeom>
          <a:ln w="12700" cap="flat" cmpd="sng" algn="ctr">
            <a:solidFill>
              <a:srgbClr val="FF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02982" y="1083301"/>
            <a:ext cx="5138036" cy="3512329"/>
          </a:xfrm>
          <a:prstGeom prst="rect">
            <a:avLst/>
          </a:prstGeom>
        </p:spPr>
      </p:pic>
      <p:sp>
        <p:nvSpPr>
          <p:cNvPr id="4" name="Rectangle 3"/>
          <p:cNvSpPr/>
          <p:nvPr/>
        </p:nvSpPr>
        <p:spPr>
          <a:xfrm>
            <a:off x="5806181" y="4634800"/>
            <a:ext cx="3135744" cy="461665"/>
          </a:xfrm>
          <a:prstGeom prst="rect">
            <a:avLst/>
          </a:prstGeom>
        </p:spPr>
        <p:txBody>
          <a:bodyPr wrap="none">
            <a:spAutoFit/>
          </a:bodyPr>
          <a:lstStyle/>
          <a:p>
            <a:pPr algn="r"/>
            <a:r>
              <a:rPr lang="en-US" sz="1200" dirty="0"/>
              <a:t>https://www.vyncke.org/ipv6status/</a:t>
            </a:r>
          </a:p>
          <a:p>
            <a:pPr algn="r"/>
            <a:r>
              <a:rPr lang="en-US" sz="1200" dirty="0"/>
              <a:t>https://blog.cloudflare.com/98-percent-ipv6/</a:t>
            </a:r>
          </a:p>
        </p:txBody>
      </p:sp>
      <p:sp>
        <p:nvSpPr>
          <p:cNvPr id="5" name="TextBox 4"/>
          <p:cNvSpPr txBox="1"/>
          <p:nvPr/>
        </p:nvSpPr>
        <p:spPr>
          <a:xfrm>
            <a:off x="7618235" y="1176845"/>
            <a:ext cx="1187858" cy="523220"/>
          </a:xfrm>
          <a:prstGeom prst="rect">
            <a:avLst/>
          </a:prstGeom>
          <a:noFill/>
        </p:spPr>
        <p:txBody>
          <a:bodyPr wrap="none" rtlCol="0">
            <a:spAutoFit/>
          </a:bodyPr>
          <a:lstStyle/>
          <a:p>
            <a:pPr algn="r"/>
            <a:r>
              <a:rPr lang="en-US" b="1" dirty="0">
                <a:solidFill>
                  <a:srgbClr val="FF0000"/>
                </a:solidFill>
              </a:rPr>
              <a:t>Cloudflare</a:t>
            </a:r>
          </a:p>
          <a:p>
            <a:pPr algn="r"/>
            <a:r>
              <a:rPr lang="en-US" b="1" dirty="0">
                <a:solidFill>
                  <a:srgbClr val="FF0000"/>
                </a:solidFill>
              </a:rPr>
              <a:t>hits 98.01%</a:t>
            </a:r>
          </a:p>
        </p:txBody>
      </p:sp>
      <p:cxnSp>
        <p:nvCxnSpPr>
          <p:cNvPr id="8" name="Straight Arrow Connector 7"/>
          <p:cNvCxnSpPr/>
          <p:nvPr/>
        </p:nvCxnSpPr>
        <p:spPr>
          <a:xfrm rot="10800000" flipV="1">
            <a:off x="6829779" y="2425367"/>
            <a:ext cx="638902" cy="2980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74053" y="2027179"/>
            <a:ext cx="1432040" cy="523220"/>
          </a:xfrm>
          <a:prstGeom prst="rect">
            <a:avLst/>
          </a:prstGeom>
          <a:noFill/>
        </p:spPr>
        <p:txBody>
          <a:bodyPr wrap="none" rtlCol="0">
            <a:spAutoFit/>
          </a:bodyPr>
          <a:lstStyle/>
          <a:p>
            <a:pPr algn="r"/>
            <a:r>
              <a:rPr lang="en-US" b="1" dirty="0">
                <a:solidFill>
                  <a:srgbClr val="FF0000"/>
                </a:solidFill>
              </a:rPr>
              <a:t>Cloudflare</a:t>
            </a:r>
          </a:p>
          <a:p>
            <a:pPr algn="r"/>
            <a:r>
              <a:rPr lang="en-US" b="1" dirty="0">
                <a:solidFill>
                  <a:srgbClr val="FF0000"/>
                </a:solidFill>
              </a:rPr>
              <a:t>starts process</a:t>
            </a:r>
          </a:p>
        </p:txBody>
      </p:sp>
      <p:sp>
        <p:nvSpPr>
          <p:cNvPr id="17" name="Title 16"/>
          <p:cNvSpPr>
            <a:spLocks noGrp="1"/>
          </p:cNvSpPr>
          <p:nvPr>
            <p:ph type="title"/>
          </p:nvPr>
        </p:nvSpPr>
        <p:spPr/>
        <p:txBody>
          <a:bodyPr/>
          <a:lstStyle/>
          <a:p>
            <a:r>
              <a:rPr lang="en-US" dirty="0"/>
              <a:t>Eric Vyncke’s graph is it’s full glory!</a:t>
            </a:r>
          </a:p>
        </p:txBody>
      </p:sp>
      <p:cxnSp>
        <p:nvCxnSpPr>
          <p:cNvPr id="19" name="Straight Arrow Connector 18"/>
          <p:cNvCxnSpPr/>
          <p:nvPr/>
        </p:nvCxnSpPr>
        <p:spPr>
          <a:xfrm rot="10800000" flipV="1">
            <a:off x="7052429" y="1468828"/>
            <a:ext cx="638902" cy="2980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152400" y="491712"/>
            <a:ext cx="8839202" cy="384611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t>// Removing the Switch</a:t>
            </a:r>
            <a:endParaRPr lang="e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Disable IPv6 Switch Goes Away!</a:t>
            </a:r>
          </a:p>
        </p:txBody>
      </p:sp>
      <p:grpSp>
        <p:nvGrpSpPr>
          <p:cNvPr id="8" name="Group 7"/>
          <p:cNvGrpSpPr/>
          <p:nvPr/>
        </p:nvGrpSpPr>
        <p:grpSpPr>
          <a:xfrm>
            <a:off x="782863" y="1296853"/>
            <a:ext cx="7089884" cy="1240467"/>
            <a:chOff x="782863" y="1391263"/>
            <a:chExt cx="7089884" cy="1240467"/>
          </a:xfrm>
        </p:grpSpPr>
        <p:pic>
          <p:nvPicPr>
            <p:cNvPr id="4" name="Shape 166" descr="ipv6-module.png"/>
            <p:cNvPicPr preferRelativeResize="0"/>
            <p:nvPr/>
          </p:nvPicPr>
          <p:blipFill>
            <a:blip r:embed="rId2">
              <a:alphaModFix/>
            </a:blip>
            <a:stretch>
              <a:fillRect/>
            </a:stretch>
          </p:blipFill>
          <p:spPr>
            <a:xfrm>
              <a:off x="1571872" y="1391263"/>
              <a:ext cx="6300875" cy="1240467"/>
            </a:xfrm>
            <a:prstGeom prst="rect">
              <a:avLst/>
            </a:prstGeom>
            <a:noFill/>
            <a:ln w="12700" cap="flat" cmpd="sng" algn="ctr">
              <a:solidFill>
                <a:srgbClr val="FF0000"/>
              </a:solidFill>
              <a:prstDash val="solid"/>
              <a:round/>
              <a:headEnd type="none" w="med" len="med"/>
              <a:tailEnd type="none" w="med" len="med"/>
            </a:ln>
          </p:spPr>
        </p:pic>
        <p:sp>
          <p:nvSpPr>
            <p:cNvPr id="6" name="TextBox 5"/>
            <p:cNvSpPr txBox="1"/>
            <p:nvPr/>
          </p:nvSpPr>
          <p:spPr>
            <a:xfrm>
              <a:off x="782863" y="1857608"/>
              <a:ext cx="763513" cy="307777"/>
            </a:xfrm>
            <a:prstGeom prst="rect">
              <a:avLst/>
            </a:prstGeom>
            <a:noFill/>
          </p:spPr>
          <p:txBody>
            <a:bodyPr wrap="none" rtlCol="0">
              <a:spAutoFit/>
            </a:bodyPr>
            <a:lstStyle/>
            <a:p>
              <a:pPr algn="r"/>
              <a:r>
                <a:rPr lang="en-US" dirty="0"/>
                <a:t>Before:</a:t>
              </a:r>
            </a:p>
          </p:txBody>
        </p:sp>
      </p:grpSp>
      <p:grpSp>
        <p:nvGrpSpPr>
          <p:cNvPr id="9" name="Group 8"/>
          <p:cNvGrpSpPr/>
          <p:nvPr/>
        </p:nvGrpSpPr>
        <p:grpSpPr>
          <a:xfrm>
            <a:off x="932681" y="2726108"/>
            <a:ext cx="6940066" cy="1240467"/>
            <a:chOff x="932681" y="3053993"/>
            <a:chExt cx="6940066" cy="1240467"/>
          </a:xfrm>
        </p:grpSpPr>
        <p:sp>
          <p:nvSpPr>
            <p:cNvPr id="5" name="Rectangle 4"/>
            <p:cNvSpPr/>
            <p:nvPr/>
          </p:nvSpPr>
          <p:spPr>
            <a:xfrm>
              <a:off x="1571872" y="3053993"/>
              <a:ext cx="6300875" cy="1240467"/>
            </a:xfrm>
            <a:prstGeom prst="rect">
              <a:avLst/>
            </a:prstGeom>
            <a:solidFill>
              <a:srgbClr val="FFFFFF"/>
            </a:solidFill>
            <a:ln w="127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932681" y="3520338"/>
              <a:ext cx="613695" cy="307777"/>
            </a:xfrm>
            <a:prstGeom prst="rect">
              <a:avLst/>
            </a:prstGeom>
            <a:noFill/>
          </p:spPr>
          <p:txBody>
            <a:bodyPr wrap="none" rtlCol="0">
              <a:spAutoFit/>
            </a:bodyPr>
            <a:lstStyle/>
            <a:p>
              <a:pPr algn="r"/>
              <a:r>
                <a:rPr lang="en-US" dirty="0"/>
                <a:t>After:</a:t>
              </a:r>
            </a:p>
          </p:txBody>
        </p:sp>
      </p:grpSp>
      <p:sp>
        <p:nvSpPr>
          <p:cNvPr id="10" name="TextBox 9"/>
          <p:cNvSpPr txBox="1"/>
          <p:nvPr/>
        </p:nvSpPr>
        <p:spPr>
          <a:xfrm>
            <a:off x="2334693" y="4203925"/>
            <a:ext cx="6352107" cy="307777"/>
          </a:xfrm>
          <a:prstGeom prst="rect">
            <a:avLst/>
          </a:prstGeom>
          <a:noFill/>
        </p:spPr>
        <p:txBody>
          <a:bodyPr wrap="none" rtlCol="0">
            <a:spAutoFit/>
          </a:bodyPr>
          <a:lstStyle/>
          <a:p>
            <a:pPr algn="r"/>
            <a:r>
              <a:rPr lang="en-US" dirty="0"/>
              <a:t>… IPv6 is on by default (and unchangeable) for the vast majority</a:t>
            </a:r>
            <a:r>
              <a:rPr lang="en-US" baseline="30000" dirty="0"/>
              <a:t>**</a:t>
            </a:r>
            <a:r>
              <a:rPr lang="en-US" dirty="0"/>
              <a:t> of accounts!</a:t>
            </a:r>
          </a:p>
        </p:txBody>
      </p:sp>
      <p:sp>
        <p:nvSpPr>
          <p:cNvPr id="11" name="TextBox 10"/>
          <p:cNvSpPr txBox="1"/>
          <p:nvPr/>
        </p:nvSpPr>
        <p:spPr>
          <a:xfrm>
            <a:off x="5888462" y="4664102"/>
            <a:ext cx="2798338" cy="261610"/>
          </a:xfrm>
          <a:prstGeom prst="rect">
            <a:avLst/>
          </a:prstGeom>
          <a:noFill/>
        </p:spPr>
        <p:txBody>
          <a:bodyPr wrap="none" rtlCol="0">
            <a:spAutoFit/>
          </a:bodyPr>
          <a:lstStyle/>
          <a:p>
            <a:pPr algn="r"/>
            <a:r>
              <a:rPr lang="en-US" sz="1100" i="1" baseline="30000" dirty="0">
                <a:solidFill>
                  <a:schemeClr val="tx1"/>
                </a:solidFill>
              </a:rPr>
              <a:t>**</a:t>
            </a:r>
            <a:r>
              <a:rPr lang="en-US" sz="1100" i="1" dirty="0">
                <a:solidFill>
                  <a:schemeClr val="tx1"/>
                </a:solidFill>
              </a:rPr>
              <a:t> high paying accounts still get the switch</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t>// </a:t>
            </a:r>
            <a:r>
              <a:rPr lang="en"/>
              <a:t>Who and </a:t>
            </a:r>
            <a:r>
              <a:rPr lang="en-US" dirty="0"/>
              <a:t>W</a:t>
            </a:r>
            <a:r>
              <a:rPr lang="en"/>
              <a:t>hat is </a:t>
            </a:r>
            <a:r>
              <a:rPr lang="en-US" dirty="0"/>
              <a:t>D</a:t>
            </a:r>
            <a:r>
              <a:rPr lang="en"/>
              <a:t>riving IPv6?</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Top IPv6 Countries</a:t>
            </a:r>
            <a:r>
              <a:rPr lang="en-US" dirty="0"/>
              <a:t> – Belgium</a:t>
            </a:r>
            <a:endParaRPr lang="en"/>
          </a:p>
        </p:txBody>
      </p:sp>
      <p:graphicFrame>
        <p:nvGraphicFramePr>
          <p:cNvPr id="225" name="Shape 225"/>
          <p:cNvGraphicFramePr/>
          <p:nvPr/>
        </p:nvGraphicFramePr>
        <p:xfrm>
          <a:off x="457200" y="1063375"/>
          <a:ext cx="3672791" cy="2691194"/>
        </p:xfrm>
        <a:graphic>
          <a:graphicData uri="http://schemas.openxmlformats.org/drawingml/2006/table">
            <a:tbl>
              <a:tblPr>
                <a:noFill/>
                <a:tableStyleId>{A1FC6A6A-37C2-4B8D-8EE8-0FFE57CADD77}</a:tableStyleId>
              </a:tblPr>
              <a:tblGrid>
                <a:gridCol w="867686"/>
                <a:gridCol w="2805105"/>
              </a:tblGrid>
              <a:tr h="248269">
                <a:tc>
                  <a:txBody>
                    <a:bodyPr/>
                    <a:lstStyle/>
                    <a:p>
                      <a:pPr marL="139700" lvl="0" indent="0" rtl="0">
                        <a:lnSpc>
                          <a:spcPct val="115000"/>
                        </a:lnSpc>
                        <a:spcBef>
                          <a:spcPts val="0"/>
                        </a:spcBef>
                        <a:buNone/>
                      </a:pPr>
                      <a:r>
                        <a:rPr lang="en" sz="700" b="1">
                          <a:solidFill>
                            <a:srgbClr val="33B5E5"/>
                          </a:solidFill>
                          <a:latin typeface="Open Sans"/>
                          <a:ea typeface="Open Sans"/>
                          <a:cs typeface="Open Sans"/>
                          <a:sym typeface="Open Sans"/>
                        </a:rPr>
                        <a:t>Country</a:t>
                      </a:r>
                    </a:p>
                  </a:txBody>
                  <a:tcPr marL="61869" marR="61869" marT="61869" marB="61869">
                    <a:lnB w="9525" cap="flat" cmpd="sng">
                      <a:solidFill>
                        <a:srgbClr val="EFEFEF"/>
                      </a:solidFill>
                      <a:prstDash val="solid"/>
                      <a:round/>
                      <a:headEnd type="none" w="med" len="med"/>
                      <a:tailEnd type="none" w="med" len="med"/>
                    </a:lnB>
                  </a:tcPr>
                </a:tc>
                <a:tc>
                  <a:txBody>
                    <a:bodyPr/>
                    <a:lstStyle/>
                    <a:p>
                      <a:pPr marL="152400" lvl="0" indent="0" rtl="0">
                        <a:lnSpc>
                          <a:spcPct val="115000"/>
                        </a:lnSpc>
                        <a:spcBef>
                          <a:spcPts val="0"/>
                        </a:spcBef>
                        <a:buNone/>
                      </a:pPr>
                      <a:r>
                        <a:rPr lang="en" sz="700" b="1">
                          <a:solidFill>
                            <a:srgbClr val="33B5E5"/>
                          </a:solidFill>
                          <a:latin typeface="Open Sans"/>
                          <a:ea typeface="Open Sans"/>
                          <a:cs typeface="Open Sans"/>
                          <a:sym typeface="Open Sans"/>
                        </a:rPr>
                        <a:t>Percent Bytes IPv6  </a:t>
                      </a:r>
                    </a:p>
                  </a:txBody>
                  <a:tcPr marL="61869" marR="61869" marT="61869" marB="61869">
                    <a:lnB w="9525" cap="flat" cmpd="sng">
                      <a:solidFill>
                        <a:srgbClr val="EFEFEF"/>
                      </a:solidFill>
                      <a:prstDash val="solid"/>
                      <a:round/>
                      <a:headEnd type="none" w="med" len="med"/>
                      <a:tailEnd type="none" w="med" len="med"/>
                    </a:lnB>
                  </a:tcPr>
                </a:tc>
              </a:tr>
              <a:tr h="238492">
                <a:tc>
                  <a:txBody>
                    <a:bodyPr/>
                    <a:lstStyle/>
                    <a:p>
                      <a:pPr lvl="0" rtl="0">
                        <a:lnSpc>
                          <a:spcPct val="115000"/>
                        </a:lnSpc>
                        <a:spcBef>
                          <a:spcPts val="0"/>
                        </a:spcBef>
                        <a:buNone/>
                      </a:pPr>
                      <a:r>
                        <a:rPr lang="en" sz="700">
                          <a:latin typeface="Open Sans"/>
                          <a:ea typeface="Open Sans"/>
                          <a:cs typeface="Open Sans"/>
                          <a:sym typeface="Open Sans"/>
                        </a:rPr>
                        <a:t>Ireland</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46.40%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Belgium</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46.08%</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Greece</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24.20%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Mauritius</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20.80%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India</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19.16%</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Luxembourg</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17.46%</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Estonia</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16.22%</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Japan</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14.71%</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Switzerland</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13.90%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Ecuador</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12.38%</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bl>
          </a:graphicData>
        </a:graphic>
      </p:graphicFrame>
      <p:cxnSp>
        <p:nvCxnSpPr>
          <p:cNvPr id="226" name="Shape 226"/>
          <p:cNvCxnSpPr/>
          <p:nvPr/>
        </p:nvCxnSpPr>
        <p:spPr>
          <a:xfrm rot="10800000">
            <a:off x="1981327" y="1671867"/>
            <a:ext cx="711000" cy="0"/>
          </a:xfrm>
          <a:prstGeom prst="straightConnector1">
            <a:avLst/>
          </a:prstGeom>
          <a:noFill/>
          <a:ln w="9525" cap="flat" cmpd="sng">
            <a:solidFill>
              <a:schemeClr val="dk2"/>
            </a:solidFill>
            <a:prstDash val="solid"/>
            <a:round/>
            <a:headEnd type="none" w="lg" len="lg"/>
            <a:tailEnd type="triangle" w="lg" len="lg"/>
          </a:ln>
        </p:spPr>
      </p:cxnSp>
      <p:pic>
        <p:nvPicPr>
          <p:cNvPr id="6" name="Shape 231"/>
          <p:cNvPicPr preferRelativeResize="0"/>
          <p:nvPr/>
        </p:nvPicPr>
        <p:blipFill>
          <a:blip r:embed="rId3">
            <a:alphaModFix/>
          </a:blip>
          <a:stretch>
            <a:fillRect/>
          </a:stretch>
        </p:blipFill>
        <p:spPr>
          <a:xfrm>
            <a:off x="2084420" y="1845448"/>
            <a:ext cx="6602381" cy="28774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Martin J. Levy @ Cloudflare</a:t>
            </a:r>
          </a:p>
        </p:txBody>
      </p:sp>
      <p:sp>
        <p:nvSpPr>
          <p:cNvPr id="5" name="Title 4"/>
          <p:cNvSpPr>
            <a:spLocks noGrp="1"/>
          </p:cNvSpPr>
          <p:nvPr>
            <p:ph type="title" idx="2"/>
          </p:nvPr>
        </p:nvSpPr>
        <p:spPr/>
        <p:txBody>
          <a:bodyPr/>
          <a:lstStyle/>
          <a:p>
            <a:r>
              <a:rPr lang="en-US" dirty="0"/>
              <a:t>// Personal Introduction</a:t>
            </a:r>
          </a:p>
        </p:txBody>
      </p:sp>
      <p:sp>
        <p:nvSpPr>
          <p:cNvPr id="4" name="Shape 199"/>
          <p:cNvSpPr txBox="1"/>
          <p:nvPr/>
        </p:nvSpPr>
        <p:spPr>
          <a:xfrm>
            <a:off x="1013374" y="1089925"/>
            <a:ext cx="5196925" cy="1142116"/>
          </a:xfrm>
          <a:prstGeom prst="rect">
            <a:avLst/>
          </a:prstGeom>
          <a:noFill/>
          <a:ln>
            <a:noFill/>
          </a:ln>
        </p:spPr>
        <p:txBody>
          <a:bodyPr lIns="91425" tIns="91425" rIns="91425" bIns="91425" anchor="t" anchorCtr="0">
            <a:noAutofit/>
          </a:bodyPr>
          <a:lstStyle/>
          <a:p>
            <a:pPr lvl="0" rtl="0">
              <a:spcBef>
                <a:spcPts val="600"/>
              </a:spcBef>
              <a:buNone/>
            </a:pPr>
            <a:r>
              <a:rPr lang="en-US" sz="1200" b="1" dirty="0">
                <a:solidFill>
                  <a:srgbClr val="666666"/>
                </a:solidFill>
                <a:latin typeface="Open Sans"/>
                <a:ea typeface="Open Sans"/>
                <a:cs typeface="Open Sans"/>
                <a:sym typeface="Open Sans"/>
              </a:rPr>
              <a:t>MY HISTORY</a:t>
            </a:r>
            <a:r>
              <a:rPr lang="en" sz="1200">
                <a:solidFill>
                  <a:srgbClr val="666666"/>
                </a:solidFill>
                <a:latin typeface="Open Sans"/>
                <a:ea typeface="Open Sans"/>
                <a:cs typeface="Open Sans"/>
                <a:sym typeface="Open Sans"/>
              </a:rPr>
              <a:t/>
            </a:r>
            <a:br>
              <a:rPr lang="en" sz="1200">
                <a:solidFill>
                  <a:srgbClr val="666666"/>
                </a:solidFill>
                <a:latin typeface="Open Sans"/>
                <a:ea typeface="Open Sans"/>
                <a:cs typeface="Open Sans"/>
                <a:sym typeface="Open Sans"/>
              </a:rPr>
            </a:br>
            <a:r>
              <a:rPr lang="en-US" sz="1200" dirty="0">
                <a:solidFill>
                  <a:srgbClr val="666666"/>
                </a:solidFill>
                <a:latin typeface="Open Sans"/>
                <a:ea typeface="Open Sans"/>
                <a:cs typeface="Open Sans"/>
                <a:sym typeface="Open Sans"/>
              </a:rPr>
              <a:t>A dedicated IPv6 evangelist. Long time TCP/IP developer/programmer, network operator, peering expert, IETF member, NANOG member, and IP networking development/strategy expert.</a:t>
            </a:r>
            <a:endParaRPr sz="1200">
              <a:solidFill>
                <a:srgbClr val="666666"/>
              </a:solidFill>
              <a:latin typeface="Open Sans"/>
              <a:ea typeface="Open Sans"/>
              <a:cs typeface="Open Sans"/>
              <a:sym typeface="Open Sans"/>
            </a:endParaRPr>
          </a:p>
        </p:txBody>
      </p:sp>
      <p:pic>
        <p:nvPicPr>
          <p:cNvPr id="6" name="Shape 203"/>
          <p:cNvPicPr preferRelativeResize="0"/>
          <p:nvPr/>
        </p:nvPicPr>
        <p:blipFill>
          <a:blip r:embed="rId2">
            <a:alphaModFix/>
          </a:blip>
          <a:stretch>
            <a:fillRect/>
          </a:stretch>
        </p:blipFill>
        <p:spPr>
          <a:xfrm>
            <a:off x="563121" y="1198048"/>
            <a:ext cx="495141" cy="412849"/>
          </a:xfrm>
          <a:prstGeom prst="rect">
            <a:avLst/>
          </a:prstGeom>
          <a:noFill/>
          <a:ln>
            <a:noFill/>
          </a:ln>
        </p:spPr>
      </p:pic>
      <p:sp>
        <p:nvSpPr>
          <p:cNvPr id="7" name="Shape 199"/>
          <p:cNvSpPr txBox="1"/>
          <p:nvPr/>
        </p:nvSpPr>
        <p:spPr>
          <a:xfrm>
            <a:off x="1013374" y="2509464"/>
            <a:ext cx="5196925" cy="1879905"/>
          </a:xfrm>
          <a:prstGeom prst="rect">
            <a:avLst/>
          </a:prstGeom>
          <a:noFill/>
          <a:ln>
            <a:noFill/>
          </a:ln>
        </p:spPr>
        <p:txBody>
          <a:bodyPr lIns="91425" tIns="91425" rIns="91425" bIns="91425" anchor="t" anchorCtr="0">
            <a:noAutofit/>
          </a:bodyPr>
          <a:lstStyle/>
          <a:p>
            <a:pPr lvl="0" rtl="0">
              <a:spcBef>
                <a:spcPts val="600"/>
              </a:spcBef>
              <a:buNone/>
            </a:pPr>
            <a:r>
              <a:rPr lang="en-US" sz="1200" b="1" dirty="0">
                <a:solidFill>
                  <a:srgbClr val="666666"/>
                </a:solidFill>
                <a:latin typeface="Open Sans"/>
                <a:ea typeface="Open Sans"/>
                <a:cs typeface="Open Sans"/>
                <a:sym typeface="Open Sans"/>
              </a:rPr>
              <a:t>MY TERSE RESUME</a:t>
            </a:r>
            <a:r>
              <a:rPr lang="en" sz="1200">
                <a:solidFill>
                  <a:srgbClr val="666666"/>
                </a:solidFill>
                <a:latin typeface="Open Sans"/>
                <a:ea typeface="Open Sans"/>
                <a:cs typeface="Open Sans"/>
                <a:sym typeface="Open Sans"/>
              </a:rPr>
              <a:t/>
            </a:r>
            <a:br>
              <a:rPr lang="en" sz="1200">
                <a:solidFill>
                  <a:srgbClr val="666666"/>
                </a:solidFill>
                <a:latin typeface="Open Sans"/>
                <a:ea typeface="Open Sans"/>
                <a:cs typeface="Open Sans"/>
                <a:sym typeface="Open Sans"/>
              </a:rPr>
            </a:br>
            <a:r>
              <a:rPr lang="en-US" sz="1200" dirty="0">
                <a:solidFill>
                  <a:srgbClr val="666666"/>
                </a:solidFill>
                <a:latin typeface="Open Sans"/>
                <a:ea typeface="Open Sans"/>
                <a:cs typeface="Open Sans"/>
                <a:sym typeface="Open Sans"/>
              </a:rPr>
              <a:t>Bell Labs (New Jersey) – Unix for Unix’s sake, TCP/IP (1982/1983)</a:t>
            </a:r>
          </a:p>
          <a:p>
            <a:pPr lvl="0" rtl="0">
              <a:spcBef>
                <a:spcPts val="600"/>
              </a:spcBef>
              <a:buNone/>
            </a:pPr>
            <a:r>
              <a:rPr lang="en-US" sz="1200" dirty="0">
                <a:solidFill>
                  <a:srgbClr val="666666"/>
                </a:solidFill>
                <a:latin typeface="Open Sans"/>
                <a:ea typeface="Open Sans"/>
                <a:cs typeface="Open Sans"/>
                <a:sym typeface="Open Sans"/>
              </a:rPr>
              <a:t>Random startups and ISPs (Bay Area)</a:t>
            </a:r>
          </a:p>
          <a:p>
            <a:pPr lvl="0" rtl="0">
              <a:spcBef>
                <a:spcPts val="600"/>
              </a:spcBef>
              <a:buNone/>
            </a:pPr>
            <a:r>
              <a:rPr lang="en-US" sz="1200" dirty="0">
                <a:solidFill>
                  <a:srgbClr val="666666"/>
                </a:solidFill>
                <a:latin typeface="Open Sans"/>
                <a:ea typeface="Open Sans"/>
                <a:cs typeface="Open Sans"/>
                <a:sym typeface="Open Sans"/>
              </a:rPr>
              <a:t>Concentric/XO (Bay Area) – IP backbone and hosting</a:t>
            </a:r>
          </a:p>
          <a:p>
            <a:pPr lvl="0" rtl="0">
              <a:spcBef>
                <a:spcPts val="600"/>
              </a:spcBef>
              <a:buNone/>
            </a:pPr>
            <a:r>
              <a:rPr lang="en-US" sz="1200" dirty="0">
                <a:solidFill>
                  <a:srgbClr val="666666"/>
                </a:solidFill>
                <a:latin typeface="Open Sans"/>
                <a:ea typeface="Open Sans"/>
                <a:cs typeface="Open Sans"/>
                <a:sym typeface="Open Sans"/>
              </a:rPr>
              <a:t>Telecom Italia (Rome &amp; Miami) – Global IP backbone</a:t>
            </a:r>
          </a:p>
          <a:p>
            <a:pPr lvl="0" rtl="0">
              <a:spcBef>
                <a:spcPts val="600"/>
              </a:spcBef>
              <a:buNone/>
            </a:pPr>
            <a:r>
              <a:rPr lang="en-US" sz="1200" dirty="0">
                <a:solidFill>
                  <a:srgbClr val="666666"/>
                </a:solidFill>
                <a:latin typeface="Open Sans"/>
                <a:ea typeface="Open Sans"/>
                <a:cs typeface="Open Sans"/>
                <a:sym typeface="Open Sans"/>
              </a:rPr>
              <a:t>Hurricane Electric (Bay Area) – Global IPv4/IPv6 backbone</a:t>
            </a:r>
          </a:p>
          <a:p>
            <a:pPr lvl="0" rtl="0">
              <a:spcBef>
                <a:spcPts val="600"/>
              </a:spcBef>
              <a:buNone/>
            </a:pPr>
            <a:r>
              <a:rPr lang="en-US" sz="1200" dirty="0">
                <a:solidFill>
                  <a:srgbClr val="666666"/>
                </a:solidFill>
                <a:latin typeface="Open Sans"/>
                <a:ea typeface="Open Sans"/>
                <a:cs typeface="Open Sans"/>
                <a:sym typeface="Open Sans"/>
              </a:rPr>
              <a:t>Cloudflare (Bay Area) – Global CDN, DDoS, DNS, Security</a:t>
            </a:r>
            <a:endParaRPr sz="1200" dirty="0">
              <a:solidFill>
                <a:srgbClr val="666666"/>
              </a:solidFill>
              <a:latin typeface="Open Sans"/>
              <a:ea typeface="Open Sans"/>
              <a:cs typeface="Open Sans"/>
              <a:sym typeface="Open Sans"/>
            </a:endParaRPr>
          </a:p>
        </p:txBody>
      </p:sp>
      <p:pic>
        <p:nvPicPr>
          <p:cNvPr id="8" name="Shape 203"/>
          <p:cNvPicPr preferRelativeResize="0"/>
          <p:nvPr/>
        </p:nvPicPr>
        <p:blipFill>
          <a:blip r:embed="rId2">
            <a:alphaModFix/>
          </a:blip>
          <a:stretch>
            <a:fillRect/>
          </a:stretch>
        </p:blipFill>
        <p:spPr>
          <a:xfrm>
            <a:off x="563121" y="2617588"/>
            <a:ext cx="495141" cy="4128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Top IPv6 Countries</a:t>
            </a:r>
            <a:r>
              <a:rPr lang="en-US" dirty="0"/>
              <a:t> – Ireland (kinda)</a:t>
            </a:r>
            <a:endParaRPr lang="en"/>
          </a:p>
        </p:txBody>
      </p:sp>
      <p:graphicFrame>
        <p:nvGraphicFramePr>
          <p:cNvPr id="225" name="Shape 225"/>
          <p:cNvGraphicFramePr/>
          <p:nvPr/>
        </p:nvGraphicFramePr>
        <p:xfrm>
          <a:off x="457200" y="1063375"/>
          <a:ext cx="3672791" cy="2691194"/>
        </p:xfrm>
        <a:graphic>
          <a:graphicData uri="http://schemas.openxmlformats.org/drawingml/2006/table">
            <a:tbl>
              <a:tblPr>
                <a:noFill/>
                <a:tableStyleId>{A1FC6A6A-37C2-4B8D-8EE8-0FFE57CADD77}</a:tableStyleId>
              </a:tblPr>
              <a:tblGrid>
                <a:gridCol w="867686"/>
                <a:gridCol w="2805105"/>
              </a:tblGrid>
              <a:tr h="248269">
                <a:tc>
                  <a:txBody>
                    <a:bodyPr/>
                    <a:lstStyle/>
                    <a:p>
                      <a:pPr marL="139700" lvl="0" indent="0" rtl="0">
                        <a:lnSpc>
                          <a:spcPct val="115000"/>
                        </a:lnSpc>
                        <a:spcBef>
                          <a:spcPts val="0"/>
                        </a:spcBef>
                        <a:buNone/>
                      </a:pPr>
                      <a:r>
                        <a:rPr lang="en" sz="700" b="1">
                          <a:solidFill>
                            <a:srgbClr val="33B5E5"/>
                          </a:solidFill>
                          <a:latin typeface="Open Sans"/>
                          <a:ea typeface="Open Sans"/>
                          <a:cs typeface="Open Sans"/>
                          <a:sym typeface="Open Sans"/>
                        </a:rPr>
                        <a:t>Country</a:t>
                      </a:r>
                    </a:p>
                  </a:txBody>
                  <a:tcPr marL="61869" marR="61869" marT="61869" marB="61869">
                    <a:lnB w="9525" cap="flat" cmpd="sng">
                      <a:solidFill>
                        <a:srgbClr val="EFEFEF"/>
                      </a:solidFill>
                      <a:prstDash val="solid"/>
                      <a:round/>
                      <a:headEnd type="none" w="med" len="med"/>
                      <a:tailEnd type="none" w="med" len="med"/>
                    </a:lnB>
                  </a:tcPr>
                </a:tc>
                <a:tc>
                  <a:txBody>
                    <a:bodyPr/>
                    <a:lstStyle/>
                    <a:p>
                      <a:pPr marL="152400" lvl="0" indent="0" rtl="0">
                        <a:lnSpc>
                          <a:spcPct val="115000"/>
                        </a:lnSpc>
                        <a:spcBef>
                          <a:spcPts val="0"/>
                        </a:spcBef>
                        <a:buNone/>
                      </a:pPr>
                      <a:r>
                        <a:rPr lang="en" sz="700" b="1">
                          <a:solidFill>
                            <a:srgbClr val="33B5E5"/>
                          </a:solidFill>
                          <a:latin typeface="Open Sans"/>
                          <a:ea typeface="Open Sans"/>
                          <a:cs typeface="Open Sans"/>
                          <a:sym typeface="Open Sans"/>
                        </a:rPr>
                        <a:t>Percent Bytes IPv6  </a:t>
                      </a:r>
                    </a:p>
                  </a:txBody>
                  <a:tcPr marL="61869" marR="61869" marT="61869" marB="61869">
                    <a:lnB w="9525" cap="flat" cmpd="sng">
                      <a:solidFill>
                        <a:srgbClr val="EFEFEF"/>
                      </a:solidFill>
                      <a:prstDash val="solid"/>
                      <a:round/>
                      <a:headEnd type="none" w="med" len="med"/>
                      <a:tailEnd type="none" w="med" len="med"/>
                    </a:lnB>
                  </a:tcPr>
                </a:tc>
              </a:tr>
              <a:tr h="238492">
                <a:tc>
                  <a:txBody>
                    <a:bodyPr/>
                    <a:lstStyle/>
                    <a:p>
                      <a:pPr lvl="0" rtl="0">
                        <a:lnSpc>
                          <a:spcPct val="115000"/>
                        </a:lnSpc>
                        <a:spcBef>
                          <a:spcPts val="0"/>
                        </a:spcBef>
                        <a:buNone/>
                      </a:pPr>
                      <a:r>
                        <a:rPr lang="en" sz="700">
                          <a:latin typeface="Open Sans"/>
                          <a:ea typeface="Open Sans"/>
                          <a:cs typeface="Open Sans"/>
                          <a:sym typeface="Open Sans"/>
                        </a:rPr>
                        <a:t>Ireland</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46.40%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Belgium</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46.08%</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Greece</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24.20%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Mauritius</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20.80%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India</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19.16%</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Luxembourg</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17.46%</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Estonia</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16.22%</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Japan</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14.71%</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Switzerland</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13.90%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Ecuador</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12.38%</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bl>
          </a:graphicData>
        </a:graphic>
      </p:graphicFrame>
      <p:cxnSp>
        <p:nvCxnSpPr>
          <p:cNvPr id="226" name="Shape 226"/>
          <p:cNvCxnSpPr/>
          <p:nvPr/>
        </p:nvCxnSpPr>
        <p:spPr>
          <a:xfrm rot="10800000">
            <a:off x="1981327" y="1443469"/>
            <a:ext cx="711000" cy="0"/>
          </a:xfrm>
          <a:prstGeom prst="straightConnector1">
            <a:avLst/>
          </a:prstGeom>
          <a:noFill/>
          <a:ln w="9525" cap="flat" cmpd="sng">
            <a:solidFill>
              <a:schemeClr val="dk2"/>
            </a:solidFill>
            <a:prstDash val="solid"/>
            <a:round/>
            <a:headEnd type="none" w="lg" len="lg"/>
            <a:tailEnd type="triangle" w="lg" len="lg"/>
          </a:ln>
        </p:spPr>
      </p:cxnSp>
      <p:pic>
        <p:nvPicPr>
          <p:cNvPr id="7" name="Shape 244"/>
          <p:cNvPicPr preferRelativeResize="0"/>
          <p:nvPr/>
        </p:nvPicPr>
        <p:blipFill>
          <a:blip r:embed="rId3">
            <a:alphaModFix/>
          </a:blip>
          <a:stretch>
            <a:fillRect/>
          </a:stretch>
        </p:blipFill>
        <p:spPr>
          <a:xfrm>
            <a:off x="2218893" y="1644459"/>
            <a:ext cx="2907047" cy="3040246"/>
          </a:xfrm>
          <a:prstGeom prst="rect">
            <a:avLst/>
          </a:prstGeom>
          <a:noFill/>
          <a:ln w="9525" cap="flat" cmpd="sng">
            <a:solidFill>
              <a:srgbClr val="F3F3F3"/>
            </a:solidFill>
            <a:prstDash val="solid"/>
            <a:round/>
            <a:headEnd type="none" w="med" len="med"/>
            <a:tailEnd type="none" w="med" len="med"/>
          </a:ln>
        </p:spPr>
      </p:pic>
      <p:sp>
        <p:nvSpPr>
          <p:cNvPr id="8" name="Shape 245"/>
          <p:cNvSpPr txBox="1">
            <a:spLocks/>
          </p:cNvSpPr>
          <p:nvPr/>
        </p:nvSpPr>
        <p:spPr>
          <a:xfrm>
            <a:off x="5372642" y="1063377"/>
            <a:ext cx="3314157" cy="1129233"/>
          </a:xfrm>
          <a:prstGeom prst="rect">
            <a:avLst/>
          </a:prstGeom>
          <a:noFill/>
          <a:ln>
            <a:noFill/>
          </a:ln>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
                <a:srgbClr val="404041"/>
              </a:buClr>
              <a:buSzPct val="100000"/>
              <a:tabLst/>
              <a:defRPr/>
            </a:pPr>
            <a:r>
              <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rPr>
              <a:t>81% </a:t>
            </a:r>
            <a:r>
              <a:rPr kumimoji="0" lang="en-US" sz="1800" b="0" i="0" u="none" strike="noStrike" kern="0" cap="none" spc="0" normalizeH="0" baseline="0" noProof="0" dirty="0">
                <a:ln>
                  <a:noFill/>
                </a:ln>
                <a:solidFill>
                  <a:srgbClr val="404041"/>
                </a:solidFill>
                <a:effectLst/>
                <a:uLnTx/>
                <a:uFillTx/>
                <a:latin typeface="Open Sans"/>
                <a:ea typeface="Open Sans"/>
                <a:cs typeface="Open Sans"/>
                <a:sym typeface="Open Sans"/>
              </a:rPr>
              <a:t>of </a:t>
            </a:r>
            <a:r>
              <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rPr>
              <a:t>F</a:t>
            </a:r>
            <a:r>
              <a:rPr kumimoji="0" lang="en-US" sz="1800" b="0" i="0" u="none" strike="noStrike" kern="0" cap="none" spc="0" normalizeH="0" baseline="0" noProof="0" dirty="0">
                <a:ln>
                  <a:noFill/>
                </a:ln>
                <a:solidFill>
                  <a:srgbClr val="404041"/>
                </a:solidFill>
                <a:effectLst/>
                <a:uLnTx/>
                <a:uFillTx/>
                <a:latin typeface="Open Sans"/>
                <a:ea typeface="Open Sans"/>
                <a:cs typeface="Open Sans"/>
                <a:sym typeface="Open Sans"/>
              </a:rPr>
              <a:t>acebook</a:t>
            </a:r>
            <a:r>
              <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rPr>
              <a:t> </a:t>
            </a:r>
            <a:r>
              <a:rPr kumimoji="0" lang="en-US" sz="1800" b="0" i="0" u="none" strike="noStrike" kern="0" cap="none" spc="0" normalizeH="0" baseline="0" noProof="0" dirty="0">
                <a:ln>
                  <a:noFill/>
                </a:ln>
                <a:solidFill>
                  <a:srgbClr val="404041"/>
                </a:solidFill>
                <a:effectLst/>
                <a:uLnTx/>
                <a:uFillTx/>
                <a:latin typeface="Open Sans"/>
                <a:ea typeface="Open Sans"/>
                <a:cs typeface="Open Sans"/>
                <a:sym typeface="Open Sans"/>
              </a:rPr>
              <a:t>(crawl) traffic from </a:t>
            </a:r>
            <a:r>
              <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rPr>
              <a:t>C</a:t>
            </a:r>
            <a:r>
              <a:rPr kumimoji="0" lang="en-US" sz="1800" b="0" i="0" u="none" strike="noStrike" kern="0" cap="none" spc="0" normalizeH="0" baseline="0" noProof="0" dirty="0">
                <a:ln>
                  <a:noFill/>
                </a:ln>
                <a:solidFill>
                  <a:srgbClr val="404041"/>
                </a:solidFill>
                <a:effectLst/>
                <a:uLnTx/>
                <a:uFillTx/>
                <a:latin typeface="Open Sans"/>
                <a:ea typeface="Open Sans"/>
                <a:cs typeface="Open Sans"/>
                <a:sym typeface="Open Sans"/>
              </a:rPr>
              <a:t>loudflare</a:t>
            </a:r>
            <a:r>
              <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rPr>
              <a:t> </a:t>
            </a:r>
            <a:r>
              <a:rPr kumimoji="0" lang="en-US" sz="1800" b="0" i="0" u="none" strike="noStrike" kern="0" cap="none" spc="0" normalizeH="0" baseline="0" noProof="0" dirty="0">
                <a:ln>
                  <a:noFill/>
                </a:ln>
                <a:solidFill>
                  <a:srgbClr val="404041"/>
                </a:solidFill>
                <a:effectLst/>
                <a:uLnTx/>
                <a:uFillTx/>
                <a:latin typeface="Open Sans"/>
                <a:ea typeface="Open Sans"/>
                <a:cs typeface="Open Sans"/>
                <a:sym typeface="Open Sans"/>
              </a:rPr>
              <a:t>is</a:t>
            </a:r>
            <a:r>
              <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rPr>
              <a:t> IPv6</a:t>
            </a:r>
            <a:r>
              <a:rPr kumimoji="0" lang="en-US" sz="1800" b="0" i="0" u="none" strike="noStrike" kern="0" cap="none" spc="0" normalizeH="0" baseline="0" noProof="0" dirty="0">
                <a:ln>
                  <a:noFill/>
                </a:ln>
                <a:solidFill>
                  <a:srgbClr val="404041"/>
                </a:solidFill>
                <a:effectLst/>
                <a:uLnTx/>
                <a:uFillTx/>
                <a:latin typeface="Open Sans"/>
                <a:ea typeface="Open Sans"/>
                <a:cs typeface="Open Sans"/>
                <a:sym typeface="Open Sans"/>
              </a:rPr>
              <a:t>-based</a:t>
            </a:r>
            <a:endParaRPr kumimoji="0" lang="en" sz="1800" b="0" i="0" u="none" strike="noStrike" kern="0" cap="none" spc="0" normalizeH="0" baseline="0" noProof="0">
              <a:ln>
                <a:noFill/>
              </a:ln>
              <a:solidFill>
                <a:srgbClr val="404041"/>
              </a:solidFill>
              <a:effectLst/>
              <a:uLnTx/>
              <a:uFillTx/>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Top IPv6 Countries</a:t>
            </a:r>
            <a:r>
              <a:rPr lang="en-US" dirty="0"/>
              <a:t> – Japan</a:t>
            </a:r>
            <a:endParaRPr lang="en"/>
          </a:p>
        </p:txBody>
      </p:sp>
      <p:graphicFrame>
        <p:nvGraphicFramePr>
          <p:cNvPr id="225" name="Shape 225"/>
          <p:cNvGraphicFramePr/>
          <p:nvPr/>
        </p:nvGraphicFramePr>
        <p:xfrm>
          <a:off x="457200" y="1063375"/>
          <a:ext cx="3672791" cy="2691194"/>
        </p:xfrm>
        <a:graphic>
          <a:graphicData uri="http://schemas.openxmlformats.org/drawingml/2006/table">
            <a:tbl>
              <a:tblPr>
                <a:noFill/>
                <a:tableStyleId>{A1FC6A6A-37C2-4B8D-8EE8-0FFE57CADD77}</a:tableStyleId>
              </a:tblPr>
              <a:tblGrid>
                <a:gridCol w="867686"/>
                <a:gridCol w="2805105"/>
              </a:tblGrid>
              <a:tr h="248269">
                <a:tc>
                  <a:txBody>
                    <a:bodyPr/>
                    <a:lstStyle/>
                    <a:p>
                      <a:pPr marL="139700" lvl="0" indent="0" rtl="0">
                        <a:lnSpc>
                          <a:spcPct val="115000"/>
                        </a:lnSpc>
                        <a:spcBef>
                          <a:spcPts val="0"/>
                        </a:spcBef>
                        <a:buNone/>
                      </a:pPr>
                      <a:r>
                        <a:rPr lang="en" sz="700" b="1">
                          <a:solidFill>
                            <a:srgbClr val="33B5E5"/>
                          </a:solidFill>
                          <a:latin typeface="Open Sans"/>
                          <a:ea typeface="Open Sans"/>
                          <a:cs typeface="Open Sans"/>
                          <a:sym typeface="Open Sans"/>
                        </a:rPr>
                        <a:t>Country</a:t>
                      </a:r>
                    </a:p>
                  </a:txBody>
                  <a:tcPr marL="61869" marR="61869" marT="61869" marB="61869">
                    <a:lnB w="9525" cap="flat" cmpd="sng">
                      <a:solidFill>
                        <a:srgbClr val="EFEFEF"/>
                      </a:solidFill>
                      <a:prstDash val="solid"/>
                      <a:round/>
                      <a:headEnd type="none" w="med" len="med"/>
                      <a:tailEnd type="none" w="med" len="med"/>
                    </a:lnB>
                  </a:tcPr>
                </a:tc>
                <a:tc>
                  <a:txBody>
                    <a:bodyPr/>
                    <a:lstStyle/>
                    <a:p>
                      <a:pPr marL="152400" lvl="0" indent="0" rtl="0">
                        <a:lnSpc>
                          <a:spcPct val="115000"/>
                        </a:lnSpc>
                        <a:spcBef>
                          <a:spcPts val="0"/>
                        </a:spcBef>
                        <a:buNone/>
                      </a:pPr>
                      <a:r>
                        <a:rPr lang="en" sz="700" b="1">
                          <a:solidFill>
                            <a:srgbClr val="33B5E5"/>
                          </a:solidFill>
                          <a:latin typeface="Open Sans"/>
                          <a:ea typeface="Open Sans"/>
                          <a:cs typeface="Open Sans"/>
                          <a:sym typeface="Open Sans"/>
                        </a:rPr>
                        <a:t>Percent Bytes IPv6  </a:t>
                      </a:r>
                    </a:p>
                  </a:txBody>
                  <a:tcPr marL="61869" marR="61869" marT="61869" marB="61869">
                    <a:lnB w="9525" cap="flat" cmpd="sng">
                      <a:solidFill>
                        <a:srgbClr val="EFEFEF"/>
                      </a:solidFill>
                      <a:prstDash val="solid"/>
                      <a:round/>
                      <a:headEnd type="none" w="med" len="med"/>
                      <a:tailEnd type="none" w="med" len="med"/>
                    </a:lnB>
                  </a:tcPr>
                </a:tc>
              </a:tr>
              <a:tr h="238492">
                <a:tc>
                  <a:txBody>
                    <a:bodyPr/>
                    <a:lstStyle/>
                    <a:p>
                      <a:pPr lvl="0" rtl="0">
                        <a:lnSpc>
                          <a:spcPct val="115000"/>
                        </a:lnSpc>
                        <a:spcBef>
                          <a:spcPts val="0"/>
                        </a:spcBef>
                        <a:buNone/>
                      </a:pPr>
                      <a:r>
                        <a:rPr lang="en" sz="700">
                          <a:latin typeface="Open Sans"/>
                          <a:ea typeface="Open Sans"/>
                          <a:cs typeface="Open Sans"/>
                          <a:sym typeface="Open Sans"/>
                        </a:rPr>
                        <a:t>Ireland</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46.40%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Belgium</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46.08%</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Greece</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24.20%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Mauritius</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20.80%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India</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19.16%</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Luxembourg</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17.46%</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Estonia</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16.22%</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Japan</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14.71%</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Switzerland</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13.90%</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r h="244937">
                <a:tc>
                  <a:txBody>
                    <a:bodyPr/>
                    <a:lstStyle/>
                    <a:p>
                      <a:pPr lvl="0" rtl="0">
                        <a:lnSpc>
                          <a:spcPct val="115000"/>
                        </a:lnSpc>
                        <a:spcBef>
                          <a:spcPts val="0"/>
                        </a:spcBef>
                        <a:buNone/>
                      </a:pPr>
                      <a:r>
                        <a:rPr lang="en" sz="700">
                          <a:latin typeface="Open Sans"/>
                          <a:ea typeface="Open Sans"/>
                          <a:cs typeface="Open Sans"/>
                          <a:sym typeface="Open Sans"/>
                        </a:rPr>
                        <a:t>Ecuador</a:t>
                      </a:r>
                    </a:p>
                  </a:txBody>
                  <a:tcPr marL="96686"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c>
                  <a:txBody>
                    <a:bodyPr/>
                    <a:lstStyle/>
                    <a:p>
                      <a:pPr lvl="0" rtl="0">
                        <a:lnSpc>
                          <a:spcPct val="115000"/>
                        </a:lnSpc>
                        <a:spcBef>
                          <a:spcPts val="0"/>
                        </a:spcBef>
                        <a:buNone/>
                      </a:pPr>
                      <a:r>
                        <a:rPr lang="en" sz="700">
                          <a:latin typeface="Open Sans"/>
                          <a:ea typeface="Open Sans"/>
                          <a:cs typeface="Open Sans"/>
                          <a:sym typeface="Open Sans"/>
                        </a:rPr>
                        <a:t>12.38%</a:t>
                      </a:r>
                    </a:p>
                  </a:txBody>
                  <a:tcPr marL="99257" marR="61869" marT="40603" marB="40603">
                    <a:lnL w="9525" cap="flat" cmpd="sng">
                      <a:solidFill>
                        <a:srgbClr val="EFEFEF"/>
                      </a:solidFill>
                      <a:prstDash val="solid"/>
                      <a:round/>
                      <a:headEnd type="none" w="med" len="med"/>
                      <a:tailEnd type="none" w="med" len="med"/>
                    </a:lnL>
                    <a:lnR w="9525" cap="flat" cmpd="sng">
                      <a:solidFill>
                        <a:srgbClr val="EFEFEF"/>
                      </a:solidFill>
                      <a:prstDash val="solid"/>
                      <a:round/>
                      <a:headEnd type="none" w="med" len="med"/>
                      <a:tailEnd type="none" w="med" len="med"/>
                    </a:lnR>
                    <a:lnT w="9525" cap="flat" cmpd="sng">
                      <a:solidFill>
                        <a:srgbClr val="EFEFEF"/>
                      </a:solidFill>
                      <a:prstDash val="solid"/>
                      <a:round/>
                      <a:headEnd type="none" w="med" len="med"/>
                      <a:tailEnd type="none" w="med" len="med"/>
                    </a:lnT>
                    <a:lnB w="9525" cap="flat" cmpd="sng">
                      <a:solidFill>
                        <a:srgbClr val="EFEFEF"/>
                      </a:solidFill>
                      <a:prstDash val="solid"/>
                      <a:round/>
                      <a:headEnd type="none" w="med" len="med"/>
                      <a:tailEnd type="none" w="med" len="med"/>
                    </a:lnB>
                  </a:tcPr>
                </a:tc>
              </a:tr>
            </a:tbl>
          </a:graphicData>
        </a:graphic>
      </p:graphicFrame>
      <p:cxnSp>
        <p:nvCxnSpPr>
          <p:cNvPr id="226" name="Shape 226"/>
          <p:cNvCxnSpPr/>
          <p:nvPr/>
        </p:nvCxnSpPr>
        <p:spPr>
          <a:xfrm rot="10800000">
            <a:off x="1981327" y="3151877"/>
            <a:ext cx="711000" cy="0"/>
          </a:xfrm>
          <a:prstGeom prst="straightConnector1">
            <a:avLst/>
          </a:prstGeom>
          <a:noFill/>
          <a:ln w="9525" cap="flat" cmpd="sng">
            <a:solidFill>
              <a:schemeClr val="dk2"/>
            </a:solidFill>
            <a:prstDash val="solid"/>
            <a:round/>
            <a:headEnd type="none" w="lg" len="lg"/>
            <a:tailEnd type="triangle" w="lg" len="lg"/>
          </a:ln>
        </p:spPr>
      </p:cxnSp>
      <p:pic>
        <p:nvPicPr>
          <p:cNvPr id="9" name="Shape 258"/>
          <p:cNvPicPr preferRelativeResize="0"/>
          <p:nvPr/>
        </p:nvPicPr>
        <p:blipFill>
          <a:blip r:embed="rId3">
            <a:alphaModFix/>
          </a:blip>
          <a:stretch>
            <a:fillRect/>
          </a:stretch>
        </p:blipFill>
        <p:spPr>
          <a:xfrm>
            <a:off x="2745604" y="2055574"/>
            <a:ext cx="6093597" cy="26648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5"/>
        <p:cNvGrpSpPr/>
        <p:nvPr/>
      </p:nvGrpSpPr>
      <p:grpSpPr>
        <a:xfrm>
          <a:off x="0" y="0"/>
          <a:ext cx="0" cy="0"/>
          <a:chOff x="0" y="0"/>
          <a:chExt cx="0" cy="0"/>
        </a:xfrm>
      </p:grpSpPr>
      <p:pic>
        <p:nvPicPr>
          <p:cNvPr id="8" name="Picture 7" descr="cloudflare-ipv6-percentage-vs-traffic-no-logo.png"/>
          <p:cNvPicPr>
            <a:picLocks noChangeAspect="1"/>
          </p:cNvPicPr>
          <p:nvPr/>
        </p:nvPicPr>
        <p:blipFill>
          <a:blip r:embed="rId3">
            <a:clrChange>
              <a:clrFrom>
                <a:srgbClr val="000000"/>
              </a:clrFrom>
              <a:clrTo>
                <a:srgbClr val="000000">
                  <a:alpha val="0"/>
                </a:srgbClr>
              </a:clrTo>
            </a:clrChange>
          </a:blip>
          <a:stretch>
            <a:fillRect/>
          </a:stretch>
        </p:blipFill>
        <p:spPr>
          <a:xfrm>
            <a:off x="728134" y="1117979"/>
            <a:ext cx="7687733" cy="3341831"/>
          </a:xfrm>
          <a:prstGeom prst="rect">
            <a:avLst/>
          </a:prstGeom>
          <a:solidFill>
            <a:schemeClr val="tx1"/>
          </a:solidFill>
        </p:spPr>
      </p:pic>
      <p:sp>
        <p:nvSpPr>
          <p:cNvPr id="9" name="Title 8"/>
          <p:cNvSpPr>
            <a:spLocks noGrp="1"/>
          </p:cNvSpPr>
          <p:nvPr>
            <p:ph type="title"/>
          </p:nvPr>
        </p:nvSpPr>
        <p:spPr/>
        <p:txBody>
          <a:bodyPr/>
          <a:lstStyle/>
          <a:p>
            <a:r>
              <a:rPr lang="en-US" dirty="0"/>
              <a:t>Percentage of IPv6 vs. Bandwidth per Network</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Top 10</a:t>
            </a:r>
            <a:r>
              <a:rPr lang="en-US" dirty="0"/>
              <a:t> </a:t>
            </a:r>
            <a:r>
              <a:rPr lang="en"/>
              <a:t>IPv6 (</a:t>
            </a:r>
            <a:r>
              <a:rPr lang="en-US" dirty="0"/>
              <a:t>~</a:t>
            </a:r>
            <a:r>
              <a:rPr lang="en"/>
              <a:t>55% of C</a:t>
            </a:r>
            <a:r>
              <a:rPr lang="en-US" dirty="0"/>
              <a:t>loudlfare</a:t>
            </a:r>
            <a:r>
              <a:rPr lang="en"/>
              <a:t> IPv6 Traffic)</a:t>
            </a:r>
          </a:p>
        </p:txBody>
      </p:sp>
      <p:pic>
        <p:nvPicPr>
          <p:cNvPr id="283" name="Shape 283" descr="Screen-Shot-2016-11-16-at-2.56.58-PM.png"/>
          <p:cNvPicPr preferRelativeResize="0"/>
          <p:nvPr/>
        </p:nvPicPr>
        <p:blipFill rotWithShape="1">
          <a:blip r:embed="rId3">
            <a:alphaModFix/>
          </a:blip>
          <a:srcRect t="14581" r="8298"/>
          <a:stretch/>
        </p:blipFill>
        <p:spPr>
          <a:xfrm>
            <a:off x="83750" y="1320524"/>
            <a:ext cx="8976500" cy="3176549"/>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3"/>
        <p:cNvGrpSpPr/>
        <p:nvPr/>
      </p:nvGrpSpPr>
      <p:grpSpPr>
        <a:xfrm>
          <a:off x="0" y="0"/>
          <a:ext cx="0" cy="0"/>
          <a:chOff x="0" y="0"/>
          <a:chExt cx="0" cy="0"/>
        </a:xfrm>
      </p:grpSpPr>
      <p:graphicFrame>
        <p:nvGraphicFramePr>
          <p:cNvPr id="294" name="Shape 294"/>
          <p:cNvGraphicFramePr/>
          <p:nvPr/>
        </p:nvGraphicFramePr>
        <p:xfrm>
          <a:off x="358650" y="701725"/>
          <a:ext cx="4146550" cy="3169539"/>
        </p:xfrm>
        <a:graphic>
          <a:graphicData uri="http://schemas.openxmlformats.org/drawingml/2006/table">
            <a:tbl>
              <a:tblPr>
                <a:solidFill>
                  <a:srgbClr val="F5F5F5"/>
                </a:solidFill>
                <a:tableStyleId>{A1FC6A6A-37C2-4B8D-8EE8-0FFE57CADD77}</a:tableStyleId>
              </a:tblPr>
              <a:tblGrid>
                <a:gridCol w="558775"/>
                <a:gridCol w="873100"/>
                <a:gridCol w="2714675"/>
              </a:tblGrid>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100.0%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Orange Polska</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2</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100.0%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China Next Generation Internet CERNET2</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3</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100.0%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HiNet IPv6 (Taiwan)</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96.8%</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Telenet (Belgium)</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5</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91.5%</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Time Warner Cable</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6</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88.9%</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Sprint</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7</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81.0%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Facebook</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8</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74.0%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EGIHosting</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9</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65.9%</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Areti Internet</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5750">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63.9%</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Microsoft</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95" name="Shape 295"/>
          <p:cNvGraphicFramePr/>
          <p:nvPr/>
        </p:nvGraphicFramePr>
        <p:xfrm>
          <a:off x="4638800" y="701725"/>
          <a:ext cx="4146550" cy="3175750"/>
        </p:xfrm>
        <a:graphic>
          <a:graphicData uri="http://schemas.openxmlformats.org/drawingml/2006/table">
            <a:tbl>
              <a:tblPr>
                <a:solidFill>
                  <a:srgbClr val="F5F5F5"/>
                </a:solidFill>
                <a:tableStyleId>{A1FC6A6A-37C2-4B8D-8EE8-0FFE57CADD77}</a:tableStyleId>
              </a:tblPr>
              <a:tblGrid>
                <a:gridCol w="558775"/>
                <a:gridCol w="873100"/>
                <a:gridCol w="2714675"/>
              </a:tblGrid>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11</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61.8%</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Alentus</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12</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60.3%</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T-Mobile USA</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13</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58.8%</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Verizon Wireless</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989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14</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57.6%</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Chubu Telecommunications Company</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15</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48.5%</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Sky (UK)</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16</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47.8%</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Google Fiber</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17</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44.6%</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AIS Fibre (Thailand)</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18</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43.6%</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AT&amp;T</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19</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43.3%</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Hughes Network Systems</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7425">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20</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43.2%</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lnSpc>
                          <a:spcPct val="115000"/>
                        </a:lnSpc>
                        <a:spcBef>
                          <a:spcPts val="0"/>
                        </a:spcBef>
                        <a:buNone/>
                      </a:pPr>
                      <a:r>
                        <a:rPr lang="en" sz="1150">
                          <a:solidFill>
                            <a:srgbClr val="333333"/>
                          </a:solidFill>
                          <a:highlight>
                            <a:srgbClr val="F5F5F5"/>
                          </a:highlight>
                          <a:latin typeface="Open Sans"/>
                          <a:ea typeface="Open Sans"/>
                          <a:cs typeface="Open Sans"/>
                          <a:sym typeface="Open Sans"/>
                        </a:rPr>
                        <a:t>wilhelm.tel GmbH Norderstedt</a:t>
                      </a:r>
                    </a:p>
                  </a:txBody>
                  <a:tcPr marL="146050" marR="146050" marT="47625" marB="4762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IPv6 by Device Type</a:t>
            </a:r>
          </a:p>
        </p:txBody>
      </p:sp>
      <p:pic>
        <p:nvPicPr>
          <p:cNvPr id="301" name="Shape 301" descr="Screen-Shot-2016-11-15-at-4.40.29-PM.png"/>
          <p:cNvPicPr preferRelativeResize="0"/>
          <p:nvPr/>
        </p:nvPicPr>
        <p:blipFill rotWithShape="1">
          <a:blip r:embed="rId3">
            <a:alphaModFix/>
          </a:blip>
          <a:srcRect t="13911" r="5678"/>
          <a:stretch/>
        </p:blipFill>
        <p:spPr>
          <a:xfrm>
            <a:off x="259587" y="1310975"/>
            <a:ext cx="8624825" cy="3272074"/>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iOS vs Android</a:t>
            </a:r>
          </a:p>
        </p:txBody>
      </p:sp>
      <p:pic>
        <p:nvPicPr>
          <p:cNvPr id="307" name="Shape 307"/>
          <p:cNvPicPr preferRelativeResize="0"/>
          <p:nvPr/>
        </p:nvPicPr>
        <p:blipFill rotWithShape="1">
          <a:blip r:embed="rId3">
            <a:alphaModFix/>
          </a:blip>
          <a:srcRect l="4284" t="5758" r="6278"/>
          <a:stretch/>
        </p:blipFill>
        <p:spPr>
          <a:xfrm>
            <a:off x="1551350" y="998725"/>
            <a:ext cx="5909950" cy="382575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Windows and IPv6</a:t>
            </a:r>
          </a:p>
        </p:txBody>
      </p:sp>
      <p:pic>
        <p:nvPicPr>
          <p:cNvPr id="313" name="Shape 313" descr="Screen-Shot-2016-11-15-at-3.25.02-PM.png"/>
          <p:cNvPicPr preferRelativeResize="0"/>
          <p:nvPr/>
        </p:nvPicPr>
        <p:blipFill rotWithShape="1">
          <a:blip r:embed="rId3">
            <a:alphaModFix/>
          </a:blip>
          <a:srcRect r="6890"/>
          <a:stretch/>
        </p:blipFill>
        <p:spPr>
          <a:xfrm>
            <a:off x="314987" y="1193525"/>
            <a:ext cx="8514024" cy="2978049"/>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7"/>
        <p:cNvGrpSpPr/>
        <p:nvPr/>
      </p:nvGrpSpPr>
      <p:grpSpPr>
        <a:xfrm>
          <a:off x="0" y="0"/>
          <a:ext cx="0" cy="0"/>
          <a:chOff x="0" y="0"/>
          <a:chExt cx="0" cy="0"/>
        </a:xfrm>
      </p:grpSpPr>
      <p:grpSp>
        <p:nvGrpSpPr>
          <p:cNvPr id="8" name="Group 7"/>
          <p:cNvGrpSpPr/>
          <p:nvPr/>
        </p:nvGrpSpPr>
        <p:grpSpPr>
          <a:xfrm>
            <a:off x="1668349" y="1151663"/>
            <a:ext cx="5807302" cy="3647924"/>
            <a:chOff x="1436172" y="960469"/>
            <a:chExt cx="6271657" cy="3939614"/>
          </a:xfrm>
        </p:grpSpPr>
        <p:pic>
          <p:nvPicPr>
            <p:cNvPr id="318" name="Shape 318" descr="Screen-Shot-2016-11-16-at-2.06.20-PM.png"/>
            <p:cNvPicPr preferRelativeResize="0"/>
            <p:nvPr/>
          </p:nvPicPr>
          <p:blipFill>
            <a:blip r:embed="rId3">
              <a:clrChange>
                <a:clrFrom>
                  <a:srgbClr val="FFFFFF"/>
                </a:clrFrom>
                <a:clrTo>
                  <a:srgbClr val="FFFFFF">
                    <a:alpha val="0"/>
                  </a:srgbClr>
                </a:clrTo>
              </a:clrChange>
              <a:alphaModFix/>
            </a:blip>
            <a:srcRect l="3334" t="6994" r="9664"/>
            <a:stretch>
              <a:fillRect/>
            </a:stretch>
          </p:blipFill>
          <p:spPr>
            <a:xfrm>
              <a:off x="1557526" y="960469"/>
              <a:ext cx="6150303" cy="2366440"/>
            </a:xfrm>
            <a:prstGeom prst="rect">
              <a:avLst/>
            </a:prstGeom>
            <a:noFill/>
            <a:ln>
              <a:noFill/>
            </a:ln>
          </p:spPr>
        </p:pic>
        <p:pic>
          <p:nvPicPr>
            <p:cNvPr id="319" name="Shape 319" descr="dns-packet-floods.png"/>
            <p:cNvPicPr preferRelativeResize="0"/>
            <p:nvPr/>
          </p:nvPicPr>
          <p:blipFill>
            <a:blip r:embed="rId4">
              <a:clrChange>
                <a:clrFrom>
                  <a:srgbClr val="FFFFFF"/>
                </a:clrFrom>
                <a:clrTo>
                  <a:srgbClr val="FFFFFF">
                    <a:alpha val="0"/>
                  </a:srgbClr>
                </a:clrTo>
              </a:clrChange>
              <a:alphaModFix/>
            </a:blip>
            <a:srcRect r="8333" b="9555"/>
            <a:stretch>
              <a:fillRect/>
            </a:stretch>
          </p:blipFill>
          <p:spPr>
            <a:xfrm>
              <a:off x="1436172" y="2985532"/>
              <a:ext cx="6268208" cy="1914551"/>
            </a:xfrm>
            <a:prstGeom prst="rect">
              <a:avLst/>
            </a:prstGeom>
            <a:noFill/>
            <a:ln>
              <a:noFill/>
            </a:ln>
          </p:spPr>
        </p:pic>
      </p:grpSp>
      <p:sp>
        <p:nvSpPr>
          <p:cNvPr id="7" name="Title 6"/>
          <p:cNvSpPr>
            <a:spLocks noGrp="1"/>
          </p:cNvSpPr>
          <p:nvPr>
            <p:ph type="title"/>
          </p:nvPr>
        </p:nvSpPr>
        <p:spPr/>
        <p:txBody>
          <a:bodyPr/>
          <a:lstStyle/>
          <a:p>
            <a:r>
              <a:rPr lang="en-US" dirty="0"/>
              <a:t>DNS traffic and floods (IPv4 vs IPv6)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IPv6 and DNS</a:t>
            </a:r>
          </a:p>
        </p:txBody>
      </p:sp>
      <p:pic>
        <p:nvPicPr>
          <p:cNvPr id="325" name="Shape 325"/>
          <p:cNvPicPr preferRelativeResize="0"/>
          <p:nvPr/>
        </p:nvPicPr>
        <p:blipFill>
          <a:blip r:embed="rId3">
            <a:alphaModFix/>
          </a:blip>
          <a:stretch>
            <a:fillRect/>
          </a:stretch>
        </p:blipFill>
        <p:spPr>
          <a:xfrm>
            <a:off x="1672299" y="975425"/>
            <a:ext cx="5799400" cy="399259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a:t>// </a:t>
            </a:r>
            <a:r>
              <a:rPr lang="en-US" dirty="0"/>
              <a:t>The Punchline!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More v6 addresses != more v6 uniques in DNS</a:t>
            </a:r>
          </a:p>
        </p:txBody>
      </p:sp>
      <p:grpSp>
        <p:nvGrpSpPr>
          <p:cNvPr id="6" name="Group 5"/>
          <p:cNvGrpSpPr/>
          <p:nvPr/>
        </p:nvGrpSpPr>
        <p:grpSpPr>
          <a:xfrm>
            <a:off x="857233" y="1629833"/>
            <a:ext cx="8106850" cy="2413000"/>
            <a:chOff x="857233" y="1629833"/>
            <a:chExt cx="8106850" cy="2413000"/>
          </a:xfrm>
        </p:grpSpPr>
        <p:pic>
          <p:nvPicPr>
            <p:cNvPr id="331" name="Shape 331"/>
            <p:cNvPicPr preferRelativeResize="0"/>
            <p:nvPr/>
          </p:nvPicPr>
          <p:blipFill>
            <a:blip r:embed="rId3">
              <a:clrChange>
                <a:clrFrom>
                  <a:srgbClr val="FFFFFF"/>
                </a:clrFrom>
                <a:clrTo>
                  <a:srgbClr val="FFFFFF">
                    <a:alpha val="0"/>
                  </a:srgbClr>
                </a:clrTo>
              </a:clrChange>
              <a:alphaModFix/>
            </a:blip>
            <a:srcRect l="16179" t="13349" r="19573" b="17054"/>
            <a:stretch>
              <a:fillRect/>
            </a:stretch>
          </p:blipFill>
          <p:spPr>
            <a:xfrm>
              <a:off x="857233" y="1629833"/>
              <a:ext cx="3598333" cy="2413000"/>
            </a:xfrm>
            <a:prstGeom prst="rect">
              <a:avLst/>
            </a:prstGeom>
            <a:noFill/>
            <a:ln>
              <a:noFill/>
            </a:ln>
          </p:spPr>
        </p:pic>
        <p:pic>
          <p:nvPicPr>
            <p:cNvPr id="332" name="Shape 332"/>
            <p:cNvPicPr preferRelativeResize="0"/>
            <p:nvPr/>
          </p:nvPicPr>
          <p:blipFill>
            <a:blip r:embed="rId4">
              <a:clrChange>
                <a:clrFrom>
                  <a:srgbClr val="FFFFFF"/>
                </a:clrFrom>
                <a:clrTo>
                  <a:srgbClr val="FFFFFF">
                    <a:alpha val="0"/>
                  </a:srgbClr>
                </a:clrTo>
              </a:clrChange>
              <a:alphaModFix/>
            </a:blip>
            <a:srcRect l="5314" t="12841" r="9169" b="11311"/>
            <a:stretch>
              <a:fillRect/>
            </a:stretch>
          </p:blipFill>
          <p:spPr>
            <a:xfrm>
              <a:off x="4508500" y="1629833"/>
              <a:ext cx="4455583" cy="2413000"/>
            </a:xfrm>
            <a:prstGeom prst="rect">
              <a:avLst/>
            </a:prstGeom>
            <a:noFill/>
            <a:ln>
              <a:noFill/>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6"/>
        <p:cNvGrpSpPr/>
        <p:nvPr/>
      </p:nvGrpSpPr>
      <p:grpSpPr>
        <a:xfrm>
          <a:off x="0" y="0"/>
          <a:ext cx="0" cy="0"/>
          <a:chOff x="0" y="0"/>
          <a:chExt cx="0" cy="0"/>
        </a:xfrm>
      </p:grpSpPr>
      <p:pic>
        <p:nvPicPr>
          <p:cNvPr id="337" name="Shape 337"/>
          <p:cNvPicPr preferRelativeResize="0"/>
          <p:nvPr/>
        </p:nvPicPr>
        <p:blipFill>
          <a:blip r:embed="rId3">
            <a:alphaModFix/>
          </a:blip>
          <a:stretch>
            <a:fillRect/>
          </a:stretch>
        </p:blipFill>
        <p:spPr>
          <a:xfrm>
            <a:off x="616224" y="1063378"/>
            <a:ext cx="7911553" cy="3474720"/>
          </a:xfrm>
          <a:prstGeom prst="rect">
            <a:avLst/>
          </a:prstGeom>
          <a:noFill/>
          <a:ln>
            <a:noFill/>
          </a:ln>
        </p:spPr>
      </p:pic>
      <p:sp>
        <p:nvSpPr>
          <p:cNvPr id="3" name="Title 2"/>
          <p:cNvSpPr>
            <a:spLocks noGrp="1"/>
          </p:cNvSpPr>
          <p:nvPr>
            <p:ph type="title"/>
          </p:nvPr>
        </p:nvSpPr>
        <p:spPr/>
        <p:txBody>
          <a:bodyPr/>
          <a:lstStyle/>
          <a:p>
            <a:r>
              <a:rPr lang="en-US" dirty="0"/>
              <a:t>IPv6 Global Map (AAAA queries)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1"/>
        <p:cNvGrpSpPr/>
        <p:nvPr/>
      </p:nvGrpSpPr>
      <p:grpSpPr>
        <a:xfrm>
          <a:off x="0" y="0"/>
          <a:ext cx="0" cy="0"/>
          <a:chOff x="0" y="0"/>
          <a:chExt cx="0" cy="0"/>
        </a:xfrm>
      </p:grpSpPr>
      <p:pic>
        <p:nvPicPr>
          <p:cNvPr id="342" name="Shape 342"/>
          <p:cNvPicPr preferRelativeResize="0">
            <a:picLocks noChangeAspect="1"/>
          </p:cNvPicPr>
          <p:nvPr/>
        </p:nvPicPr>
        <p:blipFill>
          <a:blip r:embed="rId3">
            <a:alphaModFix/>
          </a:blip>
          <a:stretch>
            <a:fillRect/>
          </a:stretch>
        </p:blipFill>
        <p:spPr>
          <a:xfrm>
            <a:off x="634538" y="1063378"/>
            <a:ext cx="7874925" cy="3474720"/>
          </a:xfrm>
          <a:prstGeom prst="rect">
            <a:avLst/>
          </a:prstGeom>
          <a:noFill/>
          <a:ln>
            <a:noFill/>
          </a:ln>
        </p:spPr>
      </p:pic>
      <p:sp>
        <p:nvSpPr>
          <p:cNvPr id="4" name="Title 3"/>
          <p:cNvSpPr>
            <a:spLocks noGrp="1"/>
          </p:cNvSpPr>
          <p:nvPr>
            <p:ph type="title"/>
          </p:nvPr>
        </p:nvSpPr>
        <p:spPr/>
        <p:txBody>
          <a:bodyPr/>
          <a:lstStyle/>
          <a:p>
            <a:r>
              <a:rPr lang="en-US" dirty="0"/>
              <a:t>IPv6 Global Map (% Traffic IPv6)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t>// Deprecated IPv6 DNS – Remember A6?</a:t>
            </a:r>
            <a:endParaRPr lang="e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6"/>
        <p:cNvGrpSpPr/>
        <p:nvPr/>
      </p:nvGrpSpPr>
      <p:grpSpPr>
        <a:xfrm>
          <a:off x="0" y="0"/>
          <a:ext cx="0" cy="0"/>
          <a:chOff x="0" y="0"/>
          <a:chExt cx="0" cy="0"/>
        </a:xfrm>
      </p:grpSpPr>
      <p:pic>
        <p:nvPicPr>
          <p:cNvPr id="347" name="Shape 347"/>
          <p:cNvPicPr preferRelativeResize="0">
            <a:picLocks noChangeAspect="1"/>
          </p:cNvPicPr>
          <p:nvPr/>
        </p:nvPicPr>
        <p:blipFill>
          <a:blip r:embed="rId3">
            <a:alphaModFix/>
          </a:blip>
          <a:stretch>
            <a:fillRect/>
          </a:stretch>
        </p:blipFill>
        <p:spPr>
          <a:xfrm>
            <a:off x="656046" y="1063378"/>
            <a:ext cx="7831909" cy="3474720"/>
          </a:xfrm>
          <a:prstGeom prst="rect">
            <a:avLst/>
          </a:prstGeom>
          <a:noFill/>
          <a:ln>
            <a:noFill/>
          </a:ln>
        </p:spPr>
      </p:pic>
      <p:sp>
        <p:nvSpPr>
          <p:cNvPr id="3" name="Title 2"/>
          <p:cNvSpPr>
            <a:spLocks noGrp="1"/>
          </p:cNvSpPr>
          <p:nvPr>
            <p:ph type="title"/>
          </p:nvPr>
        </p:nvSpPr>
        <p:spPr/>
        <p:txBody>
          <a:bodyPr/>
          <a:lstStyle/>
          <a:p>
            <a:r>
              <a:rPr lang="en-US" dirty="0"/>
              <a:t>IPv6 Global Map (A6 Queries – Not a Typo)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Who</a:t>
            </a:r>
            <a:r>
              <a:rPr lang="en-US" dirty="0"/>
              <a:t>’</a:t>
            </a:r>
            <a:r>
              <a:rPr lang="en"/>
              <a:t>s </a:t>
            </a:r>
            <a:r>
              <a:rPr lang="en-US" dirty="0"/>
              <a:t>S</a:t>
            </a:r>
            <a:r>
              <a:rPr lang="en"/>
              <a:t>ending A6?</a:t>
            </a:r>
          </a:p>
        </p:txBody>
      </p:sp>
      <p:graphicFrame>
        <p:nvGraphicFramePr>
          <p:cNvPr id="359" name="Shape 359"/>
          <p:cNvGraphicFramePr/>
          <p:nvPr/>
        </p:nvGraphicFramePr>
        <p:xfrm>
          <a:off x="1889175" y="1164050"/>
          <a:ext cx="5365650" cy="3740657"/>
        </p:xfrm>
        <a:graphic>
          <a:graphicData uri="http://schemas.openxmlformats.org/drawingml/2006/table">
            <a:tbl>
              <a:tblPr>
                <a:noFill/>
                <a:tableStyleId>{A1FC6A6A-37C2-4B8D-8EE8-0FFE57CADD77}</a:tableStyleId>
              </a:tblPr>
              <a:tblGrid>
                <a:gridCol w="349225"/>
                <a:gridCol w="843100"/>
                <a:gridCol w="4173325"/>
              </a:tblGrid>
              <a:tr h="476250">
                <a:tc>
                  <a:txBody>
                    <a:bodyPr/>
                    <a:lstStyle/>
                    <a:p>
                      <a:pPr lvl="0" rtl="0">
                        <a:lnSpc>
                          <a:spcPct val="115000"/>
                        </a:lnSpc>
                        <a:spcBef>
                          <a:spcPts val="0"/>
                        </a:spcBef>
                        <a:buNone/>
                      </a:pPr>
                      <a:r>
                        <a:rPr lang="en" sz="1100">
                          <a:latin typeface="Open Sans"/>
                          <a:ea typeface="Open Sans"/>
                          <a:cs typeface="Open Sans"/>
                          <a:sym typeface="Open Sans"/>
                        </a:rPr>
                        <a:t>1</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AS3462</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Data Communication Business Group</a:t>
                      </a:r>
                    </a:p>
                  </a:txBody>
                  <a:tcPr marL="28575" marR="28575" marT="19050" marB="19050" anchor="b">
                    <a:solidFill>
                      <a:srgbClr val="F3F3F3"/>
                    </a:solidFill>
                  </a:tcPr>
                </a:tc>
              </a:tr>
              <a:tr h="200025">
                <a:tc>
                  <a:txBody>
                    <a:bodyPr/>
                    <a:lstStyle/>
                    <a:p>
                      <a:pPr lvl="0" rtl="0">
                        <a:lnSpc>
                          <a:spcPct val="115000"/>
                        </a:lnSpc>
                        <a:spcBef>
                          <a:spcPts val="0"/>
                        </a:spcBef>
                        <a:buNone/>
                      </a:pPr>
                      <a:r>
                        <a:rPr lang="en" sz="1100">
                          <a:latin typeface="Open Sans"/>
                          <a:ea typeface="Open Sans"/>
                          <a:cs typeface="Open Sans"/>
                          <a:sym typeface="Open Sans"/>
                        </a:rPr>
                        <a:t>2</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AS6181</a:t>
                      </a:r>
                    </a:p>
                  </a:txBody>
                  <a:tcPr marL="28575" marR="28575" marT="19050" marB="19050" anchor="b">
                    <a:solidFill>
                      <a:srgbClr val="F3F3F3"/>
                    </a:solidFill>
                  </a:tcPr>
                </a:tc>
                <a:tc>
                  <a:txBody>
                    <a:bodyPr/>
                    <a:lstStyle/>
                    <a:p>
                      <a:pPr lvl="0" rtl="0">
                        <a:lnSpc>
                          <a:spcPct val="115000"/>
                        </a:lnSpc>
                        <a:spcBef>
                          <a:spcPts val="0"/>
                        </a:spcBef>
                        <a:buNone/>
                      </a:pPr>
                      <a:r>
                        <a:rPr lang="en" sz="1100" u="sng">
                          <a:solidFill>
                            <a:schemeClr val="hlink"/>
                          </a:solidFill>
                          <a:latin typeface="Open Sans"/>
                          <a:ea typeface="Open Sans"/>
                          <a:cs typeface="Open Sans"/>
                          <a:sym typeface="Open Sans"/>
                          <a:hlinkClick r:id="rId3"/>
                        </a:rPr>
                        <a:t>CAR-PART.COM</a:t>
                      </a:r>
                    </a:p>
                  </a:txBody>
                  <a:tcPr marL="28575" marR="28575" marT="19050" marB="19050" anchor="b">
                    <a:solidFill>
                      <a:srgbClr val="F3F3F3"/>
                    </a:solidFill>
                  </a:tcPr>
                </a:tc>
              </a:tr>
              <a:tr h="333375">
                <a:tc>
                  <a:txBody>
                    <a:bodyPr/>
                    <a:lstStyle/>
                    <a:p>
                      <a:pPr lvl="0" rtl="0">
                        <a:lnSpc>
                          <a:spcPct val="115000"/>
                        </a:lnSpc>
                        <a:spcBef>
                          <a:spcPts val="0"/>
                        </a:spcBef>
                        <a:buNone/>
                      </a:pPr>
                      <a:r>
                        <a:rPr lang="en" sz="1100">
                          <a:latin typeface="Open Sans"/>
                          <a:ea typeface="Open Sans"/>
                          <a:cs typeface="Open Sans"/>
                          <a:sym typeface="Open Sans"/>
                        </a:rPr>
                        <a:t>3</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AS24683</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Orenburg State University</a:t>
                      </a:r>
                    </a:p>
                  </a:txBody>
                  <a:tcPr marL="28575" marR="28575" marT="19050" marB="19050" anchor="b">
                    <a:solidFill>
                      <a:srgbClr val="F3F3F3"/>
                    </a:solidFill>
                  </a:tcPr>
                </a:tc>
              </a:tr>
              <a:tr h="200025">
                <a:tc>
                  <a:txBody>
                    <a:bodyPr/>
                    <a:lstStyle/>
                    <a:p>
                      <a:pPr lvl="0" rtl="0">
                        <a:lnSpc>
                          <a:spcPct val="115000"/>
                        </a:lnSpc>
                        <a:spcBef>
                          <a:spcPts val="0"/>
                        </a:spcBef>
                        <a:buNone/>
                      </a:pPr>
                      <a:r>
                        <a:rPr lang="en" sz="1100">
                          <a:latin typeface="Open Sans"/>
                          <a:ea typeface="Open Sans"/>
                          <a:cs typeface="Open Sans"/>
                          <a:sym typeface="Open Sans"/>
                        </a:rPr>
                        <a:t>4</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AS1221</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Telstra Internet</a:t>
                      </a:r>
                    </a:p>
                  </a:txBody>
                  <a:tcPr marL="28575" marR="28575" marT="19050" marB="19050" anchor="b">
                    <a:solidFill>
                      <a:srgbClr val="F3F3F3"/>
                    </a:solidFill>
                  </a:tcPr>
                </a:tc>
              </a:tr>
              <a:tr h="200025">
                <a:tc>
                  <a:txBody>
                    <a:bodyPr/>
                    <a:lstStyle/>
                    <a:p>
                      <a:pPr lvl="0" rtl="0">
                        <a:lnSpc>
                          <a:spcPct val="115000"/>
                        </a:lnSpc>
                        <a:spcBef>
                          <a:spcPts val="0"/>
                        </a:spcBef>
                        <a:buNone/>
                      </a:pPr>
                      <a:r>
                        <a:rPr lang="en" sz="1100">
                          <a:latin typeface="Open Sans"/>
                          <a:ea typeface="Open Sans"/>
                          <a:cs typeface="Open Sans"/>
                          <a:sym typeface="Open Sans"/>
                        </a:rPr>
                        <a:t>5</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AS2510</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FUJITSU LIMITED</a:t>
                      </a:r>
                    </a:p>
                  </a:txBody>
                  <a:tcPr marL="28575" marR="28575" marT="19050" marB="19050" anchor="b">
                    <a:solidFill>
                      <a:srgbClr val="F3F3F3"/>
                    </a:solidFill>
                  </a:tcPr>
                </a:tc>
              </a:tr>
              <a:tr h="476250">
                <a:tc>
                  <a:txBody>
                    <a:bodyPr/>
                    <a:lstStyle/>
                    <a:p>
                      <a:pPr lvl="0" rtl="0">
                        <a:lnSpc>
                          <a:spcPct val="115000"/>
                        </a:lnSpc>
                        <a:spcBef>
                          <a:spcPts val="0"/>
                        </a:spcBef>
                        <a:buNone/>
                      </a:pPr>
                      <a:r>
                        <a:rPr lang="en" sz="1100">
                          <a:latin typeface="Open Sans"/>
                          <a:ea typeface="Open Sans"/>
                          <a:cs typeface="Open Sans"/>
                          <a:sym typeface="Open Sans"/>
                        </a:rPr>
                        <a:t>6</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AS24945</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Telecommunication Company Vinteleport Ltd.</a:t>
                      </a:r>
                    </a:p>
                  </a:txBody>
                  <a:tcPr marL="28575" marR="28575" marT="19050" marB="19050" anchor="b">
                    <a:solidFill>
                      <a:srgbClr val="F3F3F3"/>
                    </a:solidFill>
                  </a:tcPr>
                </a:tc>
              </a:tr>
              <a:tr h="333375">
                <a:tc>
                  <a:txBody>
                    <a:bodyPr/>
                    <a:lstStyle/>
                    <a:p>
                      <a:pPr lvl="0" rtl="0">
                        <a:lnSpc>
                          <a:spcPct val="115000"/>
                        </a:lnSpc>
                        <a:spcBef>
                          <a:spcPts val="0"/>
                        </a:spcBef>
                        <a:buNone/>
                      </a:pPr>
                      <a:r>
                        <a:rPr lang="en" sz="1100">
                          <a:latin typeface="Open Sans"/>
                          <a:ea typeface="Open Sans"/>
                          <a:cs typeface="Open Sans"/>
                          <a:sym typeface="Open Sans"/>
                        </a:rPr>
                        <a:t>7</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AS7127</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Southern California Edison</a:t>
                      </a:r>
                    </a:p>
                  </a:txBody>
                  <a:tcPr marL="28575" marR="28575" marT="19050" marB="19050" anchor="b">
                    <a:solidFill>
                      <a:srgbClr val="F3F3F3"/>
                    </a:solidFill>
                  </a:tcPr>
                </a:tc>
              </a:tr>
              <a:tr h="619125">
                <a:tc>
                  <a:txBody>
                    <a:bodyPr/>
                    <a:lstStyle/>
                    <a:p>
                      <a:pPr lvl="0" rtl="0">
                        <a:lnSpc>
                          <a:spcPct val="115000"/>
                        </a:lnSpc>
                        <a:spcBef>
                          <a:spcPts val="0"/>
                        </a:spcBef>
                        <a:buNone/>
                      </a:pPr>
                      <a:r>
                        <a:rPr lang="en" sz="1100">
                          <a:latin typeface="Open Sans"/>
                          <a:ea typeface="Open Sans"/>
                          <a:cs typeface="Open Sans"/>
                          <a:sym typeface="Open Sans"/>
                        </a:rPr>
                        <a:t>8</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AS701</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MCI Communications Services, Inc. d/b/a Verizon Business</a:t>
                      </a:r>
                    </a:p>
                  </a:txBody>
                  <a:tcPr marL="28575" marR="28575" marT="19050" marB="19050" anchor="b">
                    <a:solidFill>
                      <a:srgbClr val="F3F3F3"/>
                    </a:solidFill>
                  </a:tcPr>
                </a:tc>
              </a:tr>
              <a:tr h="333375">
                <a:tc>
                  <a:txBody>
                    <a:bodyPr/>
                    <a:lstStyle/>
                    <a:p>
                      <a:pPr lvl="0" rtl="0">
                        <a:lnSpc>
                          <a:spcPct val="115000"/>
                        </a:lnSpc>
                        <a:spcBef>
                          <a:spcPts val="0"/>
                        </a:spcBef>
                        <a:buNone/>
                      </a:pPr>
                      <a:r>
                        <a:rPr lang="en" sz="1100">
                          <a:latin typeface="Open Sans"/>
                          <a:ea typeface="Open Sans"/>
                          <a:cs typeface="Open Sans"/>
                          <a:sym typeface="Open Sans"/>
                        </a:rPr>
                        <a:t>9</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AS12962</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First Investment Bank AD</a:t>
                      </a:r>
                    </a:p>
                  </a:txBody>
                  <a:tcPr marL="28575" marR="28575" marT="19050" marB="19050" anchor="b">
                    <a:solidFill>
                      <a:srgbClr val="F3F3F3"/>
                    </a:solidFill>
                  </a:tcPr>
                </a:tc>
              </a:tr>
              <a:tr h="476250">
                <a:tc>
                  <a:txBody>
                    <a:bodyPr/>
                    <a:lstStyle/>
                    <a:p>
                      <a:pPr lvl="0" rtl="0">
                        <a:lnSpc>
                          <a:spcPct val="115000"/>
                        </a:lnSpc>
                        <a:spcBef>
                          <a:spcPts val="0"/>
                        </a:spcBef>
                        <a:buNone/>
                      </a:pPr>
                      <a:r>
                        <a:rPr lang="en" sz="1100">
                          <a:latin typeface="Open Sans"/>
                          <a:ea typeface="Open Sans"/>
                          <a:cs typeface="Open Sans"/>
                          <a:sym typeface="Open Sans"/>
                        </a:rPr>
                        <a:t>10</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AS1659</a:t>
                      </a:r>
                    </a:p>
                  </a:txBody>
                  <a:tcPr marL="28575" marR="28575" marT="19050" marB="19050" anchor="b">
                    <a:solidFill>
                      <a:srgbClr val="F3F3F3"/>
                    </a:solidFill>
                  </a:tcPr>
                </a:tc>
                <a:tc>
                  <a:txBody>
                    <a:bodyPr/>
                    <a:lstStyle/>
                    <a:p>
                      <a:pPr lvl="0" rtl="0">
                        <a:lnSpc>
                          <a:spcPct val="115000"/>
                        </a:lnSpc>
                        <a:spcBef>
                          <a:spcPts val="0"/>
                        </a:spcBef>
                        <a:buNone/>
                      </a:pPr>
                      <a:r>
                        <a:rPr lang="en" sz="1100">
                          <a:latin typeface="Open Sans"/>
                          <a:ea typeface="Open Sans"/>
                          <a:cs typeface="Open Sans"/>
                          <a:sym typeface="Open Sans"/>
                        </a:rPr>
                        <a:t>Ministry of Education Computer Center</a:t>
                      </a:r>
                    </a:p>
                  </a:txBody>
                  <a:tcPr marL="28575" marR="28575" marT="19050" marB="19050" anchor="b">
                    <a:solidFill>
                      <a:srgbClr val="F3F3F3"/>
                    </a:solidFill>
                  </a:tcPr>
                </a:tc>
              </a:tr>
            </a:tbl>
          </a:graphicData>
        </a:graphic>
      </p:graphicFrame>
      <p:pic>
        <p:nvPicPr>
          <p:cNvPr id="360" name="Shape 360"/>
          <p:cNvPicPr preferRelativeResize="0"/>
          <p:nvPr/>
        </p:nvPicPr>
        <p:blipFill>
          <a:blip r:embed="rId4">
            <a:alphaModFix/>
          </a:blip>
          <a:stretch>
            <a:fillRect/>
          </a:stretch>
        </p:blipFill>
        <p:spPr>
          <a:xfrm>
            <a:off x="6248400" y="205978"/>
            <a:ext cx="1581150" cy="1581149"/>
          </a:xfrm>
          <a:prstGeom prst="rect">
            <a:avLst/>
          </a:prstGeom>
          <a:noFill/>
          <a:ln>
            <a:noFill/>
          </a:ln>
        </p:spPr>
      </p:pic>
      <p:cxnSp>
        <p:nvCxnSpPr>
          <p:cNvPr id="361" name="Shape 361"/>
          <p:cNvCxnSpPr/>
          <p:nvPr/>
        </p:nvCxnSpPr>
        <p:spPr>
          <a:xfrm rot="10800000" flipH="1">
            <a:off x="5614800" y="1164053"/>
            <a:ext cx="633600" cy="2796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t>// </a:t>
            </a:r>
            <a:r>
              <a:rPr lang="en"/>
              <a:t>What’s next</a:t>
            </a:r>
            <a:r>
              <a:rPr lang="en-US" dirty="0"/>
              <a:t> for IPv6</a:t>
            </a:r>
            <a:r>
              <a:rPr lang="en"/>
              <a:t>? Fix DNS!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US" dirty="0"/>
              <a:t>A &amp; AAAA Records - H</a:t>
            </a:r>
            <a:r>
              <a:rPr lang="en"/>
              <a:t>ow </a:t>
            </a:r>
            <a:r>
              <a:rPr lang="en-US" dirty="0"/>
              <a:t>S</a:t>
            </a:r>
            <a:r>
              <a:rPr lang="en"/>
              <a:t>illy is </a:t>
            </a:r>
            <a:r>
              <a:rPr lang="en-US" dirty="0"/>
              <a:t>t</a:t>
            </a:r>
            <a:r>
              <a:rPr lang="en"/>
              <a:t>his in 2017</a:t>
            </a:r>
            <a:r>
              <a:rPr lang="en-US" dirty="0"/>
              <a:t>?</a:t>
            </a:r>
            <a:endParaRPr lang="en"/>
          </a:p>
        </p:txBody>
      </p:sp>
      <p:sp>
        <p:nvSpPr>
          <p:cNvPr id="380" name="Shape 380"/>
          <p:cNvSpPr txBox="1">
            <a:spLocks noGrp="1"/>
          </p:cNvSpPr>
          <p:nvPr>
            <p:ph type="body" idx="1"/>
          </p:nvPr>
        </p:nvSpPr>
        <p:spPr>
          <a:xfrm>
            <a:off x="457200" y="1200150"/>
            <a:ext cx="8229600" cy="3358500"/>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a:t>Separate A &amp; AAAA records</a:t>
            </a:r>
          </a:p>
          <a:p>
            <a:pPr marL="457200" lvl="0" indent="-342900">
              <a:spcBef>
                <a:spcPts val="0"/>
              </a:spcBef>
              <a:buSzPct val="100000"/>
              <a:buChar char="●"/>
            </a:pPr>
            <a:r>
              <a:rPr lang="en" sz="1800"/>
              <a:t>In a happy-eyeball environment we still need two DNS queries</a:t>
            </a:r>
            <a:r>
              <a:rPr lang="en-US" sz="1800" dirty="0"/>
              <a:t> (before any TCP connection can be instigated)</a:t>
            </a:r>
            <a:endParaRPr lang="en" sz="1800"/>
          </a:p>
        </p:txBody>
      </p:sp>
      <p:pic>
        <p:nvPicPr>
          <p:cNvPr id="5" name="Picture 4"/>
          <p:cNvPicPr>
            <a:picLocks noChangeAspect="1"/>
          </p:cNvPicPr>
          <p:nvPr/>
        </p:nvPicPr>
        <p:blipFill>
          <a:blip r:embed="rId3"/>
          <a:srcRect b="52187"/>
          <a:stretch>
            <a:fillRect/>
          </a:stretch>
        </p:blipFill>
        <p:spPr>
          <a:xfrm>
            <a:off x="457200" y="2891145"/>
            <a:ext cx="3955896" cy="1508760"/>
          </a:xfrm>
          <a:prstGeom prst="rect">
            <a:avLst/>
          </a:prstGeom>
        </p:spPr>
      </p:pic>
      <p:pic>
        <p:nvPicPr>
          <p:cNvPr id="6" name="Picture 5"/>
          <p:cNvPicPr>
            <a:picLocks noChangeAspect="1"/>
          </p:cNvPicPr>
          <p:nvPr/>
        </p:nvPicPr>
        <p:blipFill>
          <a:blip r:embed="rId3"/>
          <a:srcRect t="52916" b="-729"/>
          <a:stretch>
            <a:fillRect/>
          </a:stretch>
        </p:blipFill>
        <p:spPr>
          <a:xfrm>
            <a:off x="4730904" y="2891145"/>
            <a:ext cx="3955896" cy="1508760"/>
          </a:xfrm>
          <a:prstGeom prst="rect">
            <a:avLst/>
          </a:prstGeom>
        </p:spPr>
      </p:pic>
      <p:sp>
        <p:nvSpPr>
          <p:cNvPr id="7" name="Rectangle 6"/>
          <p:cNvSpPr/>
          <p:nvPr/>
        </p:nvSpPr>
        <p:spPr>
          <a:xfrm>
            <a:off x="1604463" y="2413005"/>
            <a:ext cx="1661370" cy="307777"/>
          </a:xfrm>
          <a:prstGeom prst="rect">
            <a:avLst/>
          </a:prstGeom>
        </p:spPr>
        <p:txBody>
          <a:bodyPr wrap="none">
            <a:spAutoFit/>
          </a:bodyPr>
          <a:lstStyle/>
          <a:p>
            <a:pPr algn="ctr"/>
            <a:r>
              <a:rPr lang="en-US" dirty="0"/>
              <a:t>Query for A record</a:t>
            </a:r>
          </a:p>
        </p:txBody>
      </p:sp>
      <p:sp>
        <p:nvSpPr>
          <p:cNvPr id="8" name="Rectangle 7"/>
          <p:cNvSpPr/>
          <p:nvPr/>
        </p:nvSpPr>
        <p:spPr>
          <a:xfrm>
            <a:off x="5698543" y="2413005"/>
            <a:ext cx="2020618" cy="307777"/>
          </a:xfrm>
          <a:prstGeom prst="rect">
            <a:avLst/>
          </a:prstGeom>
        </p:spPr>
        <p:txBody>
          <a:bodyPr wrap="none">
            <a:spAutoFit/>
          </a:bodyPr>
          <a:lstStyle/>
          <a:p>
            <a:pPr algn="ctr"/>
            <a:r>
              <a:rPr lang="en-US" dirty="0"/>
              <a:t>Query for AAAA record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AAAA</a:t>
            </a:r>
            <a:r>
              <a:rPr lang="en-US" dirty="0"/>
              <a:t> For Free (When Doing an A Query)</a:t>
            </a:r>
            <a:r>
              <a:rPr lang="en"/>
              <a:t>!</a:t>
            </a:r>
          </a:p>
        </p:txBody>
      </p:sp>
      <p:sp>
        <p:nvSpPr>
          <p:cNvPr id="386" name="Shape 386"/>
          <p:cNvSpPr txBox="1">
            <a:spLocks noGrp="1"/>
          </p:cNvSpPr>
          <p:nvPr>
            <p:ph type="body" idx="1"/>
          </p:nvPr>
        </p:nvSpPr>
        <p:spPr>
          <a:xfrm>
            <a:off x="457200" y="1200150"/>
            <a:ext cx="8229600" cy="3358500"/>
          </a:xfrm>
          <a:prstGeom prst="rect">
            <a:avLst/>
          </a:prstGeom>
        </p:spPr>
        <p:txBody>
          <a:bodyPr lIns="91425" tIns="91425" rIns="91425" bIns="91425" anchor="t" anchorCtr="0">
            <a:noAutofit/>
          </a:bodyPr>
          <a:lstStyle/>
          <a:p>
            <a:pPr marR="0" lvl="0" algn="l" rtl="0">
              <a:lnSpc>
                <a:spcPct val="100000"/>
              </a:lnSpc>
              <a:spcBef>
                <a:spcPts val="600"/>
              </a:spcBef>
              <a:spcAft>
                <a:spcPts val="0"/>
              </a:spcAft>
              <a:buNone/>
            </a:pPr>
            <a:r>
              <a:rPr lang="en-US" sz="1800" dirty="0"/>
              <a:t>Cloudflare proposed s</a:t>
            </a:r>
            <a:r>
              <a:rPr lang="en" sz="1800"/>
              <a:t>olution:</a:t>
            </a:r>
          </a:p>
          <a:p>
            <a:pPr marL="457200" marR="0" lvl="0" indent="-342900" algn="l" rtl="0">
              <a:lnSpc>
                <a:spcPct val="100000"/>
              </a:lnSpc>
              <a:spcBef>
                <a:spcPts val="600"/>
              </a:spcBef>
              <a:spcAft>
                <a:spcPts val="0"/>
              </a:spcAft>
              <a:buSzPct val="100000"/>
              <a:buAutoNum type="arabicPeriod"/>
            </a:pPr>
            <a:r>
              <a:rPr lang="en" sz="1800"/>
              <a:t>A + AAAA in new meta-query</a:t>
            </a:r>
          </a:p>
          <a:p>
            <a:pPr marL="457200" marR="0" lvl="0" indent="-342900" algn="l" rtl="0">
              <a:lnSpc>
                <a:spcPct val="100000"/>
              </a:lnSpc>
              <a:spcBef>
                <a:spcPts val="600"/>
              </a:spcBef>
              <a:spcAft>
                <a:spcPts val="0"/>
              </a:spcAft>
              <a:buSzPct val="100000"/>
              <a:buAutoNum type="arabicPeriod"/>
            </a:pPr>
            <a:r>
              <a:rPr lang="en" sz="1800"/>
              <a:t>Resolver asks for A or AAAA </a:t>
            </a:r>
          </a:p>
          <a:p>
            <a:pPr marL="457200" marR="0" lvl="0" indent="-342900" algn="l" rtl="0">
              <a:lnSpc>
                <a:spcPct val="100000"/>
              </a:lnSpc>
              <a:spcBef>
                <a:spcPts val="600"/>
              </a:spcBef>
              <a:spcAft>
                <a:spcPts val="0"/>
              </a:spcAft>
              <a:buSzPct val="100000"/>
              <a:buAutoNum type="arabicPeriod"/>
            </a:pPr>
            <a:r>
              <a:rPr lang="en" sz="1800"/>
              <a:t>If positive answer, the resolver then checks AAAA + A meta-query </a:t>
            </a:r>
          </a:p>
          <a:p>
            <a:pPr marL="457200" marR="0" lvl="0" indent="-342900" algn="l" rtl="0">
              <a:lnSpc>
                <a:spcPct val="100000"/>
              </a:lnSpc>
              <a:spcBef>
                <a:spcPts val="600"/>
              </a:spcBef>
              <a:spcAft>
                <a:spcPts val="0"/>
              </a:spcAft>
              <a:buSzPct val="100000"/>
              <a:buAutoNum type="arabicPeriod"/>
            </a:pPr>
            <a:r>
              <a:rPr lang="en" sz="1800"/>
              <a:t>Resolver remembers whether authoritative server supports meta-query for future queries</a:t>
            </a:r>
          </a:p>
          <a:p>
            <a:pPr marL="457200" marR="0" lvl="0" indent="-342900" algn="l" rtl="0">
              <a:lnSpc>
                <a:spcPct val="100000"/>
              </a:lnSpc>
              <a:spcBef>
                <a:spcPts val="600"/>
              </a:spcBef>
              <a:spcAft>
                <a:spcPts val="0"/>
              </a:spcAft>
              <a:buSzPct val="100000"/>
              <a:buAutoNum type="arabicPeriod"/>
            </a:pPr>
            <a:r>
              <a:rPr lang="en" sz="1800"/>
              <a:t>Resolver adds both A and AAAA to cache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US" dirty="0"/>
              <a:t>Working code (an IETF must!)</a:t>
            </a:r>
            <a:endParaRPr lang="en"/>
          </a:p>
        </p:txBody>
      </p:sp>
      <p:sp>
        <p:nvSpPr>
          <p:cNvPr id="392" name="Shape 392"/>
          <p:cNvSpPr txBox="1">
            <a:spLocks noGrp="1"/>
          </p:cNvSpPr>
          <p:nvPr>
            <p:ph type="body" idx="1"/>
          </p:nvPr>
        </p:nvSpPr>
        <p:spPr>
          <a:xfrm>
            <a:off x="2474156" y="2763546"/>
            <a:ext cx="3364993" cy="353913"/>
          </a:xfrm>
          <a:prstGeom prst="rect">
            <a:avLst/>
          </a:prstGeom>
        </p:spPr>
        <p:txBody>
          <a:bodyPr wrap="none" lIns="91425" tIns="91425" rIns="91425" bIns="91425" anchor="t" anchorCtr="0">
            <a:spAutoFit/>
          </a:bodyPr>
          <a:lstStyle/>
          <a:p>
            <a:pPr lvl="0" rtl="0">
              <a:spcBef>
                <a:spcPts val="0"/>
              </a:spcBef>
              <a:buNone/>
            </a:pPr>
            <a:r>
              <a:rPr lang="en" sz="1100"/>
              <a:t>This is live - try it with any domain on Cloudflare.</a:t>
            </a:r>
          </a:p>
        </p:txBody>
      </p:sp>
      <p:sp>
        <p:nvSpPr>
          <p:cNvPr id="394" name="Shape 394"/>
          <p:cNvSpPr txBox="1"/>
          <p:nvPr/>
        </p:nvSpPr>
        <p:spPr>
          <a:xfrm>
            <a:off x="457200" y="1063378"/>
            <a:ext cx="8229600" cy="1477297"/>
          </a:xfrm>
          <a:prstGeom prst="rect">
            <a:avLst/>
          </a:prstGeom>
          <a:solidFill>
            <a:srgbClr val="404040"/>
          </a:solidFill>
          <a:ln>
            <a:noFill/>
          </a:ln>
        </p:spPr>
        <p:txBody>
          <a:bodyPr wrap="square" lIns="91425" tIns="91425" rIns="91425" bIns="91425" anchor="t" anchorCtr="0">
            <a:spAutoFit/>
          </a:bodyPr>
          <a:lstStyle/>
          <a:p>
            <a:pPr lvl="0">
              <a:spcBef>
                <a:spcPts val="0"/>
              </a:spcBef>
              <a:buNone/>
            </a:pPr>
            <a:r>
              <a:rPr lang="en">
                <a:solidFill>
                  <a:srgbClr val="FFFFFF"/>
                </a:solidFill>
                <a:latin typeface="Cutive Mono"/>
                <a:ea typeface="Cutive Mono"/>
                <a:cs typeface="Cutive Mono"/>
                <a:sym typeface="Cutive Mono"/>
              </a:rPr>
              <a:t>$ dig cloudflare.com @ns1.cloudflare.com -t TYPE65535 +short</a:t>
            </a:r>
          </a:p>
          <a:p>
            <a:pPr lvl="0">
              <a:spcBef>
                <a:spcPts val="0"/>
              </a:spcBef>
              <a:buNone/>
            </a:pPr>
            <a:r>
              <a:rPr lang="en">
                <a:solidFill>
                  <a:srgbClr val="FFFFFF"/>
                </a:solidFill>
                <a:latin typeface="Cutive Mono"/>
                <a:ea typeface="Cutive Mono"/>
                <a:cs typeface="Cutive Mono"/>
                <a:sym typeface="Cutive Mono"/>
              </a:rPr>
              <a:t>198.41.215.162</a:t>
            </a:r>
          </a:p>
          <a:p>
            <a:pPr lvl="0">
              <a:spcBef>
                <a:spcPts val="0"/>
              </a:spcBef>
              <a:buNone/>
            </a:pPr>
            <a:r>
              <a:rPr lang="en">
                <a:solidFill>
                  <a:srgbClr val="FFFFFF"/>
                </a:solidFill>
                <a:latin typeface="Cutive Mono"/>
                <a:ea typeface="Cutive Mono"/>
                <a:cs typeface="Cutive Mono"/>
                <a:sym typeface="Cutive Mono"/>
              </a:rPr>
              <a:t>198.41.214.162</a:t>
            </a:r>
          </a:p>
          <a:p>
            <a:pPr lvl="0">
              <a:spcBef>
                <a:spcPts val="0"/>
              </a:spcBef>
              <a:buNone/>
            </a:pPr>
            <a:r>
              <a:rPr lang="en">
                <a:solidFill>
                  <a:srgbClr val="FFFFFF"/>
                </a:solidFill>
                <a:latin typeface="Cutive Mono"/>
                <a:ea typeface="Cutive Mono"/>
                <a:cs typeface="Cutive Mono"/>
                <a:sym typeface="Cutive Mono"/>
              </a:rPr>
              <a:t>2400:cb00:2048:1::c629:d6a2</a:t>
            </a:r>
          </a:p>
          <a:p>
            <a:pPr lvl="0">
              <a:spcBef>
                <a:spcPts val="0"/>
              </a:spcBef>
              <a:buNone/>
            </a:pPr>
            <a:r>
              <a:rPr lang="en">
                <a:solidFill>
                  <a:srgbClr val="FFFFFF"/>
                </a:solidFill>
                <a:latin typeface="Cutive Mono"/>
                <a:ea typeface="Cutive Mono"/>
                <a:cs typeface="Cutive Mono"/>
                <a:sym typeface="Cutive Mono"/>
              </a:rPr>
              <a:t>2400:cb00:2048:1::c629:d7a2</a:t>
            </a:r>
            <a:endParaRPr lang="en-US" dirty="0">
              <a:solidFill>
                <a:srgbClr val="FFFFFF"/>
              </a:solidFill>
              <a:latin typeface="Cutive Mono"/>
              <a:ea typeface="Cutive Mono"/>
              <a:cs typeface="Cutive Mono"/>
              <a:sym typeface="Cutive Mono"/>
            </a:endParaRPr>
          </a:p>
          <a:p>
            <a:pPr lvl="0">
              <a:spcBef>
                <a:spcPts val="0"/>
              </a:spcBef>
              <a:buNone/>
            </a:pPr>
            <a:r>
              <a:rPr lang="en-US" dirty="0">
                <a:solidFill>
                  <a:srgbClr val="FFFFFF"/>
                </a:solidFill>
                <a:latin typeface="Cutive Mono"/>
                <a:ea typeface="Cutive Mono"/>
                <a:cs typeface="Cutive Mono"/>
                <a:sym typeface="Cutive Mono"/>
              </a:rPr>
              <a:t>$</a:t>
            </a:r>
            <a:endParaRPr lang="en">
              <a:solidFill>
                <a:srgbClr val="FFFFFF"/>
              </a:solidFill>
              <a:latin typeface="Cutive Mono"/>
              <a:ea typeface="Cutive Mono"/>
              <a:cs typeface="Cutive Mono"/>
              <a:sym typeface="Cutive Mono"/>
            </a:endParaRPr>
          </a:p>
        </p:txBody>
      </p:sp>
      <p:sp>
        <p:nvSpPr>
          <p:cNvPr id="6" name="Shape 394"/>
          <p:cNvSpPr txBox="1"/>
          <p:nvPr/>
        </p:nvSpPr>
        <p:spPr>
          <a:xfrm>
            <a:off x="2474156" y="3096293"/>
            <a:ext cx="3617383" cy="1661963"/>
          </a:xfrm>
          <a:prstGeom prst="rect">
            <a:avLst/>
          </a:prstGeom>
          <a:solidFill>
            <a:srgbClr val="404040"/>
          </a:solidFill>
          <a:ln>
            <a:noFill/>
          </a:ln>
        </p:spPr>
        <p:txBody>
          <a:bodyPr wrap="square" lIns="91425" tIns="91425" rIns="91425" bIns="91425" anchor="t" anchorCtr="0">
            <a:spAutoFit/>
          </a:bodyPr>
          <a:lstStyle/>
          <a:p>
            <a:pPr lvl="0"/>
            <a:r>
              <a:rPr lang="en-US" sz="800" dirty="0">
                <a:solidFill>
                  <a:srgbClr val="FFFFFF"/>
                </a:solidFill>
                <a:latin typeface="Cutive Mono"/>
                <a:ea typeface="Cutive Mono"/>
                <a:cs typeface="Cutive Mono"/>
                <a:sym typeface="Cutive Mono"/>
              </a:rPr>
              <a:t>$ dig taylorswift.com @ashley.ns.cloudflare.com -t TYPE65535 +short</a:t>
            </a:r>
          </a:p>
          <a:p>
            <a:pPr lvl="0"/>
            <a:r>
              <a:rPr lang="en-US" sz="800" dirty="0">
                <a:solidFill>
                  <a:srgbClr val="FFFFFF"/>
                </a:solidFill>
                <a:latin typeface="Cutive Mono"/>
                <a:ea typeface="Cutive Mono"/>
                <a:cs typeface="Cutive Mono"/>
                <a:sym typeface="Cutive Mono"/>
              </a:rPr>
              <a:t>104.16.193.61</a:t>
            </a:r>
          </a:p>
          <a:p>
            <a:pPr lvl="0"/>
            <a:r>
              <a:rPr lang="en-US" sz="800" dirty="0">
                <a:solidFill>
                  <a:srgbClr val="FFFFFF"/>
                </a:solidFill>
                <a:latin typeface="Cutive Mono"/>
                <a:ea typeface="Cutive Mono"/>
                <a:cs typeface="Cutive Mono"/>
                <a:sym typeface="Cutive Mono"/>
              </a:rPr>
              <a:t>104.16.194.61</a:t>
            </a:r>
          </a:p>
          <a:p>
            <a:pPr lvl="0"/>
            <a:r>
              <a:rPr lang="en-US" sz="800" dirty="0">
                <a:solidFill>
                  <a:srgbClr val="FFFFFF"/>
                </a:solidFill>
                <a:latin typeface="Cutive Mono"/>
                <a:ea typeface="Cutive Mono"/>
                <a:cs typeface="Cutive Mono"/>
                <a:sym typeface="Cutive Mono"/>
              </a:rPr>
              <a:t>104.16.191.61</a:t>
            </a:r>
          </a:p>
          <a:p>
            <a:pPr lvl="0"/>
            <a:r>
              <a:rPr lang="en-US" sz="800" dirty="0">
                <a:solidFill>
                  <a:srgbClr val="FFFFFF"/>
                </a:solidFill>
                <a:latin typeface="Cutive Mono"/>
                <a:ea typeface="Cutive Mono"/>
                <a:cs typeface="Cutive Mono"/>
                <a:sym typeface="Cutive Mono"/>
              </a:rPr>
              <a:t>104.16.192.61</a:t>
            </a:r>
          </a:p>
          <a:p>
            <a:pPr lvl="0"/>
            <a:r>
              <a:rPr lang="en-US" sz="800" dirty="0">
                <a:solidFill>
                  <a:srgbClr val="FFFFFF"/>
                </a:solidFill>
                <a:latin typeface="Cutive Mono"/>
                <a:ea typeface="Cutive Mono"/>
                <a:cs typeface="Cutive Mono"/>
                <a:sym typeface="Cutive Mono"/>
              </a:rPr>
              <a:t>104.16.195.61</a:t>
            </a:r>
          </a:p>
          <a:p>
            <a:pPr lvl="0"/>
            <a:r>
              <a:rPr lang="en-US" sz="800" dirty="0">
                <a:solidFill>
                  <a:srgbClr val="FFFFFF"/>
                </a:solidFill>
                <a:latin typeface="Cutive Mono"/>
                <a:ea typeface="Cutive Mono"/>
                <a:cs typeface="Cutive Mono"/>
                <a:sym typeface="Cutive Mono"/>
              </a:rPr>
              <a:t>2400:cb00:2048:1::6810:c33d</a:t>
            </a:r>
          </a:p>
          <a:p>
            <a:pPr lvl="0"/>
            <a:r>
              <a:rPr lang="en-US" sz="800" dirty="0">
                <a:solidFill>
                  <a:srgbClr val="FFFFFF"/>
                </a:solidFill>
                <a:latin typeface="Cutive Mono"/>
                <a:ea typeface="Cutive Mono"/>
                <a:cs typeface="Cutive Mono"/>
                <a:sym typeface="Cutive Mono"/>
              </a:rPr>
              <a:t>2400:cb00:2048:1::6810:c13d</a:t>
            </a:r>
          </a:p>
          <a:p>
            <a:pPr lvl="0"/>
            <a:r>
              <a:rPr lang="en-US" sz="800" dirty="0">
                <a:solidFill>
                  <a:srgbClr val="FFFFFF"/>
                </a:solidFill>
                <a:latin typeface="Cutive Mono"/>
                <a:ea typeface="Cutive Mono"/>
                <a:cs typeface="Cutive Mono"/>
                <a:sym typeface="Cutive Mono"/>
              </a:rPr>
              <a:t>2400:cb00:2048:1::6810:bf3d</a:t>
            </a:r>
          </a:p>
          <a:p>
            <a:pPr lvl="0"/>
            <a:r>
              <a:rPr lang="en-US" sz="800" dirty="0">
                <a:solidFill>
                  <a:srgbClr val="FFFFFF"/>
                </a:solidFill>
                <a:latin typeface="Cutive Mono"/>
                <a:ea typeface="Cutive Mono"/>
                <a:cs typeface="Cutive Mono"/>
                <a:sym typeface="Cutive Mono"/>
              </a:rPr>
              <a:t>2400:cb00:2048:1::6810:c23d</a:t>
            </a:r>
          </a:p>
          <a:p>
            <a:pPr lvl="0"/>
            <a:r>
              <a:rPr lang="en-US" sz="800" dirty="0">
                <a:solidFill>
                  <a:srgbClr val="FFFFFF"/>
                </a:solidFill>
                <a:latin typeface="Cutive Mono"/>
                <a:ea typeface="Cutive Mono"/>
                <a:cs typeface="Cutive Mono"/>
                <a:sym typeface="Cutive Mono"/>
              </a:rPr>
              <a:t>2400:cb00:2048:1::6810:c03d</a:t>
            </a:r>
          </a:p>
          <a:p>
            <a:pPr lvl="0"/>
            <a:r>
              <a:rPr lang="en-US" sz="800" dirty="0">
                <a:solidFill>
                  <a:srgbClr val="FFFFFF"/>
                </a:solidFill>
                <a:latin typeface="Cutive Mono"/>
                <a:ea typeface="Cutive Mono"/>
                <a:cs typeface="Cutive Mono"/>
                <a:sym typeface="Cutive Mono"/>
              </a:rPr>
              <a:t>$</a:t>
            </a:r>
            <a:endParaRPr lang="en" sz="800">
              <a:solidFill>
                <a:srgbClr val="FFFFFF"/>
              </a:solidFill>
              <a:latin typeface="Cutive Mono"/>
              <a:ea typeface="Cutive Mono"/>
              <a:cs typeface="Cutive Mono"/>
              <a:sym typeface="Cutive Mono"/>
            </a:endParaRPr>
          </a:p>
        </p:txBody>
      </p:sp>
      <p:cxnSp>
        <p:nvCxnSpPr>
          <p:cNvPr id="12" name="Straight Arrow Connector 11"/>
          <p:cNvCxnSpPr/>
          <p:nvPr/>
        </p:nvCxnSpPr>
        <p:spPr>
          <a:xfrm rot="10800000" flipV="1">
            <a:off x="5839149" y="2970583"/>
            <a:ext cx="744706" cy="278701"/>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6527827" y="2858653"/>
            <a:ext cx="1652049" cy="1224287"/>
          </a:xfrm>
          <a:prstGeom prst="rect">
            <a:avLst/>
          </a:prstGeom>
          <a:ln w="12700" cap="flat" cmpd="sng" algn="ctr">
            <a:solidFill>
              <a:srgbClr val="FF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 Cloudflare, IPv6 is always on!</a:t>
            </a:r>
          </a:p>
        </p:txBody>
      </p:sp>
      <p:sp>
        <p:nvSpPr>
          <p:cNvPr id="5" name="Title 4"/>
          <p:cNvSpPr>
            <a:spLocks noGrp="1"/>
          </p:cNvSpPr>
          <p:nvPr>
            <p:ph type="title" idx="2"/>
          </p:nvPr>
        </p:nvSpPr>
        <p:spPr/>
        <p:txBody>
          <a:bodyPr/>
          <a:lstStyle/>
          <a:p>
            <a:r>
              <a:rPr lang="en-US" dirty="0"/>
              <a:t>// The Punchline!</a:t>
            </a:r>
          </a:p>
        </p:txBody>
      </p:sp>
      <p:pic>
        <p:nvPicPr>
          <p:cNvPr id="4" name="Picture 3" descr="picture-ipv6.png"/>
          <p:cNvPicPr>
            <a:picLocks noChangeAspect="1"/>
          </p:cNvPicPr>
          <p:nvPr/>
        </p:nvPicPr>
        <p:blipFill>
          <a:blip r:embed="rId2"/>
          <a:stretch>
            <a:fillRect/>
          </a:stretch>
        </p:blipFill>
        <p:spPr>
          <a:xfrm>
            <a:off x="457200" y="1985001"/>
            <a:ext cx="5753100" cy="241952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8"/>
        <p:cNvGrpSpPr/>
        <p:nvPr/>
      </p:nvGrpSpPr>
      <p:grpSpPr>
        <a:xfrm>
          <a:off x="0" y="0"/>
          <a:ext cx="0" cy="0"/>
          <a:chOff x="0" y="0"/>
          <a:chExt cx="0" cy="0"/>
        </a:xfrm>
      </p:grpSpPr>
      <p:sp>
        <p:nvSpPr>
          <p:cNvPr id="3" name="Rectangle 2"/>
          <p:cNvSpPr/>
          <p:nvPr/>
        </p:nvSpPr>
        <p:spPr>
          <a:xfrm>
            <a:off x="3592587" y="4558650"/>
            <a:ext cx="5094213" cy="307777"/>
          </a:xfrm>
          <a:prstGeom prst="rect">
            <a:avLst/>
          </a:prstGeom>
        </p:spPr>
        <p:txBody>
          <a:bodyPr wrap="none">
            <a:noAutofit/>
          </a:bodyPr>
          <a:lstStyle/>
          <a:p>
            <a:r>
              <a:rPr lang="en-US" dirty="0"/>
              <a:t>https://tools.ietf.org/html/draft-vavrusa-dnsop-aaaa-for-free-00</a:t>
            </a:r>
          </a:p>
        </p:txBody>
      </p:sp>
      <p:sp>
        <p:nvSpPr>
          <p:cNvPr id="4" name="Title 3"/>
          <p:cNvSpPr>
            <a:spLocks noGrp="1"/>
          </p:cNvSpPr>
          <p:nvPr>
            <p:ph type="title"/>
          </p:nvPr>
        </p:nvSpPr>
        <p:spPr/>
        <p:txBody>
          <a:bodyPr/>
          <a:lstStyle/>
          <a:p>
            <a:r>
              <a:rPr lang="en-US" dirty="0"/>
              <a:t>IETF draft – pick one, any one (maybe ours?)</a:t>
            </a:r>
          </a:p>
        </p:txBody>
      </p:sp>
      <p:sp>
        <p:nvSpPr>
          <p:cNvPr id="5" name="Text Placeholder 4"/>
          <p:cNvSpPr>
            <a:spLocks noGrp="1"/>
          </p:cNvSpPr>
          <p:nvPr>
            <p:ph type="body" idx="1"/>
          </p:nvPr>
        </p:nvSpPr>
        <p:spPr/>
        <p:txBody>
          <a:bodyPr/>
          <a:lstStyle/>
          <a:p>
            <a:r>
              <a:rPr lang="en-US" sz="1600" dirty="0"/>
              <a:t>https://tools.ietf.org/html/draft-vavrusa-dnsop-aaaa-for-free-00</a:t>
            </a:r>
          </a:p>
          <a:p>
            <a:r>
              <a:rPr lang="en-US" sz="1600" dirty="0"/>
              <a:t>https://tools.ietf.org/html/draft-yao-dnsop-accompanying-questions-02</a:t>
            </a:r>
          </a:p>
          <a:p>
            <a:r>
              <a:rPr lang="en-US" sz="1600" dirty="0"/>
              <a:t>https://tools.ietf.org/html/draft-bellis-dnsext-multi-qtypes-03</a:t>
            </a:r>
          </a:p>
        </p:txBody>
      </p:sp>
      <p:pic>
        <p:nvPicPr>
          <p:cNvPr id="6" name="Picture 5"/>
          <p:cNvPicPr>
            <a:picLocks noChangeAspect="1"/>
          </p:cNvPicPr>
          <p:nvPr/>
        </p:nvPicPr>
        <p:blipFill>
          <a:blip r:embed="rId3"/>
          <a:stretch>
            <a:fillRect/>
          </a:stretch>
        </p:blipFill>
        <p:spPr>
          <a:xfrm>
            <a:off x="3161907" y="2254251"/>
            <a:ext cx="5524893" cy="2304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p:txBody>
          <a:bodyPr/>
          <a:lstStyle/>
          <a:p>
            <a:pPr lvl="0" algn="r"/>
            <a:r>
              <a:rPr lang="en"/>
              <a:t>Thank you!</a:t>
            </a:r>
          </a:p>
          <a:p>
            <a:pPr lvl="0" algn="r"/>
            <a:r>
              <a:rPr lang="en-US" dirty="0"/>
              <a:t>martin</a:t>
            </a:r>
            <a:r>
              <a:rPr lang="en"/>
              <a:t>@cloudflare.com</a:t>
            </a:r>
            <a:r>
              <a:rPr lang="en-US" dirty="0"/>
              <a:t/>
            </a:r>
            <a:br>
              <a:rPr lang="en-US" dirty="0"/>
            </a:br>
            <a:r>
              <a:rPr lang="en-US" dirty="0"/>
              <a:t/>
            </a:r>
            <a:br>
              <a:rPr lang="en-US" dirty="0"/>
            </a:br>
            <a:r>
              <a:rPr lang="en-US" dirty="0"/>
              <a:t>@mahtin / @cloudflare</a:t>
            </a:r>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a:t>// </a:t>
            </a:r>
            <a:r>
              <a:rPr lang="en-US" dirty="0"/>
              <a:t>Introduction to</a:t>
            </a:r>
            <a:r>
              <a:rPr lang="en"/>
              <a:t> Cloudflare</a:t>
            </a:r>
            <a:endParaRPr lang="en-US" dirty="0"/>
          </a:p>
        </p:txBody>
      </p:sp>
      <p:sp>
        <p:nvSpPr>
          <p:cNvPr id="4" name="Shape 73"/>
          <p:cNvSpPr txBox="1"/>
          <p:nvPr/>
        </p:nvSpPr>
        <p:spPr>
          <a:xfrm>
            <a:off x="903275" y="2361000"/>
            <a:ext cx="6302400" cy="9051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a:solidFill>
                  <a:schemeClr val="lt1"/>
                </a:solidFill>
                <a:latin typeface="Open Sans"/>
                <a:ea typeface="Open Sans"/>
                <a:cs typeface="Open Sans"/>
                <a:sym typeface="Open Sans"/>
              </a:rPr>
              <a:t/>
            </a:r>
            <a:br>
              <a:rPr lang="en">
                <a:solidFill>
                  <a:schemeClr val="lt1"/>
                </a:solidFill>
                <a:latin typeface="Open Sans"/>
                <a:ea typeface="Open Sans"/>
                <a:cs typeface="Open Sans"/>
                <a:sym typeface="Open Sans"/>
              </a:rPr>
            </a:br>
            <a:r>
              <a:rPr lang="en">
                <a:solidFill>
                  <a:schemeClr val="lt1"/>
                </a:solidFill>
                <a:latin typeface="Open Sans"/>
                <a:ea typeface="Open Sans"/>
                <a:cs typeface="Open Sans"/>
                <a:sym typeface="Open Sans"/>
              </a:rPr>
              <a:t>Cloudflare provides performance, security, reliability, </a:t>
            </a:r>
            <a:br>
              <a:rPr lang="en">
                <a:solidFill>
                  <a:schemeClr val="lt1"/>
                </a:solidFill>
                <a:latin typeface="Open Sans"/>
                <a:ea typeface="Open Sans"/>
                <a:cs typeface="Open Sans"/>
                <a:sym typeface="Open Sans"/>
              </a:rPr>
            </a:br>
            <a:r>
              <a:rPr lang="en">
                <a:solidFill>
                  <a:schemeClr val="lt1"/>
                </a:solidFill>
                <a:latin typeface="Open Sans"/>
                <a:ea typeface="Open Sans"/>
                <a:cs typeface="Open Sans"/>
                <a:sym typeface="Open Sans"/>
              </a:rPr>
              <a:t>and insights to anything connected to the Internet.</a:t>
            </a:r>
          </a:p>
          <a:p>
            <a:pPr lvl="0" rtl="0">
              <a:lnSpc>
                <a:spcPct val="115000"/>
              </a:lnSpc>
              <a:spcBef>
                <a:spcPts val="0"/>
              </a:spcBef>
              <a:buNone/>
            </a:pPr>
            <a:endParaRPr>
              <a:solidFill>
                <a:schemeClr val="lt1"/>
              </a:solidFill>
              <a:latin typeface="Open Sans"/>
              <a:ea typeface="Open Sans"/>
              <a:cs typeface="Open Sans"/>
              <a:sym typeface="Open Sans"/>
            </a:endParaRPr>
          </a:p>
          <a:p>
            <a:pPr lvl="0" rtl="0">
              <a:lnSpc>
                <a:spcPct val="115000"/>
              </a:lnSpc>
              <a:spcBef>
                <a:spcPts val="0"/>
              </a:spcBef>
              <a:buNone/>
            </a:pPr>
            <a:endParaRPr>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7"/>
        <p:cNvGrpSpPr/>
        <p:nvPr/>
      </p:nvGrpSpPr>
      <p:grpSpPr>
        <a:xfrm>
          <a:off x="0" y="0"/>
          <a:ext cx="0" cy="0"/>
          <a:chOff x="0" y="0"/>
          <a:chExt cx="0" cy="0"/>
        </a:xfrm>
      </p:grpSpPr>
      <p:pic>
        <p:nvPicPr>
          <p:cNvPr id="5" name="Picture 4" descr="Cloudflare network 2017-06.png"/>
          <p:cNvPicPr>
            <a:picLocks noChangeAspect="1"/>
          </p:cNvPicPr>
          <p:nvPr/>
        </p:nvPicPr>
        <p:blipFill>
          <a:blip r:embed="rId3"/>
          <a:stretch>
            <a:fillRect/>
          </a:stretch>
        </p:blipFill>
        <p:spPr>
          <a:xfrm>
            <a:off x="938652" y="1075257"/>
            <a:ext cx="6664611" cy="3770655"/>
          </a:xfrm>
          <a:prstGeom prst="rect">
            <a:avLst/>
          </a:prstGeom>
        </p:spPr>
      </p:pic>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AS13</a:t>
            </a:r>
            <a:r>
              <a:rPr lang="en-US" dirty="0"/>
              <a:t>3</a:t>
            </a:r>
            <a:r>
              <a:rPr lang="en"/>
              <a:t>35 / Cloudflare</a:t>
            </a:r>
            <a:r>
              <a:rPr lang="en-US" dirty="0"/>
              <a:t>’s Global Anycast Network</a:t>
            </a:r>
            <a:endParaRPr lang="en"/>
          </a:p>
        </p:txBody>
      </p:sp>
      <p:grpSp>
        <p:nvGrpSpPr>
          <p:cNvPr id="23" name="Group 22"/>
          <p:cNvGrpSpPr/>
          <p:nvPr/>
        </p:nvGrpSpPr>
        <p:grpSpPr>
          <a:xfrm>
            <a:off x="7053906" y="3036472"/>
            <a:ext cx="1632894" cy="758399"/>
            <a:chOff x="7091258" y="2605585"/>
            <a:chExt cx="1632894" cy="758399"/>
          </a:xfrm>
        </p:grpSpPr>
        <p:sp>
          <p:nvSpPr>
            <p:cNvPr id="6" name="Shape 79"/>
            <p:cNvSpPr txBox="1">
              <a:spLocks/>
            </p:cNvSpPr>
            <p:nvPr/>
          </p:nvSpPr>
          <p:spPr>
            <a:xfrm>
              <a:off x="7091258" y="2717653"/>
              <a:ext cx="922315" cy="646331"/>
            </a:xfrm>
            <a:prstGeom prst="rect">
              <a:avLst/>
            </a:prstGeom>
            <a:noFill/>
            <a:ln>
              <a:noFill/>
            </a:ln>
          </p:spPr>
          <p:txBody>
            <a:bodyPr wrap="none" lIns="0" tIns="0" rIns="0" bIns="0" anchor="b" anchorCtr="0">
              <a:sp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4200" b="1" i="0" u="none" strike="noStrike" kern="0" cap="none" spc="0" normalizeH="0" baseline="0" noProof="0">
                  <a:ln>
                    <a:noFill/>
                  </a:ln>
                  <a:solidFill>
                    <a:srgbClr val="808285"/>
                  </a:solidFill>
                  <a:effectLst/>
                  <a:uLnTx/>
                  <a:uFillTx/>
                  <a:latin typeface="Open Sans"/>
                  <a:ea typeface="Open Sans"/>
                  <a:cs typeface="Open Sans"/>
                  <a:sym typeface="Open Sans"/>
                </a:rPr>
                <a:t>115</a:t>
              </a:r>
            </a:p>
          </p:txBody>
        </p:sp>
        <p:sp>
          <p:nvSpPr>
            <p:cNvPr id="7" name="Shape 80"/>
            <p:cNvSpPr txBox="1">
              <a:spLocks/>
            </p:cNvSpPr>
            <p:nvPr/>
          </p:nvSpPr>
          <p:spPr>
            <a:xfrm>
              <a:off x="7229237" y="2605585"/>
              <a:ext cx="1494915" cy="430887"/>
            </a:xfrm>
            <a:prstGeom prst="rect">
              <a:avLst/>
            </a:prstGeom>
            <a:noFill/>
            <a:ln>
              <a:noFill/>
            </a:ln>
          </p:spPr>
          <p:txBody>
            <a:bodyPr wrap="square" lIns="0" tIns="0" rIns="0" bIns="0" anchor="b" anchorCtr="0">
              <a:spAutoFit/>
            </a:bodyPr>
            <a:lstStyle/>
            <a:p>
              <a:pPr marL="0" marR="0" lvl="0" indent="0" algn="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t>Data centers globally</a:t>
              </a:r>
            </a:p>
          </p:txBody>
        </p:sp>
      </p:grpSp>
      <p:grpSp>
        <p:nvGrpSpPr>
          <p:cNvPr id="22" name="Group 21"/>
          <p:cNvGrpSpPr/>
          <p:nvPr/>
        </p:nvGrpSpPr>
        <p:grpSpPr>
          <a:xfrm>
            <a:off x="880250" y="3239801"/>
            <a:ext cx="2073785" cy="955150"/>
            <a:chOff x="880250" y="3239801"/>
            <a:chExt cx="2073785" cy="955150"/>
          </a:xfrm>
        </p:grpSpPr>
        <p:sp>
          <p:nvSpPr>
            <p:cNvPr id="8" name="Shape 82"/>
            <p:cNvSpPr txBox="1">
              <a:spLocks/>
            </p:cNvSpPr>
            <p:nvPr/>
          </p:nvSpPr>
          <p:spPr>
            <a:xfrm>
              <a:off x="1526035" y="3363985"/>
              <a:ext cx="1428000" cy="830966"/>
            </a:xfrm>
            <a:prstGeom prst="rect">
              <a:avLst/>
            </a:prstGeom>
            <a:noFill/>
            <a:ln>
              <a:noFill/>
            </a:ln>
          </p:spPr>
          <p:txBody>
            <a:bodyPr lIns="0" tIns="0" rIns="0" bIns="0" anchor="b" anchorCtr="0">
              <a:no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4200" b="1" i="0" u="none" strike="noStrike" kern="0" cap="none" spc="0" normalizeH="0" baseline="0" noProof="0">
                  <a:ln>
                    <a:noFill/>
                  </a:ln>
                  <a:solidFill>
                    <a:srgbClr val="808285"/>
                  </a:solidFill>
                  <a:effectLst/>
                  <a:uLnTx/>
                  <a:uFillTx/>
                  <a:latin typeface="Open Sans"/>
                  <a:ea typeface="Open Sans"/>
                  <a:cs typeface="Open Sans"/>
                  <a:sym typeface="Open Sans"/>
                </a:rPr>
                <a:t>2x</a:t>
              </a:r>
            </a:p>
          </p:txBody>
        </p:sp>
        <p:sp>
          <p:nvSpPr>
            <p:cNvPr id="9" name="Shape 83"/>
            <p:cNvSpPr txBox="1">
              <a:spLocks/>
            </p:cNvSpPr>
            <p:nvPr/>
          </p:nvSpPr>
          <p:spPr>
            <a:xfrm>
              <a:off x="880250" y="3239801"/>
              <a:ext cx="1865051" cy="615523"/>
            </a:xfrm>
            <a:prstGeom prst="rect">
              <a:avLst/>
            </a:prstGeom>
            <a:noFill/>
            <a:ln>
              <a:noFill/>
            </a:ln>
          </p:spPr>
          <p:txBody>
            <a:bodyPr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t>Speeds up each request by</a:t>
              </a:r>
            </a:p>
          </p:txBody>
        </p:sp>
      </p:grpSp>
      <p:grpSp>
        <p:nvGrpSpPr>
          <p:cNvPr id="14" name="Group 13"/>
          <p:cNvGrpSpPr/>
          <p:nvPr/>
        </p:nvGrpSpPr>
        <p:grpSpPr>
          <a:xfrm>
            <a:off x="155692" y="1908103"/>
            <a:ext cx="1449115" cy="1030182"/>
            <a:chOff x="521865" y="1790318"/>
            <a:chExt cx="1449115" cy="1030182"/>
          </a:xfrm>
        </p:grpSpPr>
        <p:sp>
          <p:nvSpPr>
            <p:cNvPr id="10" name="Shape 84"/>
            <p:cNvSpPr txBox="1">
              <a:spLocks/>
            </p:cNvSpPr>
            <p:nvPr/>
          </p:nvSpPr>
          <p:spPr>
            <a:xfrm>
              <a:off x="696376" y="1790318"/>
              <a:ext cx="1100098" cy="646331"/>
            </a:xfrm>
            <a:prstGeom prst="rect">
              <a:avLst/>
            </a:prstGeom>
            <a:noFill/>
            <a:ln>
              <a:noFill/>
            </a:ln>
          </p:spPr>
          <p:txBody>
            <a:bodyPr wrap="none" lIns="0" tIns="0" rIns="0" bIns="0" anchor="b" anchorCtr="0">
              <a:sp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4200" b="1" i="0" u="none" strike="noStrike" kern="0" cap="none" spc="0" normalizeH="0" baseline="0" noProof="0">
                  <a:ln>
                    <a:noFill/>
                  </a:ln>
                  <a:solidFill>
                    <a:srgbClr val="808285"/>
                  </a:solidFill>
                  <a:effectLst/>
                  <a:uLnTx/>
                  <a:uFillTx/>
                  <a:latin typeface="Open Sans"/>
                  <a:ea typeface="Open Sans"/>
                  <a:cs typeface="Open Sans"/>
                  <a:sym typeface="Open Sans"/>
                </a:rPr>
                <a:t>10%</a:t>
              </a:r>
            </a:p>
          </p:txBody>
        </p:sp>
        <p:sp>
          <p:nvSpPr>
            <p:cNvPr id="11" name="Shape 85"/>
            <p:cNvSpPr txBox="1">
              <a:spLocks/>
            </p:cNvSpPr>
            <p:nvPr/>
          </p:nvSpPr>
          <p:spPr>
            <a:xfrm>
              <a:off x="521865" y="2389613"/>
              <a:ext cx="1449115" cy="430887"/>
            </a:xfrm>
            <a:prstGeom prst="rect">
              <a:avLst/>
            </a:prstGeom>
            <a:noFill/>
            <a:ln>
              <a:noFill/>
            </a:ln>
          </p:spPr>
          <p:txBody>
            <a:bodyPr wrap="none" lIns="0" tIns="0" rIns="0" bIns="0" anchor="b" anchorCtr="0">
              <a:sp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t>Internet requests</a:t>
              </a:r>
              <a:b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br>
              <a: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t>everyday</a:t>
              </a:r>
            </a:p>
          </p:txBody>
        </p:sp>
      </p:grpSp>
      <p:grpSp>
        <p:nvGrpSpPr>
          <p:cNvPr id="16" name="Group 15"/>
          <p:cNvGrpSpPr/>
          <p:nvPr/>
        </p:nvGrpSpPr>
        <p:grpSpPr>
          <a:xfrm>
            <a:off x="6782099" y="1738694"/>
            <a:ext cx="2059200" cy="832145"/>
            <a:chOff x="6796105" y="1282003"/>
            <a:chExt cx="2059200" cy="832145"/>
          </a:xfrm>
        </p:grpSpPr>
        <p:sp>
          <p:nvSpPr>
            <p:cNvPr id="12" name="Shape 86"/>
            <p:cNvSpPr txBox="1">
              <a:spLocks/>
            </p:cNvSpPr>
            <p:nvPr/>
          </p:nvSpPr>
          <p:spPr>
            <a:xfrm>
              <a:off x="6966955" y="1282003"/>
              <a:ext cx="1717500" cy="626100"/>
            </a:xfrm>
            <a:prstGeom prst="rect">
              <a:avLst/>
            </a:prstGeom>
            <a:noFill/>
            <a:ln>
              <a:noFill/>
            </a:ln>
          </p:spPr>
          <p:txBody>
            <a:bodyPr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 sz="4200" b="1" i="0" u="none" strike="noStrike" kern="0" cap="none" spc="0" normalizeH="0" baseline="0" noProof="0">
                  <a:ln>
                    <a:noFill/>
                  </a:ln>
                  <a:solidFill>
                    <a:srgbClr val="808285"/>
                  </a:solidFill>
                  <a:effectLst/>
                  <a:uLnTx/>
                  <a:uFillTx/>
                  <a:latin typeface="Open Sans"/>
                  <a:ea typeface="Open Sans"/>
                  <a:cs typeface="Open Sans"/>
                  <a:sym typeface="Open Sans"/>
                </a:rPr>
                <a:t>5M</a:t>
              </a:r>
            </a:p>
          </p:txBody>
        </p:sp>
        <p:sp>
          <p:nvSpPr>
            <p:cNvPr id="13" name="Shape 87"/>
            <p:cNvSpPr txBox="1">
              <a:spLocks/>
            </p:cNvSpPr>
            <p:nvPr/>
          </p:nvSpPr>
          <p:spPr>
            <a:xfrm>
              <a:off x="6796105" y="1715448"/>
              <a:ext cx="2059200" cy="398700"/>
            </a:xfrm>
            <a:prstGeom prst="rect">
              <a:avLst/>
            </a:prstGeom>
            <a:noFill/>
            <a:ln>
              <a:noFill/>
            </a:ln>
          </p:spPr>
          <p:txBody>
            <a:bodyPr wrap="non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US" sz="1400" b="0" i="0" u="none" strike="noStrike" kern="0" cap="none" spc="0" normalizeH="0" baseline="0" noProof="0" dirty="0">
                  <a:ln>
                    <a:noFill/>
                  </a:ln>
                  <a:solidFill>
                    <a:srgbClr val="808285"/>
                  </a:solidFill>
                  <a:effectLst/>
                  <a:uLnTx/>
                  <a:uFillTx/>
                  <a:latin typeface="Open Sans"/>
                  <a:ea typeface="Open Sans"/>
                  <a:cs typeface="Open Sans"/>
                  <a:sym typeface="Open Sans"/>
                </a:rPr>
                <a:t>HTTP r</a:t>
              </a:r>
              <a: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t>equests/second</a:t>
              </a:r>
            </a:p>
          </p:txBody>
        </p:sp>
      </p:grpSp>
      <p:grpSp>
        <p:nvGrpSpPr>
          <p:cNvPr id="17" name="Group 16"/>
          <p:cNvGrpSpPr/>
          <p:nvPr/>
        </p:nvGrpSpPr>
        <p:grpSpPr>
          <a:xfrm>
            <a:off x="6952949" y="4181869"/>
            <a:ext cx="2059200" cy="832145"/>
            <a:chOff x="6796105" y="1282003"/>
            <a:chExt cx="2059200" cy="832145"/>
          </a:xfrm>
        </p:grpSpPr>
        <p:sp>
          <p:nvSpPr>
            <p:cNvPr id="18" name="Shape 86"/>
            <p:cNvSpPr txBox="1">
              <a:spLocks/>
            </p:cNvSpPr>
            <p:nvPr/>
          </p:nvSpPr>
          <p:spPr>
            <a:xfrm>
              <a:off x="6966955" y="1282003"/>
              <a:ext cx="1717500" cy="626100"/>
            </a:xfrm>
            <a:prstGeom prst="rect">
              <a:avLst/>
            </a:prstGeom>
            <a:noFill/>
            <a:ln>
              <a:noFill/>
            </a:ln>
          </p:spPr>
          <p:txBody>
            <a:bodyPr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US" sz="4200" b="1" i="0" u="none" strike="noStrike" kern="0" cap="none" spc="0" normalizeH="0" baseline="0" noProof="0" dirty="0">
                  <a:ln>
                    <a:noFill/>
                  </a:ln>
                  <a:solidFill>
                    <a:srgbClr val="808285"/>
                  </a:solidFill>
                  <a:effectLst/>
                  <a:uLnTx/>
                  <a:uFillTx/>
                  <a:latin typeface="Open Sans"/>
                  <a:ea typeface="Open Sans"/>
                  <a:cs typeface="Open Sans"/>
                  <a:sym typeface="Open Sans"/>
                </a:rPr>
                <a:t>1.2</a:t>
              </a:r>
              <a:r>
                <a:rPr kumimoji="0" lang="en" sz="4200" b="1" i="0" u="none" strike="noStrike" kern="0" cap="none" spc="0" normalizeH="0" baseline="0" noProof="0">
                  <a:ln>
                    <a:noFill/>
                  </a:ln>
                  <a:solidFill>
                    <a:srgbClr val="808285"/>
                  </a:solidFill>
                  <a:effectLst/>
                  <a:uLnTx/>
                  <a:uFillTx/>
                  <a:latin typeface="Open Sans"/>
                  <a:ea typeface="Open Sans"/>
                  <a:cs typeface="Open Sans"/>
                  <a:sym typeface="Open Sans"/>
                </a:rPr>
                <a:t>M</a:t>
              </a:r>
            </a:p>
          </p:txBody>
        </p:sp>
        <p:sp>
          <p:nvSpPr>
            <p:cNvPr id="19" name="Shape 87"/>
            <p:cNvSpPr txBox="1">
              <a:spLocks/>
            </p:cNvSpPr>
            <p:nvPr/>
          </p:nvSpPr>
          <p:spPr>
            <a:xfrm>
              <a:off x="6796105" y="1715448"/>
              <a:ext cx="2059200" cy="398700"/>
            </a:xfrm>
            <a:prstGeom prst="rect">
              <a:avLst/>
            </a:prstGeom>
            <a:noFill/>
            <a:ln>
              <a:noFill/>
            </a:ln>
          </p:spPr>
          <p:txBody>
            <a:bodyPr wrap="non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US" sz="1400" b="0" i="0" u="none" strike="noStrike" kern="0" cap="none" spc="0" normalizeH="0" baseline="0" noProof="0" dirty="0">
                  <a:ln>
                    <a:noFill/>
                  </a:ln>
                  <a:solidFill>
                    <a:srgbClr val="808285"/>
                  </a:solidFill>
                  <a:effectLst/>
                  <a:uLnTx/>
                  <a:uFillTx/>
                  <a:latin typeface="Open Sans"/>
                  <a:ea typeface="Open Sans"/>
                  <a:cs typeface="Open Sans"/>
                  <a:sym typeface="Open Sans"/>
                </a:rPr>
                <a:t>DNS r</a:t>
              </a:r>
              <a:r>
                <a:rPr kumimoji="0" lang="en" sz="1400" b="0" i="0" u="none" strike="noStrike" kern="0" cap="none" spc="0" normalizeH="0" baseline="0" noProof="0">
                  <a:ln>
                    <a:noFill/>
                  </a:ln>
                  <a:solidFill>
                    <a:srgbClr val="808285"/>
                  </a:solidFill>
                  <a:effectLst/>
                  <a:uLnTx/>
                  <a:uFillTx/>
                  <a:latin typeface="Open Sans"/>
                  <a:ea typeface="Open Sans"/>
                  <a:cs typeface="Open Sans"/>
                  <a:sym typeface="Open Sans"/>
                </a:rPr>
                <a:t>equests/second</a:t>
              </a:r>
            </a:p>
          </p:txBody>
        </p:sp>
      </p:grpSp>
      <p:sp>
        <p:nvSpPr>
          <p:cNvPr id="21" name="Shape 82"/>
          <p:cNvSpPr txBox="1">
            <a:spLocks/>
          </p:cNvSpPr>
          <p:nvPr/>
        </p:nvSpPr>
        <p:spPr>
          <a:xfrm>
            <a:off x="3005422" y="4216219"/>
            <a:ext cx="3621474" cy="553968"/>
          </a:xfrm>
          <a:prstGeom prst="rect">
            <a:avLst/>
          </a:prstGeom>
          <a:noFill/>
          <a:ln>
            <a:noFill/>
          </a:ln>
        </p:spPr>
        <p:txBody>
          <a:bodyPr wrap="none" lIns="91425" tIns="91425" rIns="91425" bIns="91425" anchor="b" anchorCtr="0">
            <a:spAutoFit/>
          </a:bodyPr>
          <a:lstStyle/>
          <a:p>
            <a:pPr marL="0" marR="0" lvl="0" indent="0" algn="ctr" defTabSz="914400" rtl="0" eaLnBrk="1" fontAlgn="auto" latinLnBrk="0" hangingPunct="1">
              <a:lnSpc>
                <a:spcPct val="100000"/>
              </a:lnSpc>
              <a:spcBef>
                <a:spcPts val="0"/>
              </a:spcBef>
              <a:spcAft>
                <a:spcPts val="0"/>
              </a:spcAft>
              <a:buClr>
                <a:srgbClr val="408BC9"/>
              </a:buClr>
              <a:buSzPct val="100000"/>
              <a:buFont typeface="Open Sans"/>
              <a:buNone/>
              <a:tabLst/>
              <a:defRPr/>
            </a:pPr>
            <a:r>
              <a:rPr kumimoji="0" lang="en-US" sz="2400" b="1" i="0" u="none" strike="noStrike" kern="0" cap="none" spc="0" normalizeH="0" baseline="0" noProof="0" dirty="0">
                <a:ln>
                  <a:noFill/>
                </a:ln>
                <a:solidFill>
                  <a:srgbClr val="808285"/>
                </a:solidFill>
                <a:effectLst/>
                <a:uLnTx/>
                <a:uFillTx/>
                <a:latin typeface="Open Sans"/>
                <a:ea typeface="Open Sans"/>
                <a:cs typeface="Open Sans"/>
                <a:sym typeface="Open Sans"/>
              </a:rPr>
              <a:t>EVERYTHING IPv4/IPv6</a:t>
            </a:r>
            <a:endParaRPr kumimoji="0" lang="en" sz="2400" b="1" i="0" u="none" strike="noStrike" kern="0" cap="none" spc="0" normalizeH="0" baseline="0" noProof="0">
              <a:ln>
                <a:noFill/>
              </a:ln>
              <a:solidFill>
                <a:srgbClr val="808285"/>
              </a:solidFill>
              <a:effectLst/>
              <a:uLnTx/>
              <a:uFillTx/>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Cloudflare’s benefits</a:t>
            </a:r>
          </a:p>
        </p:txBody>
      </p:sp>
      <p:sp>
        <p:nvSpPr>
          <p:cNvPr id="6" name="Title 5"/>
          <p:cNvSpPr>
            <a:spLocks noGrp="1"/>
          </p:cNvSpPr>
          <p:nvPr>
            <p:ph type="title" idx="2"/>
          </p:nvPr>
        </p:nvSpPr>
        <p:spPr/>
        <p:txBody>
          <a:bodyPr/>
          <a:lstStyle/>
          <a:p>
            <a:r>
              <a:rPr lang="en-US" dirty="0"/>
              <a:t>// Cloudflare Introduction</a:t>
            </a:r>
          </a:p>
        </p:txBody>
      </p:sp>
      <p:grpSp>
        <p:nvGrpSpPr>
          <p:cNvPr id="11" name="Group 10"/>
          <p:cNvGrpSpPr/>
          <p:nvPr/>
        </p:nvGrpSpPr>
        <p:grpSpPr>
          <a:xfrm>
            <a:off x="457200" y="2031202"/>
            <a:ext cx="5753100" cy="1591340"/>
            <a:chOff x="393457" y="1450299"/>
            <a:chExt cx="8473249" cy="2343749"/>
          </a:xfrm>
        </p:grpSpPr>
        <p:pic>
          <p:nvPicPr>
            <p:cNvPr id="7" name="Shape 110"/>
            <p:cNvPicPr preferRelativeResize="0"/>
            <p:nvPr/>
          </p:nvPicPr>
          <p:blipFill>
            <a:blip r:embed="rId2">
              <a:alphaModFix/>
            </a:blip>
            <a:stretch>
              <a:fillRect/>
            </a:stretch>
          </p:blipFill>
          <p:spPr>
            <a:xfrm>
              <a:off x="6762117" y="1450299"/>
              <a:ext cx="2104589" cy="2343749"/>
            </a:xfrm>
            <a:prstGeom prst="rect">
              <a:avLst/>
            </a:prstGeom>
            <a:noFill/>
            <a:ln>
              <a:noFill/>
            </a:ln>
          </p:spPr>
        </p:pic>
        <p:pic>
          <p:nvPicPr>
            <p:cNvPr id="8" name="Shape 111"/>
            <p:cNvPicPr preferRelativeResize="0"/>
            <p:nvPr/>
          </p:nvPicPr>
          <p:blipFill>
            <a:blip r:embed="rId3">
              <a:alphaModFix/>
            </a:blip>
            <a:stretch>
              <a:fillRect/>
            </a:stretch>
          </p:blipFill>
          <p:spPr>
            <a:xfrm>
              <a:off x="393457" y="1450299"/>
              <a:ext cx="2130679" cy="2343749"/>
            </a:xfrm>
            <a:prstGeom prst="rect">
              <a:avLst/>
            </a:prstGeom>
            <a:noFill/>
            <a:ln>
              <a:noFill/>
            </a:ln>
          </p:spPr>
        </p:pic>
        <p:pic>
          <p:nvPicPr>
            <p:cNvPr id="9" name="Shape 112"/>
            <p:cNvPicPr preferRelativeResize="0"/>
            <p:nvPr/>
          </p:nvPicPr>
          <p:blipFill>
            <a:blip r:embed="rId4">
              <a:alphaModFix/>
            </a:blip>
            <a:stretch>
              <a:fillRect/>
            </a:stretch>
          </p:blipFill>
          <p:spPr>
            <a:xfrm>
              <a:off x="4654444" y="1450299"/>
              <a:ext cx="2095892" cy="2343749"/>
            </a:xfrm>
            <a:prstGeom prst="rect">
              <a:avLst/>
            </a:prstGeom>
            <a:noFill/>
            <a:ln>
              <a:noFill/>
            </a:ln>
          </p:spPr>
        </p:pic>
        <p:pic>
          <p:nvPicPr>
            <p:cNvPr id="10" name="Shape 113"/>
            <p:cNvPicPr preferRelativeResize="0"/>
            <p:nvPr/>
          </p:nvPicPr>
          <p:blipFill>
            <a:blip r:embed="rId5">
              <a:alphaModFix/>
            </a:blip>
            <a:stretch>
              <a:fillRect/>
            </a:stretch>
          </p:blipFill>
          <p:spPr>
            <a:xfrm>
              <a:off x="2551691" y="1450299"/>
              <a:ext cx="2102415" cy="234374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Performance</a:t>
            </a:r>
          </a:p>
        </p:txBody>
      </p:sp>
      <p:sp>
        <p:nvSpPr>
          <p:cNvPr id="6" name="Title 5"/>
          <p:cNvSpPr>
            <a:spLocks noGrp="1"/>
          </p:cNvSpPr>
          <p:nvPr>
            <p:ph type="title" idx="2"/>
          </p:nvPr>
        </p:nvSpPr>
        <p:spPr/>
        <p:txBody>
          <a:bodyPr/>
          <a:lstStyle/>
          <a:p>
            <a:r>
              <a:rPr lang="en-US" dirty="0"/>
              <a:t>// Cloudflare Introduction</a:t>
            </a:r>
          </a:p>
        </p:txBody>
      </p:sp>
      <p:sp>
        <p:nvSpPr>
          <p:cNvPr id="11" name="Shape 134"/>
          <p:cNvSpPr txBox="1"/>
          <p:nvPr/>
        </p:nvSpPr>
        <p:spPr>
          <a:xfrm>
            <a:off x="1013375" y="1089925"/>
            <a:ext cx="2025900" cy="8742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CDN</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Moving content physically closer to visitors with our CDN.</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pic>
        <p:nvPicPr>
          <p:cNvPr id="12" name="Shape 135"/>
          <p:cNvPicPr preferRelativeResize="0"/>
          <p:nvPr/>
        </p:nvPicPr>
        <p:blipFill>
          <a:blip r:embed="rId2">
            <a:alphaModFix/>
          </a:blip>
          <a:stretch>
            <a:fillRect/>
          </a:stretch>
        </p:blipFill>
        <p:spPr>
          <a:xfrm>
            <a:off x="3583337" y="1249474"/>
            <a:ext cx="380377" cy="380372"/>
          </a:xfrm>
          <a:prstGeom prst="rect">
            <a:avLst/>
          </a:prstGeom>
          <a:noFill/>
          <a:ln>
            <a:noFill/>
          </a:ln>
        </p:spPr>
      </p:pic>
      <p:pic>
        <p:nvPicPr>
          <p:cNvPr id="13" name="Shape 136"/>
          <p:cNvPicPr preferRelativeResize="0"/>
          <p:nvPr/>
        </p:nvPicPr>
        <p:blipFill>
          <a:blip r:embed="rId3">
            <a:alphaModFix/>
          </a:blip>
          <a:stretch>
            <a:fillRect/>
          </a:stretch>
        </p:blipFill>
        <p:spPr>
          <a:xfrm>
            <a:off x="620420" y="1259565"/>
            <a:ext cx="356673" cy="356661"/>
          </a:xfrm>
          <a:prstGeom prst="rect">
            <a:avLst/>
          </a:prstGeom>
          <a:noFill/>
          <a:ln>
            <a:noFill/>
          </a:ln>
        </p:spPr>
      </p:pic>
      <p:pic>
        <p:nvPicPr>
          <p:cNvPr id="14" name="Shape 137"/>
          <p:cNvPicPr preferRelativeResize="0"/>
          <p:nvPr/>
        </p:nvPicPr>
        <p:blipFill>
          <a:blip r:embed="rId4">
            <a:alphaModFix/>
          </a:blip>
          <a:stretch>
            <a:fillRect/>
          </a:stretch>
        </p:blipFill>
        <p:spPr>
          <a:xfrm>
            <a:off x="618284" y="2991056"/>
            <a:ext cx="358808" cy="356661"/>
          </a:xfrm>
          <a:prstGeom prst="rect">
            <a:avLst/>
          </a:prstGeom>
          <a:noFill/>
          <a:ln>
            <a:noFill/>
          </a:ln>
        </p:spPr>
      </p:pic>
      <p:pic>
        <p:nvPicPr>
          <p:cNvPr id="15" name="Shape 138"/>
          <p:cNvPicPr preferRelativeResize="0"/>
          <p:nvPr/>
        </p:nvPicPr>
        <p:blipFill>
          <a:blip r:embed="rId5">
            <a:alphaModFix/>
          </a:blip>
          <a:stretch>
            <a:fillRect/>
          </a:stretch>
        </p:blipFill>
        <p:spPr>
          <a:xfrm>
            <a:off x="620420" y="2002700"/>
            <a:ext cx="356673" cy="356661"/>
          </a:xfrm>
          <a:prstGeom prst="rect">
            <a:avLst/>
          </a:prstGeom>
          <a:noFill/>
          <a:ln>
            <a:noFill/>
          </a:ln>
        </p:spPr>
      </p:pic>
      <p:pic>
        <p:nvPicPr>
          <p:cNvPr id="16" name="Shape 139"/>
          <p:cNvPicPr preferRelativeResize="0"/>
          <p:nvPr/>
        </p:nvPicPr>
        <p:blipFill>
          <a:blip r:embed="rId6">
            <a:alphaModFix/>
          </a:blip>
          <a:stretch>
            <a:fillRect/>
          </a:stretch>
        </p:blipFill>
        <p:spPr>
          <a:xfrm>
            <a:off x="3583337" y="2256427"/>
            <a:ext cx="380377" cy="380372"/>
          </a:xfrm>
          <a:prstGeom prst="rect">
            <a:avLst/>
          </a:prstGeom>
          <a:noFill/>
          <a:ln>
            <a:noFill/>
          </a:ln>
        </p:spPr>
      </p:pic>
      <p:pic>
        <p:nvPicPr>
          <p:cNvPr id="17" name="Shape 140"/>
          <p:cNvPicPr preferRelativeResize="0"/>
          <p:nvPr/>
        </p:nvPicPr>
        <p:blipFill>
          <a:blip r:embed="rId7">
            <a:alphaModFix/>
          </a:blip>
          <a:stretch>
            <a:fillRect/>
          </a:stretch>
        </p:blipFill>
        <p:spPr>
          <a:xfrm>
            <a:off x="3582198" y="3452280"/>
            <a:ext cx="382654" cy="380372"/>
          </a:xfrm>
          <a:prstGeom prst="rect">
            <a:avLst/>
          </a:prstGeom>
          <a:noFill/>
          <a:ln>
            <a:noFill/>
          </a:ln>
        </p:spPr>
      </p:pic>
      <p:sp>
        <p:nvSpPr>
          <p:cNvPr id="18" name="Shape 141"/>
          <p:cNvSpPr txBox="1"/>
          <p:nvPr/>
        </p:nvSpPr>
        <p:spPr>
          <a:xfrm>
            <a:off x="1013375" y="1877327"/>
            <a:ext cx="2163300" cy="9069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Website Optimization</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Cloudflare lets you automatically enable the latest in web technologies.</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19" name="Shape 142"/>
          <p:cNvSpPr txBox="1"/>
          <p:nvPr/>
        </p:nvSpPr>
        <p:spPr>
          <a:xfrm>
            <a:off x="1013374" y="2832334"/>
            <a:ext cx="1709700" cy="1017899"/>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DNS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Cloudflare is one of the fastest managed DNS providers in the world.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0" name="Shape 143"/>
          <p:cNvSpPr txBox="1"/>
          <p:nvPr/>
        </p:nvSpPr>
        <p:spPr>
          <a:xfrm>
            <a:off x="3988499" y="1089925"/>
            <a:ext cx="2025900" cy="9414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SSL</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Modern SSL isn’t just for security—it can actually improve the performance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of your website.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1" name="Shape 144"/>
          <p:cNvSpPr txBox="1"/>
          <p:nvPr/>
        </p:nvSpPr>
        <p:spPr>
          <a:xfrm>
            <a:off x="3988500" y="2096100"/>
            <a:ext cx="2163300" cy="11871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Dedicated SSL Certificates</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With a few clicks within the Cloudflare dashboard, you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can easily and quickly issue new certificates, securely generate private keys and more.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
        <p:nvSpPr>
          <p:cNvPr id="22" name="Shape 145"/>
          <p:cNvSpPr txBox="1"/>
          <p:nvPr/>
        </p:nvSpPr>
        <p:spPr>
          <a:xfrm>
            <a:off x="3988500" y="3287118"/>
            <a:ext cx="2073000" cy="1357500"/>
          </a:xfrm>
          <a:prstGeom prst="rect">
            <a:avLst/>
          </a:prstGeom>
          <a:noFill/>
          <a:ln>
            <a:noFill/>
          </a:ln>
        </p:spPr>
        <p:txBody>
          <a:bodyPr lIns="91425" tIns="91425" rIns="91425" bIns="91425" anchor="t" anchorCtr="0">
            <a:noAutofit/>
          </a:bodyPr>
          <a:lstStyle/>
          <a:p>
            <a:pPr lvl="0" rtl="0">
              <a:spcBef>
                <a:spcPts val="600"/>
              </a:spcBef>
              <a:buNone/>
            </a:pPr>
            <a:r>
              <a:rPr lang="en" sz="1000" b="1">
                <a:solidFill>
                  <a:srgbClr val="666666"/>
                </a:solidFill>
                <a:latin typeface="Open Sans"/>
                <a:ea typeface="Open Sans"/>
                <a:cs typeface="Open Sans"/>
                <a:sym typeface="Open Sans"/>
              </a:rPr>
              <a:t>Load Balancing</a:t>
            </a:r>
            <a:r>
              <a:rPr lang="en" sz="1000">
                <a:solidFill>
                  <a:srgbClr val="666666"/>
                </a:solidFill>
                <a:latin typeface="Open Sans"/>
                <a:ea typeface="Open Sans"/>
                <a:cs typeface="Open Sans"/>
                <a:sym typeface="Open Sans"/>
              </a:rPr>
              <a:t/>
            </a:r>
            <a:br>
              <a:rPr lang="en" sz="1000">
                <a:solidFill>
                  <a:srgbClr val="666666"/>
                </a:solidFill>
                <a:latin typeface="Open Sans"/>
                <a:ea typeface="Open Sans"/>
                <a:cs typeface="Open Sans"/>
                <a:sym typeface="Open Sans"/>
              </a:rPr>
            </a:br>
            <a:r>
              <a:rPr lang="en" sz="1000">
                <a:solidFill>
                  <a:srgbClr val="666666"/>
                </a:solidFill>
                <a:latin typeface="Open Sans"/>
                <a:ea typeface="Open Sans"/>
                <a:cs typeface="Open Sans"/>
                <a:sym typeface="Open Sans"/>
              </a:rPr>
              <a:t>Cloudflare Load Balancing provides load balancing, geo-steering, monitoring and failover for your Internet facing infrastructure enhancing service availability. </a:t>
            </a:r>
          </a:p>
          <a:p>
            <a:pPr lvl="0" rtl="0">
              <a:spcBef>
                <a:spcPts val="600"/>
              </a:spcBef>
              <a:buNone/>
            </a:pPr>
            <a:endParaRPr sz="1000">
              <a:solidFill>
                <a:srgbClr val="666666"/>
              </a:solidFill>
              <a:latin typeface="Open Sans"/>
              <a:ea typeface="Open Sans"/>
              <a:cs typeface="Open Sans"/>
              <a:sym typeface="Open Sans"/>
            </a:endParaRPr>
          </a:p>
          <a:p>
            <a:pPr lvl="0" rtl="0">
              <a:spcBef>
                <a:spcPts val="600"/>
              </a:spcBef>
              <a:buNone/>
            </a:pPr>
            <a:endParaRPr sz="1000">
              <a:solidFill>
                <a:srgbClr val="66666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loudflare Presentation (whi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3737</TotalTime>
  <Words>1179</Words>
  <Application>Microsoft Macintosh PowerPoint</Application>
  <PresentationFormat>On-screen Show (16:9)</PresentationFormat>
  <Paragraphs>312</Paragraphs>
  <Slides>51</Slides>
  <Notes>37</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51</vt:i4>
      </vt:variant>
    </vt:vector>
  </HeadingPairs>
  <TitlesOfParts>
    <vt:vector size="54" baseType="lpstr">
      <vt:lpstr>Cutive Mono</vt:lpstr>
      <vt:lpstr>Open Sans</vt:lpstr>
      <vt:lpstr>Cloudflare Presentation (white)</vt:lpstr>
      <vt:lpstr>IPv6 @ Cloudflare (and v6 related items) AfPIF Abidjan – August/2017</vt:lpstr>
      <vt:lpstr>// Personal Introduction</vt:lpstr>
      <vt:lpstr>Martin J. Levy @ Cloudflare</vt:lpstr>
      <vt:lpstr>// The Punchline!</vt:lpstr>
      <vt:lpstr>At Cloudflare, IPv6 is always on!</vt:lpstr>
      <vt:lpstr>// Introduction to Cloudflare</vt:lpstr>
      <vt:lpstr>AS13335 / Cloudflare’s Global Anycast Network</vt:lpstr>
      <vt:lpstr>Cloudflare’s benefits</vt:lpstr>
      <vt:lpstr>Performance</vt:lpstr>
      <vt:lpstr>Security</vt:lpstr>
      <vt:lpstr>Reliability</vt:lpstr>
      <vt:lpstr>Insight</vt:lpstr>
      <vt:lpstr> A few of our Technology customers</vt:lpstr>
      <vt:lpstr>// Now Down to the Technical Parts …</vt:lpstr>
      <vt:lpstr>The Technical Part</vt:lpstr>
      <vt:lpstr>IPv6 @ Cloudflare is so 2606:4700::5ca1:ab1e:6810:4737 </vt:lpstr>
      <vt:lpstr>Cloudflare can be a “bridge” to IPv6</vt:lpstr>
      <vt:lpstr>Cloudflare can be a “bridge” to IPv6</vt:lpstr>
      <vt:lpstr>Cloudflare can be a “bridge” to IPv6</vt:lpstr>
      <vt:lpstr>Cloudflare can be a “bridge” to IPv6</vt:lpstr>
      <vt:lpstr>// Flipping the Switch!</vt:lpstr>
      <vt:lpstr>Flipping the Switch on Every Domain/Zone</vt:lpstr>
      <vt:lpstr>People (Some You May Know) Noticed!</vt:lpstr>
      <vt:lpstr>Eric Vyncke’s graph is it’s full glory!</vt:lpstr>
      <vt:lpstr>Slide 25</vt:lpstr>
      <vt:lpstr>// Removing the Switch</vt:lpstr>
      <vt:lpstr>The Disable IPv6 Switch Goes Away!</vt:lpstr>
      <vt:lpstr>// Who and What is Driving IPv6?</vt:lpstr>
      <vt:lpstr>Top IPv6 Countries – Belgium</vt:lpstr>
      <vt:lpstr>Top IPv6 Countries – Ireland (kinda)</vt:lpstr>
      <vt:lpstr>Top IPv6 Countries – Japan</vt:lpstr>
      <vt:lpstr>Percentage of IPv6 vs. Bandwidth per Network</vt:lpstr>
      <vt:lpstr>Top 10 IPv6 (~55% of Cloudlfare IPv6 Traffic)</vt:lpstr>
      <vt:lpstr>Slide 34</vt:lpstr>
      <vt:lpstr>IPv6 by Device Type</vt:lpstr>
      <vt:lpstr>iOS vs Android</vt:lpstr>
      <vt:lpstr>Windows and IPv6</vt:lpstr>
      <vt:lpstr>DNS traffic and floods (IPv4 vs IPv6)</vt:lpstr>
      <vt:lpstr>IPv6 and DNS</vt:lpstr>
      <vt:lpstr>More v6 addresses != more v6 uniques in DNS</vt:lpstr>
      <vt:lpstr>IPv6 Global Map (AAAA queries)</vt:lpstr>
      <vt:lpstr>IPv6 Global Map (% Traffic IPv6)</vt:lpstr>
      <vt:lpstr>// Deprecated IPv6 DNS – Remember A6?</vt:lpstr>
      <vt:lpstr>IPv6 Global Map (A6 Queries – Not a Typo)</vt:lpstr>
      <vt:lpstr>Who’s Sending A6?</vt:lpstr>
      <vt:lpstr>// What’s next for IPv6? Fix DNS!</vt:lpstr>
      <vt:lpstr>A &amp; AAAA Records - How Silly is this in 2017?</vt:lpstr>
      <vt:lpstr>AAAA For Free (When Doing an A Query)!</vt:lpstr>
      <vt:lpstr>Working code (an IETF must!)</vt:lpstr>
      <vt:lpstr>IETF draft – pick one, any one (maybe ours?)</vt:lpstr>
      <vt:lpstr>Thank you! martin@cloudflare.com  @mahtin / @cloudflare</vt:lpstr>
    </vt:vector>
  </TitlesOfParts>
  <Manager/>
  <Company>Cloudflare,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at Cloudflare</dc:title>
  <dc:subject/>
  <dc:creator>Martin J Levy</dc:creator>
  <cp:keywords>IPv6</cp:keywords>
  <dc:description/>
  <cp:lastModifiedBy>Martin Levy</cp:lastModifiedBy>
  <cp:revision>36</cp:revision>
  <cp:lastPrinted>2017-06-12T22:31:27Z</cp:lastPrinted>
  <dcterms:created xsi:type="dcterms:W3CDTF">2017-06-13T17:58:31Z</dcterms:created>
  <dcterms:modified xsi:type="dcterms:W3CDTF">2017-06-13T18:02:10Z</dcterms:modified>
  <cp:category/>
</cp:coreProperties>
</file>