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9" r:id="rId2"/>
    <p:sldId id="256" r:id="rId3"/>
    <p:sldId id="328" r:id="rId4"/>
    <p:sldId id="329" r:id="rId5"/>
    <p:sldId id="330" r:id="rId6"/>
    <p:sldId id="331" r:id="rId7"/>
    <p:sldId id="343" r:id="rId8"/>
    <p:sldId id="334" r:id="rId9"/>
    <p:sldId id="335" r:id="rId10"/>
    <p:sldId id="336" r:id="rId11"/>
    <p:sldId id="337" r:id="rId12"/>
    <p:sldId id="339" r:id="rId13"/>
    <p:sldId id="340" r:id="rId14"/>
    <p:sldId id="342" r:id="rId15"/>
    <p:sldId id="344" r:id="rId16"/>
    <p:sldId id="279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31"/>
  </p:normalViewPr>
  <p:slideViewPr>
    <p:cSldViewPr snapToGrid="0" snapToObjects="1">
      <p:cViewPr varScale="1">
        <p:scale>
          <a:sx n="101" d="100"/>
          <a:sy n="101" d="100"/>
        </p:scale>
        <p:origin x="21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F9156-C902-E949-8E43-1EBD21CAA697}" type="datetimeFigureOut">
              <a:rPr lang="en-US" smtClean="0"/>
              <a:t>8/23/17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98EA8-7DF2-AE4D-9746-9A4751013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81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5AE44B-1A1D-F343-8B37-D72273106B34}" type="datetimeFigureOut">
              <a:rPr lang="en-US" altLang="x-none"/>
              <a:pPr/>
              <a:t>8/23/17</a:t>
            </a:fld>
            <a:endParaRPr lang="en-US" alt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B4BB1A-0B2E-FA45-9F5F-85064882FB10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6679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F66F30-9882-1A41-9C81-3EC41FFF1011}" type="datetime1">
              <a:rPr lang="en-US" altLang="x-none"/>
              <a:pPr/>
              <a:t>8/23/17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F10E9-A1CF-9646-859A-654F8F145E2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3529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418DFA-5583-1745-A2C6-5D16ACE4453D}" type="datetime1">
              <a:rPr lang="en-US" altLang="x-none"/>
              <a:pPr/>
              <a:t>8/23/17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B1565-CD1D-9843-B422-FFB012AD8BB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1364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5AACD2-351B-9A4C-99C4-CBA1ED752BDF}" type="datetime1">
              <a:rPr lang="en-US" altLang="x-none"/>
              <a:pPr/>
              <a:t>8/23/17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DDD9B-C54D-6C43-8C2C-0E6F3F31043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07827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"/>
          <p:cNvSpPr txBox="1"/>
          <p:nvPr/>
        </p:nvSpPr>
        <p:spPr>
          <a:xfrm>
            <a:off x="651867" y="5625703"/>
            <a:ext cx="1634133" cy="302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 algn="l">
              <a:lnSpc>
                <a:spcPts val="1800"/>
              </a:lnSpc>
              <a:tabLst>
                <a:tab pos="1168400" algn="l"/>
                <a:tab pos="2336800" algn="l"/>
                <a:tab pos="2349500" algn="l"/>
              </a:tabLst>
              <a:defRPr sz="1600" b="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rPr sz="1125"/>
              <a:t> </a:t>
            </a:r>
          </a:p>
        </p:txBody>
      </p:sp>
      <p:sp>
        <p:nvSpPr>
          <p:cNvPr id="118" name="Text"/>
          <p:cNvSpPr txBox="1"/>
          <p:nvPr/>
        </p:nvSpPr>
        <p:spPr>
          <a:xfrm>
            <a:off x="2843784" y="5625703"/>
            <a:ext cx="2527102" cy="302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ts val="1800"/>
              </a:lnSpc>
              <a:tabLst>
                <a:tab pos="1168400" algn="l"/>
                <a:tab pos="2336800" algn="l"/>
                <a:tab pos="3505200" algn="l"/>
                <a:tab pos="3606800" algn="l"/>
              </a:tabLst>
              <a:defRPr sz="1600" b="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rPr sz="1125"/>
              <a:t> </a:t>
            </a:r>
          </a:p>
        </p:txBody>
      </p:sp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642938" y="1107282"/>
            <a:ext cx="7859268" cy="6035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4219"/>
              </a:lnSpc>
              <a:spcBef>
                <a:spcPts val="211"/>
              </a:spcBef>
              <a:tabLst>
                <a:tab pos="821502" algn="l"/>
                <a:tab pos="1643004" algn="l"/>
                <a:tab pos="2464506" algn="l"/>
                <a:tab pos="3294938" algn="l"/>
                <a:tab pos="4116440" algn="l"/>
                <a:tab pos="4937942" algn="l"/>
                <a:tab pos="5759444" algn="l"/>
                <a:tab pos="6580946" algn="l"/>
              </a:tabLst>
              <a:defRPr sz="3516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idx="1"/>
          </p:nvPr>
        </p:nvSpPr>
        <p:spPr>
          <a:xfrm>
            <a:off x="642938" y="1866305"/>
            <a:ext cx="7847838" cy="421081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531"/>
              </a:lnSpc>
              <a:spcBef>
                <a:spcPts val="0"/>
              </a:spcBef>
              <a:buSzTx/>
              <a:buNone/>
              <a:tabLst>
                <a:tab pos="26788" algn="l"/>
                <a:tab pos="535762" algn="l"/>
                <a:tab pos="1357264" algn="l"/>
                <a:tab pos="2178766" algn="l"/>
                <a:tab pos="3009198" algn="l"/>
                <a:tab pos="3830700" algn="l"/>
                <a:tab pos="4652202" algn="l"/>
                <a:tab pos="5473704" algn="l"/>
                <a:tab pos="6295206" algn="l"/>
              </a:tabLst>
              <a:defRPr sz="2109">
                <a:latin typeface="Helvetica"/>
                <a:ea typeface="Helvetica"/>
                <a:cs typeface="Helvetica"/>
                <a:sym typeface="Helvetica"/>
              </a:defRPr>
            </a:lvl1pPr>
            <a:lvl2pPr marL="0" indent="214305">
              <a:lnSpc>
                <a:spcPts val="2812"/>
              </a:lnSpc>
              <a:spcBef>
                <a:spcPts val="0"/>
              </a:spcBef>
              <a:buSzTx/>
              <a:buNone/>
              <a:tabLst>
                <a:tab pos="785785" algn="l"/>
                <a:tab pos="946513" algn="l"/>
                <a:tab pos="1768015" algn="l"/>
                <a:tab pos="2598447" algn="l"/>
                <a:tab pos="3419949" algn="l"/>
                <a:tab pos="4241451" algn="l"/>
                <a:tab pos="5062953" algn="l"/>
                <a:tab pos="5884455" algn="l"/>
                <a:tab pos="6705957" algn="l"/>
              </a:tabLst>
              <a:defRPr sz="2391">
                <a:latin typeface="Helvetica"/>
                <a:ea typeface="Helvetica"/>
                <a:cs typeface="Helvetica"/>
                <a:sym typeface="Helvetica"/>
              </a:defRPr>
            </a:lvl2pPr>
            <a:lvl3pPr marL="0" indent="428610">
              <a:lnSpc>
                <a:spcPts val="2531"/>
              </a:lnSpc>
              <a:spcBef>
                <a:spcPts val="0"/>
              </a:spcBef>
              <a:buSzTx/>
              <a:buNone/>
              <a:tabLst>
                <a:tab pos="1357264" algn="l"/>
                <a:tab pos="1562640" algn="l"/>
                <a:tab pos="2178766" algn="l"/>
                <a:tab pos="3009198" algn="l"/>
                <a:tab pos="3830700" algn="l"/>
                <a:tab pos="4652202" algn="l"/>
                <a:tab pos="5473704" algn="l"/>
                <a:tab pos="6295206" algn="l"/>
                <a:tab pos="7116708" algn="l"/>
              </a:tabLst>
              <a:defRPr sz="2109">
                <a:latin typeface="Helvetica"/>
                <a:ea typeface="Helvetica"/>
                <a:cs typeface="Helvetica"/>
                <a:sym typeface="Helvetica"/>
              </a:defRPr>
            </a:lvl3pPr>
            <a:lvl4pPr marL="0" indent="642915">
              <a:lnSpc>
                <a:spcPts val="1969"/>
              </a:lnSpc>
              <a:spcBef>
                <a:spcPts val="0"/>
              </a:spcBef>
              <a:buSzTx/>
              <a:buNone/>
              <a:tabLst>
                <a:tab pos="1768015" algn="l"/>
                <a:tab pos="2393071" algn="l"/>
                <a:tab pos="2598447" algn="l"/>
                <a:tab pos="3419949" algn="l"/>
                <a:tab pos="4241451" algn="l"/>
                <a:tab pos="5062953" algn="l"/>
                <a:tab pos="5884455" algn="l"/>
                <a:tab pos="6705957" algn="l"/>
                <a:tab pos="7536388" algn="l"/>
              </a:tabLst>
              <a:defRPr sz="1687">
                <a:latin typeface="Helvetica"/>
                <a:ea typeface="Helvetica"/>
                <a:cs typeface="Helvetica"/>
                <a:sym typeface="Helvetica"/>
              </a:defRPr>
            </a:lvl4pPr>
            <a:lvl5pPr marL="0" indent="857220">
              <a:lnSpc>
                <a:spcPts val="1687"/>
              </a:lnSpc>
              <a:spcBef>
                <a:spcPts val="0"/>
              </a:spcBef>
              <a:buSzTx/>
              <a:buNone/>
              <a:tabLst>
                <a:tab pos="2178766" algn="l"/>
                <a:tab pos="3009198" algn="l"/>
                <a:tab pos="3214573" algn="l"/>
                <a:tab pos="3830700" algn="l"/>
                <a:tab pos="4652202" algn="l"/>
                <a:tab pos="5473704" algn="l"/>
                <a:tab pos="6295206" algn="l"/>
                <a:tab pos="7116708" algn="l"/>
                <a:tab pos="7947139" algn="l"/>
              </a:tabLst>
              <a:defRPr sz="1406"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69206" y="5953530"/>
            <a:ext cx="205384" cy="223243"/>
          </a:xfrm>
          <a:prstGeom prst="rect">
            <a:avLst/>
          </a:prstGeom>
        </p:spPr>
        <p:txBody>
          <a:bodyPr lIns="38100" tIns="38100" rIns="38100" bIns="38100"/>
          <a:lstStyle>
            <a:lvl1pPr algn="r">
              <a:lnSpc>
                <a:spcPts val="1266"/>
              </a:lnSpc>
              <a:tabLst>
                <a:tab pos="821502" algn="l"/>
                <a:tab pos="1643004" algn="l"/>
              </a:tabLst>
              <a:defRPr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922611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7983" y="6505277"/>
            <a:ext cx="259104" cy="267891"/>
          </a:xfrm>
          <a:prstGeom prst="rect">
            <a:avLst/>
          </a:prstGeom>
        </p:spPr>
        <p:txBody>
          <a:bodyPr/>
          <a:lstStyle>
            <a:lvl1pPr>
              <a:defRPr sz="1266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912370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3233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4E8125-7640-0244-890A-96AA71F94DBF}" type="datetime1">
              <a:rPr lang="en-US" altLang="x-none"/>
              <a:pPr/>
              <a:t>8/23/17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87F25-C952-7C4B-91D6-1138997490E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310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7303C4-330D-5145-BF07-EA044094E646}" type="datetime1">
              <a:rPr lang="en-US" altLang="x-none"/>
              <a:pPr/>
              <a:t>8/23/17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36E65-68D1-BC48-AE17-2F44F584FA4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90652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DB9529-38DF-1640-9F49-6FB6037A1507}" type="datetime1">
              <a:rPr lang="en-US" altLang="x-none"/>
              <a:pPr/>
              <a:t>8/23/17</a:t>
            </a:fld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E63CA-14CA-CF44-AD26-61CF0900C16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4729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02A3CC-6053-344A-BE2F-F95BBC4CE283}" type="datetime1">
              <a:rPr lang="en-US" altLang="x-none"/>
              <a:pPr/>
              <a:t>8/23/17</a:t>
            </a:fld>
            <a:endParaRPr lang="en-US" altLang="x-non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EBBEA-1D1F-5E44-A81F-1A65BDB8901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9859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432696-FE6E-AB48-8AE9-67C68A7DE5F0}" type="datetime1">
              <a:rPr lang="en-US" altLang="x-none"/>
              <a:pPr/>
              <a:t>8/23/17</a:t>
            </a:fld>
            <a:endParaRPr lang="en-US" alt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16671-1C3A-E642-8631-01CB004A029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50562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351AB0-4E86-F641-A38D-3619019D4889}" type="datetime1">
              <a:rPr lang="en-US" altLang="x-none"/>
              <a:pPr/>
              <a:t>8/23/17</a:t>
            </a:fld>
            <a:endParaRPr lang="en-US" altLang="x-non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20C0A-B571-544C-B02B-CE71673F954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079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F3A59E-5CD9-3440-A104-2E234A36AE89}" type="datetime1">
              <a:rPr lang="en-US" altLang="x-none"/>
              <a:pPr/>
              <a:t>8/23/17</a:t>
            </a:fld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4B8C2-6136-3F4A-B3AE-354FBBF4F87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185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1607C7-2765-5A4F-BE36-CB3EA2784510}" type="datetime1">
              <a:rPr lang="en-US" altLang="x-none"/>
              <a:pPr/>
              <a:t>8/23/17</a:t>
            </a:fld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33A04-C07D-E441-91F4-8857ADD9443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3984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9CBB5F1A-F52C-6842-98F6-6124E5380DD3}" type="datetime1">
              <a:rPr lang="en-US" altLang="x-none"/>
              <a:pPr/>
              <a:t>8/23/17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20324FE4-1A64-604F-AB0B-4AD677C77130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eering@seacom.mu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hyperlink" Target="mailto:info@inx.net.za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frank@simbanet.co.tz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bs.bi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ossama@google.com" TargetMode="External"/><Relationship Id="rId3" Type="http://schemas.openxmlformats.org/officeDocument/2006/relationships/hyperlink" Target="mailto:tvolmer@google.com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hyperlink" Target="mailto:mwangi@isoc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hyperlink" Target="mailto:mwangi@isoc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.linkedin.com/pub/andreas-sturm/13/a10/255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mailto:peering@pch.ne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tif"/><Relationship Id="rId3" Type="http://schemas.openxmlformats.org/officeDocument/2006/relationships/hyperlink" Target="mailto:peering@pch.net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uixp.co.ug/" TargetMode="Externa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ix.or.tz/" TargetMode="External"/><Relationship Id="rId3" Type="http://schemas.openxmlformats.org/officeDocument/2006/relationships/hyperlink" Target="mailto:info@tix.or.t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 b="1" dirty="0" smtClean="0">
                <a:ea typeface="ＭＳ Ｐゴシック" charset="-128"/>
              </a:rPr>
              <a:t>AfPIF-2017</a:t>
            </a:r>
            <a:endParaRPr lang="en-US" altLang="x-none" b="1" dirty="0">
              <a:ea typeface="ＭＳ Ｐゴシック" charset="-128"/>
            </a:endParaRPr>
          </a:p>
        </p:txBody>
      </p:sp>
      <p:sp>
        <p:nvSpPr>
          <p:cNvPr id="15362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x-none" dirty="0">
                <a:solidFill>
                  <a:srgbClr val="898989"/>
                </a:solidFill>
                <a:ea typeface="ＭＳ Ｐゴシック" charset="-128"/>
              </a:rPr>
              <a:t>Peering Introductions</a:t>
            </a:r>
          </a:p>
        </p:txBody>
      </p:sp>
      <p:pic>
        <p:nvPicPr>
          <p:cNvPr id="15363" name="Picture 9" descr="Final Logo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dirty="0" smtClean="0"/>
              <a:t>AS </a:t>
            </a:r>
            <a:r>
              <a:rPr lang="is-IS" b="1" dirty="0" smtClean="0"/>
              <a:t>37100</a:t>
            </a:r>
            <a:endParaRPr lang="en-GB" altLang="x-none" b="1" dirty="0">
              <a:ea typeface="ＭＳ Ｐゴシック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altLang="x-none" sz="3000" b="1" dirty="0">
                <a:ea typeface="ＭＳ Ｐゴシック" charset="-128"/>
              </a:rPr>
              <a:t>Organization:</a:t>
            </a:r>
            <a:r>
              <a:rPr lang="en-GB" altLang="x-none" sz="3000" dirty="0">
                <a:ea typeface="ＭＳ Ｐゴシック" charset="-128"/>
              </a:rPr>
              <a:t> </a:t>
            </a:r>
            <a:r>
              <a:rPr lang="en-GB" sz="2800" dirty="0" smtClean="0"/>
              <a:t>SEACOM</a:t>
            </a:r>
            <a:endParaRPr lang="en-GB" altLang="x-none" sz="3000" dirty="0">
              <a:ea typeface="ＭＳ Ｐゴシック" charset="-128"/>
            </a:endParaRPr>
          </a:p>
          <a:p>
            <a:pPr marL="0" indent="0">
              <a:buNone/>
            </a:pPr>
            <a:r>
              <a:rPr lang="en-GB" altLang="x-none" sz="3000" b="1" dirty="0">
                <a:ea typeface="ＭＳ Ｐゴシック" charset="-128"/>
              </a:rPr>
              <a:t>Location:</a:t>
            </a:r>
            <a:r>
              <a:rPr lang="en-GB" altLang="x-none" sz="3000" dirty="0">
                <a:ea typeface="ＭＳ Ｐゴシック" charset="-128"/>
              </a:rPr>
              <a:t>  </a:t>
            </a:r>
            <a:r>
              <a:rPr lang="en-GB" sz="2800" dirty="0"/>
              <a:t>Africa: NAP AFRICA, KIXP, UIXP, TIX, </a:t>
            </a:r>
            <a:endParaRPr lang="en-GB" sz="2800" dirty="0" smtClean="0"/>
          </a:p>
          <a:p>
            <a:pPr marL="0" indent="0" algn="ctr">
              <a:buNone/>
            </a:pPr>
            <a:r>
              <a:rPr lang="en-GB" sz="2800" dirty="0" smtClean="0"/>
              <a:t>Europe</a:t>
            </a:r>
            <a:r>
              <a:rPr lang="en-GB" sz="2800" dirty="0"/>
              <a:t>: AMS-IX, FRANCE-IX, DE-CIX, NL-IX, LINX, NETNOD, </a:t>
            </a:r>
            <a:r>
              <a:rPr lang="en-GB" sz="2800" dirty="0" smtClean="0"/>
              <a:t>NETIX</a:t>
            </a:r>
            <a:endParaRPr lang="en-GB" sz="2800" dirty="0" smtClean="0"/>
          </a:p>
          <a:p>
            <a:pPr marL="0" indent="0" algn="ctr">
              <a:buNone/>
            </a:pPr>
            <a:r>
              <a:rPr lang="en-GB" altLang="x-none" sz="3000" b="1" dirty="0" smtClean="0">
                <a:ea typeface="ＭＳ Ｐゴシック" charset="-128"/>
              </a:rPr>
              <a:t>Peering </a:t>
            </a:r>
            <a:r>
              <a:rPr lang="en-GB" altLang="x-none" sz="3000" b="1" dirty="0">
                <a:ea typeface="ＭＳ Ｐゴシック" charset="-128"/>
              </a:rPr>
              <a:t>Policy:</a:t>
            </a:r>
            <a:r>
              <a:rPr lang="en-GB" altLang="x-none" sz="3000" dirty="0">
                <a:ea typeface="ＭＳ Ｐゴシック" charset="-128"/>
              </a:rPr>
              <a:t> </a:t>
            </a:r>
            <a:r>
              <a:rPr lang="en-GB" altLang="x-none" sz="3000" dirty="0" smtClean="0">
                <a:ea typeface="ＭＳ Ｐゴシック" charset="-128"/>
              </a:rPr>
              <a:t>Open</a:t>
            </a:r>
          </a:p>
          <a:p>
            <a:pPr marL="0" indent="0" algn="ctr">
              <a:buNone/>
            </a:pPr>
            <a:r>
              <a:rPr lang="en-GB" altLang="x-none" sz="3000" b="1" dirty="0" smtClean="0">
                <a:ea typeface="ＭＳ Ｐゴシック" charset="-128"/>
              </a:rPr>
              <a:t>Contact </a:t>
            </a:r>
            <a:r>
              <a:rPr lang="en-GB" altLang="x-none" sz="3000" b="1" dirty="0" smtClean="0">
                <a:ea typeface="ＭＳ Ｐゴシック" charset="-128"/>
              </a:rPr>
              <a:t>Information</a:t>
            </a:r>
            <a:r>
              <a:rPr lang="en-GB" altLang="x-none" sz="3000" b="1" dirty="0" smtClean="0">
                <a:ea typeface="ＭＳ Ｐゴシック" charset="-128"/>
              </a:rPr>
              <a:t>: </a:t>
            </a:r>
            <a:r>
              <a:rPr lang="en-GB" sz="2800" dirty="0">
                <a:hlinkClick r:id="rId2"/>
              </a:rPr>
              <a:t>peering@seacom.mu</a:t>
            </a:r>
            <a:endParaRPr lang="en-GB" altLang="x-none" sz="3000" b="1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3853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" name="Table"/>
          <p:cNvGraphicFramePr/>
          <p:nvPr/>
        </p:nvGraphicFramePr>
        <p:xfrm>
          <a:off x="186114" y="1307459"/>
          <a:ext cx="8771772" cy="4690941"/>
        </p:xfrm>
        <a:graphic>
          <a:graphicData uri="http://schemas.openxmlformats.org/drawingml/2006/table">
            <a:tbl>
              <a:tblPr bandRow="1"/>
              <a:tblGrid>
                <a:gridCol w="2192943"/>
                <a:gridCol w="2192943"/>
                <a:gridCol w="2192943"/>
                <a:gridCol w="2192943"/>
              </a:tblGrid>
              <a:tr h="1026143">
                <a:tc>
                  <a:txBody>
                    <a:bodyPr/>
                    <a:lstStyle/>
                    <a:p>
                      <a:pPr defTabSz="914400">
                        <a:defRPr sz="2000" b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400"/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blipFill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400" b="1">
                          <a:solidFill>
                            <a:schemeClr val="accent1">
                              <a:hueOff val="47394"/>
                              <a:satOff val="-25753"/>
                              <a:lumOff val="-7544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Johannesburg, South Africa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400" b="1">
                          <a:solidFill>
                            <a:schemeClr val="accent1">
                              <a:hueOff val="47394"/>
                              <a:satOff val="-25753"/>
                              <a:lumOff val="-7544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Cape Town, South Africa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400" b="1">
                          <a:solidFill>
                            <a:schemeClr val="accent1">
                              <a:hueOff val="47394"/>
                              <a:satOff val="-25753"/>
                              <a:lumOff val="-7544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Durban, 
South Africa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</a:tr>
              <a:tr h="1465919">
                <a:tc>
                  <a:txBody>
                    <a:bodyPr/>
                    <a:lstStyle/>
                    <a:p>
                      <a:pPr defTabSz="914400"/>
                      <a:r>
                        <a:rPr sz="14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Points of Presence</a:t>
                      </a:r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solidFill>
                      <a:srgbClr val="487280"/>
                    </a:solidFill>
                  </a:tcPr>
                </a:tc>
                <a:tc>
                  <a:txBody>
                    <a:bodyPr/>
                    <a:lstStyle/>
                    <a:p>
                      <a:pPr marL="246944" indent="-246944" defTabSz="914400">
                        <a:buSzPct val="75000"/>
                        <a:buChar char="*"/>
                        <a:defRPr sz="20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400"/>
                        <a:t>Parklands Centre</a:t>
                      </a:r>
                    </a:p>
                    <a:p>
                      <a:pPr marL="246944" indent="-246944" defTabSz="914400">
                        <a:buSzPct val="75000"/>
                        <a:buChar char="*"/>
                        <a:defRPr sz="20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400"/>
                        <a:t>Hetzner, Samrand</a:t>
                      </a:r>
                    </a:p>
                    <a:p>
                      <a:pPr marL="246944" indent="-246944" defTabSz="914400">
                        <a:buSzPct val="75000"/>
                        <a:buChar char="*"/>
                        <a:defRPr sz="20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400"/>
                        <a:t>Teraco, Isando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solidFill>
                      <a:srgbClr val="48728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4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* The Terraces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solidFill>
                      <a:srgbClr val="487280"/>
                    </a:solidFill>
                  </a:tcPr>
                </a:tc>
                <a:tc>
                  <a:txBody>
                    <a:bodyPr/>
                    <a:lstStyle/>
                    <a:p>
                      <a:pPr marL="246944" indent="-246944" defTabSz="914400">
                        <a:buSzPct val="75000"/>
                        <a:buChar char="*"/>
                        <a:defRPr sz="20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400"/>
                        <a:t>Teraco, Durban</a:t>
                      </a:r>
                    </a:p>
                    <a:p>
                      <a:pPr marL="246944" indent="-246944" defTabSz="914400">
                        <a:buSzPct val="75000"/>
                        <a:buChar char="*"/>
                        <a:defRPr sz="20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400"/>
                        <a:t>East Coast House, Umhlanga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solidFill>
                      <a:srgbClr val="487280"/>
                    </a:solidFill>
                  </a:tcPr>
                </a:tc>
              </a:tr>
              <a:tr h="586368">
                <a:tc>
                  <a:txBody>
                    <a:bodyPr/>
                    <a:lstStyle/>
                    <a:p>
                      <a:pPr defTabSz="914400"/>
                      <a:r>
                        <a:rPr sz="1400" b="1">
                          <a:solidFill>
                            <a:schemeClr val="accent1">
                              <a:hueOff val="47394"/>
                              <a:satOff val="-25753"/>
                              <a:lumOff val="-7544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Peak Traffic</a:t>
                      </a:r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400" b="1">
                          <a:solidFill>
                            <a:schemeClr val="accent1">
                              <a:hueOff val="47394"/>
                              <a:satOff val="-25753"/>
                              <a:lumOff val="-7544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40Gb/s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400" b="1">
                          <a:solidFill>
                            <a:schemeClr val="accent1">
                              <a:hueOff val="47394"/>
                              <a:satOff val="-25753"/>
                              <a:lumOff val="-7544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20Gb/s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400" b="1">
                          <a:solidFill>
                            <a:schemeClr val="accent1">
                              <a:hueOff val="47394"/>
                              <a:satOff val="-25753"/>
                              <a:lumOff val="-7544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1Gb/s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</a:tr>
              <a:tr h="586368">
                <a:tc>
                  <a:txBody>
                    <a:bodyPr/>
                    <a:lstStyle/>
                    <a:p>
                      <a:pPr defTabSz="914400"/>
                      <a:r>
                        <a:rPr sz="14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Route-Servers</a:t>
                      </a:r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solidFill>
                      <a:srgbClr val="487280"/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914400"/>
                      <a:r>
                        <a:rPr sz="14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Available and optional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solidFill>
                      <a:srgbClr val="4872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26143">
                <a:tc gridSpan="4">
                  <a:txBody>
                    <a:bodyPr/>
                    <a:lstStyle/>
                    <a:p>
                      <a:pPr defTabSz="914400"/>
                      <a:r>
                        <a:rPr sz="2100" b="1">
                          <a:solidFill>
                            <a:schemeClr val="accent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100% Community managed  
Oldest, and most stable IXP in Africa</a:t>
                      </a:r>
                    </a:p>
                  </a:txBody>
                  <a:tcPr marL="35719" marR="35719" marT="35719" marB="35719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0" name="JINX / CINX / DINX"/>
          <p:cNvSpPr txBox="1">
            <a:spLocks noGrp="1"/>
          </p:cNvSpPr>
          <p:nvPr>
            <p:ph type="ctrTitle"/>
          </p:nvPr>
        </p:nvSpPr>
        <p:spPr>
          <a:xfrm>
            <a:off x="669727" y="-27437"/>
            <a:ext cx="7804547" cy="1518048"/>
          </a:xfrm>
          <a:prstGeom prst="rect">
            <a:avLst/>
          </a:prstGeom>
        </p:spPr>
        <p:txBody>
          <a:bodyPr anchor="ctr"/>
          <a:lstStyle>
            <a:lvl1pPr>
              <a:defRPr sz="60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JINX / CINX / DINX</a:t>
            </a:r>
          </a:p>
        </p:txBody>
      </p:sp>
      <p:sp>
        <p:nvSpPr>
          <p:cNvPr id="141" name="info@inx.net.za"/>
          <p:cNvSpPr txBox="1"/>
          <p:nvPr/>
        </p:nvSpPr>
        <p:spPr>
          <a:xfrm>
            <a:off x="2396356" y="5786782"/>
            <a:ext cx="4351289" cy="880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normAutofit/>
          </a:bodyPr>
          <a:lstStyle>
            <a:lvl1pPr>
              <a:defRPr sz="6000" b="1">
                <a:latin typeface="Helvetica"/>
                <a:ea typeface="Helvetica"/>
                <a:cs typeface="Helvetica"/>
                <a:sym typeface="Helvetica"/>
                <a:hlinkClick r:id="rId3"/>
              </a:defRPr>
            </a:lvl1pPr>
          </a:lstStyle>
          <a:p>
            <a:r>
              <a:rPr sz="4219"/>
              <a:t>info@inx.net.za</a:t>
            </a:r>
          </a:p>
        </p:txBody>
      </p:sp>
    </p:spTree>
    <p:extLst>
      <p:ext uri="{BB962C8B-B14F-4D97-AF65-F5344CB8AC3E}">
        <p14:creationId xmlns:p14="http://schemas.microsoft.com/office/powerpoint/2010/main" val="1154012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dirty="0" smtClean="0"/>
              <a:t>AS </a:t>
            </a:r>
            <a:r>
              <a:rPr lang="is-IS" b="1" dirty="0" smtClean="0"/>
              <a:t>37084</a:t>
            </a:r>
            <a:endParaRPr lang="en-GB" altLang="x-none" b="1" dirty="0">
              <a:ea typeface="ＭＳ Ｐゴシック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altLang="x-none" sz="3000" b="1" dirty="0">
                <a:ea typeface="ＭＳ Ｐゴシック" charset="-128"/>
              </a:rPr>
              <a:t>Organization:</a:t>
            </a:r>
            <a:r>
              <a:rPr lang="en-GB" altLang="x-none" sz="3000" dirty="0">
                <a:ea typeface="ＭＳ Ｐゴシック" charset="-128"/>
              </a:rPr>
              <a:t> </a:t>
            </a:r>
            <a:endParaRPr lang="en-GB" altLang="x-none" sz="3000" dirty="0" smtClean="0">
              <a:ea typeface="ＭＳ Ｐゴシック" charset="-128"/>
            </a:endParaRPr>
          </a:p>
          <a:p>
            <a:pPr marL="0" indent="0" algn="ctr">
              <a:buNone/>
            </a:pPr>
            <a:r>
              <a:rPr lang="en-GB" sz="3000" b="1" dirty="0" smtClean="0">
                <a:ea typeface="ＭＳ Ｐゴシック" charset="-128"/>
              </a:rPr>
              <a:t>AS 37084:</a:t>
            </a:r>
            <a:r>
              <a:rPr lang="en-GB" sz="3000" dirty="0" smtClean="0">
                <a:ea typeface="ＭＳ Ｐゴシック" charset="-128"/>
              </a:rPr>
              <a:t> </a:t>
            </a:r>
            <a:r>
              <a:rPr lang="en-GB" sz="2800" dirty="0" err="1" smtClean="0"/>
              <a:t>SimbaNET</a:t>
            </a:r>
            <a:r>
              <a:rPr lang="en-GB" sz="2800" dirty="0" smtClean="0"/>
              <a:t> Tanzania</a:t>
            </a:r>
          </a:p>
          <a:p>
            <a:pPr marL="0" indent="0" algn="ctr">
              <a:buNone/>
            </a:pPr>
            <a:r>
              <a:rPr lang="sk-SK" sz="2800" b="1" dirty="0"/>
              <a:t>AS </a:t>
            </a:r>
            <a:r>
              <a:rPr lang="sk-SK" sz="2800" b="1" dirty="0" smtClean="0"/>
              <a:t>37027:</a:t>
            </a:r>
            <a:r>
              <a:rPr lang="sk-SK" sz="2800" dirty="0" smtClean="0"/>
              <a:t> </a:t>
            </a:r>
            <a:r>
              <a:rPr lang="sk-SK" sz="2800" dirty="0" err="1" smtClean="0"/>
              <a:t>SimbaNET</a:t>
            </a:r>
            <a:r>
              <a:rPr lang="sk-SK" sz="2800" dirty="0" smtClean="0"/>
              <a:t> </a:t>
            </a:r>
            <a:r>
              <a:rPr lang="sk-SK" sz="2800" dirty="0" err="1" smtClean="0"/>
              <a:t>Kenya</a:t>
            </a:r>
            <a:r>
              <a:rPr lang="sk-SK" sz="2800" dirty="0" smtClean="0"/>
              <a:t> and Uganda</a:t>
            </a:r>
          </a:p>
          <a:p>
            <a:pPr marL="0" indent="0" algn="ctr">
              <a:buNone/>
            </a:pPr>
            <a:r>
              <a:rPr lang="is-IS" sz="2800" b="1" dirty="0"/>
              <a:t>AS </a:t>
            </a:r>
            <a:r>
              <a:rPr lang="is-IS" sz="2800" b="1" dirty="0" smtClean="0"/>
              <a:t>327941:</a:t>
            </a:r>
            <a:r>
              <a:rPr lang="is-IS" sz="2800" dirty="0" smtClean="0"/>
              <a:t> </a:t>
            </a:r>
            <a:r>
              <a:rPr lang="en-US" sz="2800" dirty="0" err="1" smtClean="0"/>
              <a:t>SimbaNET</a:t>
            </a:r>
            <a:r>
              <a:rPr lang="en-US" sz="2800" dirty="0" smtClean="0"/>
              <a:t> Malawi</a:t>
            </a:r>
          </a:p>
          <a:p>
            <a:pPr marL="0" indent="0" algn="ctr">
              <a:buNone/>
            </a:pPr>
            <a:r>
              <a:rPr lang="sk-SK" sz="2800" b="1" dirty="0"/>
              <a:t>AS </a:t>
            </a:r>
            <a:r>
              <a:rPr lang="sk-SK" sz="2800" b="1" dirty="0" smtClean="0"/>
              <a:t>37185:</a:t>
            </a:r>
            <a:r>
              <a:rPr lang="sk-SK" sz="2800" dirty="0" smtClean="0"/>
              <a:t> </a:t>
            </a:r>
            <a:r>
              <a:rPr lang="sk-SK" sz="2800" dirty="0" err="1"/>
              <a:t>Isat</a:t>
            </a:r>
            <a:r>
              <a:rPr lang="sk-SK" sz="2800" dirty="0"/>
              <a:t> </a:t>
            </a:r>
            <a:r>
              <a:rPr lang="sk-SK" sz="2800" dirty="0" err="1"/>
              <a:t>Africa</a:t>
            </a:r>
            <a:r>
              <a:rPr lang="sk-SK" sz="2800" dirty="0"/>
              <a:t> Zambia</a:t>
            </a:r>
            <a:endParaRPr lang="en-GB" sz="2800" dirty="0" smtClean="0"/>
          </a:p>
          <a:p>
            <a:pPr marL="0" indent="0" algn="ctr">
              <a:buNone/>
            </a:pPr>
            <a:r>
              <a:rPr lang="en-GB" altLang="x-none" sz="3000" b="1" dirty="0" smtClean="0">
                <a:ea typeface="ＭＳ Ｐゴシック" charset="-128"/>
              </a:rPr>
              <a:t>Location</a:t>
            </a:r>
            <a:r>
              <a:rPr lang="en-GB" altLang="x-none" sz="3000" b="1" dirty="0">
                <a:ea typeface="ＭＳ Ｐゴシック" charset="-128"/>
              </a:rPr>
              <a:t>:</a:t>
            </a:r>
            <a:r>
              <a:rPr lang="en-GB" altLang="x-none" sz="3000" dirty="0">
                <a:ea typeface="ＭＳ Ｐゴシック" charset="-128"/>
              </a:rPr>
              <a:t>  </a:t>
            </a:r>
            <a:r>
              <a:rPr lang="en-GB" altLang="x-none" sz="2800" dirty="0" smtClean="0"/>
              <a:t>TIX, AIXP, MIXP, UIXP, ZIXP</a:t>
            </a:r>
            <a:endParaRPr lang="en-GB" sz="2800" dirty="0" smtClean="0"/>
          </a:p>
          <a:p>
            <a:pPr marL="0" indent="0" algn="ctr">
              <a:buNone/>
            </a:pPr>
            <a:r>
              <a:rPr lang="en-GB" altLang="x-none" sz="3000" b="1" dirty="0" smtClean="0">
                <a:ea typeface="ＭＳ Ｐゴシック" charset="-128"/>
              </a:rPr>
              <a:t>Peering </a:t>
            </a:r>
            <a:r>
              <a:rPr lang="en-GB" altLang="x-none" sz="3000" b="1" dirty="0">
                <a:ea typeface="ＭＳ Ｐゴシック" charset="-128"/>
              </a:rPr>
              <a:t>Policy:</a:t>
            </a:r>
            <a:r>
              <a:rPr lang="en-GB" altLang="x-none" sz="3000" dirty="0">
                <a:ea typeface="ＭＳ Ｐゴシック" charset="-128"/>
              </a:rPr>
              <a:t> </a:t>
            </a:r>
            <a:r>
              <a:rPr lang="en-GB" altLang="x-none" sz="3000" dirty="0" smtClean="0">
                <a:ea typeface="ＭＳ Ｐゴシック" charset="-128"/>
              </a:rPr>
              <a:t>Open</a:t>
            </a:r>
          </a:p>
          <a:p>
            <a:pPr marL="0" indent="0" algn="ctr">
              <a:buNone/>
            </a:pPr>
            <a:r>
              <a:rPr lang="en-GB" altLang="x-none" sz="3000" b="1" dirty="0" smtClean="0">
                <a:ea typeface="ＭＳ Ｐゴシック" charset="-128"/>
              </a:rPr>
              <a:t>Contact </a:t>
            </a:r>
            <a:r>
              <a:rPr lang="en-GB" altLang="x-none" sz="3000" b="1" dirty="0" smtClean="0">
                <a:ea typeface="ＭＳ Ｐゴシック" charset="-128"/>
              </a:rPr>
              <a:t>Information</a:t>
            </a:r>
            <a:r>
              <a:rPr lang="en-GB" altLang="x-none" sz="3000" b="1" dirty="0" smtClean="0">
                <a:ea typeface="ＭＳ Ｐゴシック" charset="-128"/>
              </a:rPr>
              <a:t>: </a:t>
            </a:r>
            <a:r>
              <a:rPr lang="en-GB" sz="2800" dirty="0">
                <a:hlinkClick r:id="rId2"/>
              </a:rPr>
              <a:t>frank@simbanet.co.tz</a:t>
            </a:r>
            <a:endParaRPr lang="en-GB" altLang="x-none" sz="3000" b="1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5899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dirty="0" smtClean="0"/>
              <a:t>AS</a:t>
            </a:r>
            <a:r>
              <a:rPr lang="ru-RU" b="1" dirty="0"/>
              <a:t>37545</a:t>
            </a:r>
            <a:r>
              <a:rPr lang="ru-RU" dirty="0"/>
              <a:t> </a:t>
            </a:r>
            <a:endParaRPr lang="en-GB" altLang="x-none" b="1" dirty="0">
              <a:ea typeface="ＭＳ Ｐゴシック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altLang="x-none" sz="3000" b="1" dirty="0">
                <a:ea typeface="ＭＳ Ｐゴシック" charset="-128"/>
              </a:rPr>
              <a:t>Organization:</a:t>
            </a:r>
            <a:r>
              <a:rPr lang="en-GB" altLang="x-none" sz="3000" dirty="0">
                <a:ea typeface="ＭＳ Ｐゴシック" charset="-128"/>
              </a:rPr>
              <a:t> </a:t>
            </a:r>
            <a:r>
              <a:rPr lang="en-GB" sz="2800" dirty="0"/>
              <a:t>Burundi Backbone System</a:t>
            </a:r>
            <a:endParaRPr lang="en-GB" altLang="x-none" sz="3000" dirty="0" smtClean="0">
              <a:ea typeface="ＭＳ Ｐゴシック" charset="-128"/>
            </a:endParaRPr>
          </a:p>
          <a:p>
            <a:pPr marL="0" indent="0" algn="ctr">
              <a:buNone/>
            </a:pPr>
            <a:r>
              <a:rPr lang="en-GB" altLang="x-none" sz="3000" b="1" dirty="0" smtClean="0">
                <a:ea typeface="ＭＳ Ｐゴシック" charset="-128"/>
              </a:rPr>
              <a:t>Location</a:t>
            </a:r>
            <a:r>
              <a:rPr lang="en-GB" altLang="x-none" sz="3000" b="1" dirty="0">
                <a:ea typeface="ＭＳ Ｐゴシック" charset="-128"/>
              </a:rPr>
              <a:t>:</a:t>
            </a:r>
            <a:r>
              <a:rPr lang="en-GB" altLang="x-none" sz="3000" dirty="0">
                <a:ea typeface="ＭＳ Ｐゴシック" charset="-128"/>
              </a:rPr>
              <a:t>  </a:t>
            </a:r>
            <a:r>
              <a:rPr lang="en-GB" altLang="x-none" sz="2800" dirty="0" smtClean="0"/>
              <a:t>Burundi</a:t>
            </a:r>
            <a:endParaRPr lang="en-GB" sz="2800" dirty="0" smtClean="0"/>
          </a:p>
          <a:p>
            <a:pPr marL="0" indent="0" algn="ctr">
              <a:buNone/>
            </a:pPr>
            <a:r>
              <a:rPr lang="en-GB" altLang="x-none" sz="3000" b="1" dirty="0" smtClean="0">
                <a:ea typeface="ＭＳ Ｐゴシック" charset="-128"/>
              </a:rPr>
              <a:t>Peering </a:t>
            </a:r>
            <a:r>
              <a:rPr lang="en-GB" altLang="x-none" sz="3000" b="1" dirty="0">
                <a:ea typeface="ＭＳ Ｐゴシック" charset="-128"/>
              </a:rPr>
              <a:t>Policy:</a:t>
            </a:r>
            <a:r>
              <a:rPr lang="en-GB" altLang="x-none" sz="3000" dirty="0">
                <a:ea typeface="ＭＳ Ｐゴシック" charset="-128"/>
              </a:rPr>
              <a:t> </a:t>
            </a:r>
            <a:r>
              <a:rPr lang="en-GB" altLang="x-none" sz="3000" dirty="0" smtClean="0">
                <a:ea typeface="ＭＳ Ｐゴシック" charset="-128"/>
              </a:rPr>
              <a:t>Open</a:t>
            </a:r>
          </a:p>
          <a:p>
            <a:pPr marL="0" indent="0" algn="ctr">
              <a:buNone/>
            </a:pPr>
            <a:r>
              <a:rPr lang="en-GB" altLang="x-none" sz="3000" b="1" dirty="0" smtClean="0">
                <a:ea typeface="ＭＳ Ｐゴシック" charset="-128"/>
              </a:rPr>
              <a:t>Contact </a:t>
            </a:r>
            <a:r>
              <a:rPr lang="en-GB" altLang="x-none" sz="3000" b="1" dirty="0" smtClean="0">
                <a:ea typeface="ＭＳ Ｐゴシック" charset="-128"/>
              </a:rPr>
              <a:t>Information</a:t>
            </a:r>
            <a:r>
              <a:rPr lang="en-GB" altLang="x-none" sz="3000" b="1" dirty="0" smtClean="0">
                <a:ea typeface="ＭＳ Ｐゴシック" charset="-128"/>
              </a:rPr>
              <a:t>: </a:t>
            </a:r>
            <a:r>
              <a:rPr lang="en-GB" sz="2800" dirty="0"/>
              <a:t> </a:t>
            </a:r>
            <a:r>
              <a:rPr lang="en-GB" sz="2800" dirty="0">
                <a:hlinkClick r:id="rId2"/>
              </a:rPr>
              <a:t>www.bbs.bi</a:t>
            </a:r>
            <a:r>
              <a:rPr lang="en-GB" sz="2800" dirty="0"/>
              <a:t> </a:t>
            </a:r>
            <a:endParaRPr lang="en-GB" altLang="x-none" sz="3000" b="1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8559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AS </a:t>
            </a:r>
            <a:r>
              <a:rPr lang="fr-FR" b="1" dirty="0" smtClean="0"/>
              <a:t>37431</a:t>
            </a:r>
            <a:r>
              <a:rPr lang="fr-FR" b="1" dirty="0"/>
              <a:t>/ </a:t>
            </a:r>
            <a:r>
              <a:rPr lang="fr-FR" b="1" dirty="0" smtClean="0"/>
              <a:t>327875</a:t>
            </a:r>
            <a:r>
              <a:rPr lang="ru-RU" dirty="0"/>
              <a:t> </a:t>
            </a:r>
            <a:endParaRPr lang="en-GB" altLang="x-none" b="1" dirty="0">
              <a:ea typeface="ＭＳ Ｐゴシック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GB" altLang="x-none" sz="3000" b="1" dirty="0">
                <a:ea typeface="ＭＳ Ｐゴシック" charset="-128"/>
              </a:rPr>
              <a:t>Organization:</a:t>
            </a:r>
            <a:r>
              <a:rPr lang="en-GB" altLang="x-none" sz="3000" dirty="0">
                <a:ea typeface="ＭＳ Ｐゴシック" charset="-128"/>
              </a:rPr>
              <a:t> </a:t>
            </a:r>
            <a:r>
              <a:rPr lang="fr-FR" sz="2800" dirty="0"/>
              <a:t>Kinshasa Internet </a:t>
            </a:r>
            <a:r>
              <a:rPr lang="fr-FR" sz="2800" dirty="0" err="1"/>
              <a:t>eXchange</a:t>
            </a:r>
            <a:r>
              <a:rPr lang="fr-FR" sz="2800" dirty="0"/>
              <a:t> (KINIX)</a:t>
            </a:r>
          </a:p>
          <a:p>
            <a:pPr marL="0" indent="0" algn="ctr">
              <a:buNone/>
            </a:pPr>
            <a:r>
              <a:rPr lang="en-GB" altLang="x-none" sz="3000" b="1" dirty="0" smtClean="0">
                <a:ea typeface="ＭＳ Ｐゴシック" charset="-128"/>
              </a:rPr>
              <a:t>Location</a:t>
            </a:r>
            <a:r>
              <a:rPr lang="en-GB" altLang="x-none" sz="3000" b="1" dirty="0">
                <a:ea typeface="ＭＳ Ｐゴシック" charset="-128"/>
              </a:rPr>
              <a:t>:</a:t>
            </a:r>
            <a:r>
              <a:rPr lang="en-GB" altLang="x-none" sz="3000" dirty="0">
                <a:ea typeface="ＭＳ Ｐゴシック" charset="-128"/>
              </a:rPr>
              <a:t>  </a:t>
            </a:r>
            <a:r>
              <a:rPr lang="en-GB" altLang="x-none" sz="2800" dirty="0" smtClean="0"/>
              <a:t>Kinshasa, DRC</a:t>
            </a:r>
            <a:endParaRPr lang="en-GB" sz="2800" dirty="0" smtClean="0"/>
          </a:p>
          <a:p>
            <a:pPr marL="0" indent="0" algn="ctr">
              <a:buNone/>
            </a:pPr>
            <a:r>
              <a:rPr lang="en-GB" altLang="x-none" sz="3000" b="1" dirty="0" smtClean="0">
                <a:ea typeface="ＭＳ Ｐゴシック" charset="-128"/>
              </a:rPr>
              <a:t>Peering </a:t>
            </a:r>
            <a:r>
              <a:rPr lang="en-GB" altLang="x-none" sz="3000" b="1" dirty="0">
                <a:ea typeface="ＭＳ Ｐゴシック" charset="-128"/>
              </a:rPr>
              <a:t>Policy:</a:t>
            </a:r>
            <a:r>
              <a:rPr lang="en-GB" altLang="x-none" sz="3000" dirty="0">
                <a:ea typeface="ＭＳ Ｐゴシック" charset="-128"/>
              </a:rPr>
              <a:t> </a:t>
            </a:r>
            <a:r>
              <a:rPr lang="fr-FR" sz="2800" dirty="0"/>
              <a:t>Multilatéral </a:t>
            </a:r>
            <a:r>
              <a:rPr lang="fr-FR" sz="2800" dirty="0" err="1"/>
              <a:t>Peering</a:t>
            </a:r>
            <a:r>
              <a:rPr lang="fr-FR" sz="2800" dirty="0"/>
              <a:t> </a:t>
            </a:r>
          </a:p>
          <a:p>
            <a:pPr marL="0" indent="0" algn="ctr">
              <a:buNone/>
            </a:pPr>
            <a:r>
              <a:rPr lang="en-GB" altLang="x-none" sz="3000" b="1" dirty="0" smtClean="0">
                <a:ea typeface="ＭＳ Ｐゴシック" charset="-128"/>
              </a:rPr>
              <a:t>Contact </a:t>
            </a:r>
            <a:r>
              <a:rPr lang="en-GB" altLang="x-none" sz="3000" b="1" dirty="0" smtClean="0">
                <a:ea typeface="ＭＳ Ｐゴシック" charset="-128"/>
              </a:rPr>
              <a:t>Information</a:t>
            </a:r>
            <a:r>
              <a:rPr lang="en-GB" altLang="x-none" sz="3000" b="1" dirty="0" smtClean="0">
                <a:ea typeface="ＭＳ Ｐゴシック" charset="-128"/>
              </a:rPr>
              <a:t>: </a:t>
            </a:r>
            <a:r>
              <a:rPr lang="fr-FR" sz="2800" dirty="0" err="1"/>
              <a:t>info@ispa-drc.cd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87664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smtClean="0"/>
              <a:t>AS</a:t>
            </a:r>
            <a:r>
              <a:rPr lang="en-US" b="1" smtClean="0"/>
              <a:t>15169 </a:t>
            </a:r>
            <a:r>
              <a:rPr lang="en-US" b="1" dirty="0"/>
              <a:t>and AS36040</a:t>
            </a:r>
            <a:endParaRPr lang="en-GB" altLang="x-none" b="1" dirty="0">
              <a:ea typeface="ＭＳ Ｐゴシック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altLang="x-none" sz="3000" b="1" dirty="0">
                <a:ea typeface="ＭＳ Ｐゴシック" charset="-128"/>
              </a:rPr>
              <a:t>Organization:</a:t>
            </a:r>
            <a:r>
              <a:rPr lang="en-GB" altLang="x-none" sz="3000" dirty="0">
                <a:ea typeface="ＭＳ Ｐゴシック" charset="-128"/>
              </a:rPr>
              <a:t> </a:t>
            </a:r>
            <a:r>
              <a:rPr lang="en-GB" sz="2800" dirty="0" smtClean="0"/>
              <a:t>Google</a:t>
            </a:r>
            <a:endParaRPr lang="en-GB" altLang="x-none" sz="3000" dirty="0">
              <a:ea typeface="ＭＳ Ｐゴシック" charset="-128"/>
            </a:endParaRPr>
          </a:p>
          <a:p>
            <a:pPr marL="0" indent="0" algn="ctr">
              <a:buNone/>
            </a:pPr>
            <a:r>
              <a:rPr lang="en-GB" altLang="x-none" sz="3000" b="1" dirty="0">
                <a:ea typeface="ＭＳ Ｐゴシック" charset="-128"/>
              </a:rPr>
              <a:t>Location:</a:t>
            </a:r>
            <a:r>
              <a:rPr lang="en-GB" altLang="x-none" sz="3000" dirty="0">
                <a:ea typeface="ＭＳ Ｐゴシック" charset="-128"/>
              </a:rPr>
              <a:t>  </a:t>
            </a:r>
            <a:r>
              <a:rPr lang="en-US" sz="2800" dirty="0" smtClean="0"/>
              <a:t>Many locations - </a:t>
            </a:r>
            <a:r>
              <a:rPr lang="en-US" sz="2800" dirty="0" err="1" smtClean="0"/>
              <a:t>PeeringDB</a:t>
            </a:r>
            <a:endParaRPr lang="en-GB" sz="2800" dirty="0" smtClean="0"/>
          </a:p>
          <a:p>
            <a:pPr marL="0" indent="0" algn="ctr">
              <a:buNone/>
            </a:pPr>
            <a:r>
              <a:rPr lang="en-GB" altLang="x-none" sz="3000" b="1" dirty="0" smtClean="0">
                <a:ea typeface="ＭＳ Ｐゴシック" charset="-128"/>
              </a:rPr>
              <a:t>Peering </a:t>
            </a:r>
            <a:r>
              <a:rPr lang="en-GB" altLang="x-none" sz="3000" b="1" dirty="0">
                <a:ea typeface="ＭＳ Ｐゴシック" charset="-128"/>
              </a:rPr>
              <a:t>Policy:</a:t>
            </a:r>
            <a:r>
              <a:rPr lang="en-GB" altLang="x-none" sz="3000" dirty="0">
                <a:ea typeface="ＭＳ Ｐゴシック" charset="-128"/>
              </a:rPr>
              <a:t> </a:t>
            </a:r>
            <a:r>
              <a:rPr lang="en-GB" altLang="x-none" sz="3000" dirty="0" smtClean="0">
                <a:ea typeface="ＭＳ Ｐゴシック" charset="-128"/>
              </a:rPr>
              <a:t>Open</a:t>
            </a:r>
          </a:p>
          <a:p>
            <a:pPr marL="0" indent="0" algn="ctr">
              <a:buFont typeface="Arial" charset="0"/>
              <a:buNone/>
            </a:pPr>
            <a:r>
              <a:rPr lang="en-GB" altLang="x-none" sz="3000" b="1" dirty="0" smtClean="0">
                <a:ea typeface="ＭＳ Ｐゴシック" charset="-128"/>
              </a:rPr>
              <a:t>Contact </a:t>
            </a:r>
            <a:r>
              <a:rPr lang="en-GB" altLang="x-none" sz="3000" b="1" dirty="0" smtClean="0">
                <a:ea typeface="ＭＳ Ｐゴシック" charset="-128"/>
              </a:rPr>
              <a:t>Information:</a:t>
            </a:r>
          </a:p>
          <a:p>
            <a:pPr marL="0" indent="0" algn="ctr">
              <a:buNone/>
            </a:pPr>
            <a:r>
              <a:rPr lang="en-GB" altLang="x-none" sz="3000" dirty="0" smtClean="0">
                <a:ea typeface="ＭＳ Ｐゴシック" charset="-128"/>
                <a:hlinkClick r:id="rId2"/>
              </a:rPr>
              <a:t>hossama@google.com</a:t>
            </a:r>
            <a:endParaRPr lang="en-GB" altLang="x-none" sz="3000" dirty="0" smtClean="0">
              <a:ea typeface="ＭＳ Ｐゴシック" charset="-128"/>
            </a:endParaRPr>
          </a:p>
          <a:p>
            <a:pPr marL="0" indent="0" algn="ctr">
              <a:buNone/>
            </a:pPr>
            <a:r>
              <a:rPr lang="en-GB" altLang="x-none" sz="3000" dirty="0" smtClean="0">
                <a:ea typeface="ＭＳ Ｐゴシック" charset="-128"/>
                <a:hlinkClick r:id="rId3"/>
              </a:rPr>
              <a:t>tvolmer@google.com</a:t>
            </a:r>
            <a:endParaRPr lang="en-GB" altLang="x-none" sz="3000" dirty="0" smtClean="0">
              <a:ea typeface="ＭＳ Ｐゴシック" charset="-128"/>
            </a:endParaRPr>
          </a:p>
          <a:p>
            <a:pPr marL="0" indent="0" algn="ctr">
              <a:buNone/>
            </a:pPr>
            <a:endParaRPr lang="en-GB" altLang="x-none" sz="3000" dirty="0" smtClean="0">
              <a:ea typeface="ＭＳ Ｐゴシック" charset="-128"/>
            </a:endParaRPr>
          </a:p>
          <a:p>
            <a:pPr marL="0" indent="0" algn="ctr">
              <a:buNone/>
            </a:pPr>
            <a:endParaRPr lang="en-GB" altLang="x-none" sz="3000" dirty="0">
              <a:ea typeface="ＭＳ Ｐゴシック" charset="-128"/>
            </a:endParaRPr>
          </a:p>
          <a:p>
            <a:pPr marL="0" indent="0" algn="ctr">
              <a:buFont typeface="Arial" charset="0"/>
              <a:buNone/>
            </a:pPr>
            <a:endParaRPr lang="en-GB" altLang="x-none" sz="30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8669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9" descr="Final Logo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itle 6"/>
          <p:cNvSpPr>
            <a:spLocks noGrp="1"/>
          </p:cNvSpPr>
          <p:nvPr>
            <p:ph type="title"/>
          </p:nvPr>
        </p:nvSpPr>
        <p:spPr>
          <a:xfrm>
            <a:off x="736600" y="6238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x-none" b="1">
                <a:ea typeface="ＭＳ Ｐゴシック" charset="-128"/>
              </a:rPr>
              <a:t> Peering Introductions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43011" name="TextBox 8"/>
          <p:cNvSpPr txBox="1">
            <a:spLocks noChangeArrowheads="1"/>
          </p:cNvSpPr>
          <p:nvPr/>
        </p:nvSpPr>
        <p:spPr bwMode="auto">
          <a:xfrm>
            <a:off x="355600" y="1808163"/>
            <a:ext cx="86106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Font typeface="Arial" charset="0"/>
              <a:buChar char="•"/>
            </a:pPr>
            <a:r>
              <a:rPr lang="en-US" altLang="x-none" sz="4000" dirty="0">
                <a:latin typeface="Calibri" charset="0"/>
              </a:rPr>
              <a:t>Your AS Number</a:t>
            </a:r>
          </a:p>
          <a:p>
            <a:pPr algn="ctr" eaLnBrk="1" hangingPunct="1">
              <a:buFont typeface="Arial" charset="0"/>
              <a:buChar char="•"/>
            </a:pPr>
            <a:r>
              <a:rPr lang="en-US" altLang="x-none" sz="4000" dirty="0">
                <a:latin typeface="Calibri" charset="0"/>
              </a:rPr>
              <a:t>Where you Peer</a:t>
            </a:r>
          </a:p>
          <a:p>
            <a:pPr algn="ctr" eaLnBrk="1" hangingPunct="1">
              <a:buFont typeface="Arial" charset="0"/>
              <a:buChar char="•"/>
            </a:pPr>
            <a:r>
              <a:rPr lang="en-US" altLang="x-none" sz="4000" dirty="0">
                <a:latin typeface="Calibri" charset="0"/>
              </a:rPr>
              <a:t>Your Peering Policy</a:t>
            </a:r>
          </a:p>
          <a:p>
            <a:pPr algn="ctr" eaLnBrk="1" hangingPunct="1">
              <a:buFont typeface="Arial" charset="0"/>
              <a:buChar char="•"/>
            </a:pPr>
            <a:r>
              <a:rPr lang="en-US" altLang="x-none" sz="4000" dirty="0">
                <a:latin typeface="Calibri" charset="0"/>
              </a:rPr>
              <a:t>Contact Information</a:t>
            </a:r>
          </a:p>
          <a:p>
            <a:pPr algn="ctr" eaLnBrk="1" hangingPunct="1">
              <a:buFont typeface="Arial" charset="0"/>
              <a:buChar char="•"/>
            </a:pPr>
            <a:endParaRPr lang="en-US" altLang="x-none" sz="4000" dirty="0">
              <a:latin typeface="Calibri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x-none" sz="4000" b="1" dirty="0">
                <a:latin typeface="Calibri" charset="0"/>
              </a:rPr>
              <a:t>Email the above to </a:t>
            </a:r>
            <a:r>
              <a:rPr lang="en-US" altLang="x-none" sz="4000" b="1" dirty="0">
                <a:latin typeface="Calibri" charset="0"/>
                <a:hlinkClick r:id="rId3"/>
              </a:rPr>
              <a:t>mwangi@isoc.org</a:t>
            </a:r>
            <a:endParaRPr lang="en-US" altLang="x-none" sz="4000" b="1" dirty="0">
              <a:latin typeface="Calibri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x-none" sz="3600" b="1" dirty="0">
                <a:latin typeface="Calibri" charset="0"/>
              </a:rPr>
              <a:t> Subject: </a:t>
            </a:r>
            <a:r>
              <a:rPr lang="en-US" altLang="x-none" sz="3600" b="1" dirty="0" smtClean="0">
                <a:latin typeface="Calibri" charset="0"/>
              </a:rPr>
              <a:t>AfPIF-2017 </a:t>
            </a:r>
            <a:r>
              <a:rPr lang="en-US" altLang="x-none" sz="3600" b="1" dirty="0">
                <a:latin typeface="Calibri" charset="0"/>
              </a:rPr>
              <a:t>Peering Introductions</a:t>
            </a:r>
            <a:r>
              <a:rPr lang="en-US" altLang="x-none" sz="3600" dirty="0">
                <a:latin typeface="Calibri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9" descr="Final Logo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le 6"/>
          <p:cNvSpPr>
            <a:spLocks noGrp="1"/>
          </p:cNvSpPr>
          <p:nvPr>
            <p:ph type="title"/>
          </p:nvPr>
        </p:nvSpPr>
        <p:spPr>
          <a:xfrm>
            <a:off x="736600" y="6238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x-none" b="1">
                <a:ea typeface="ＭＳ Ｐゴシック" charset="-128"/>
              </a:rPr>
              <a:t> Peering Introductions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16387" name="TextBox 8"/>
          <p:cNvSpPr txBox="1">
            <a:spLocks noChangeArrowheads="1"/>
          </p:cNvSpPr>
          <p:nvPr/>
        </p:nvSpPr>
        <p:spPr bwMode="auto">
          <a:xfrm>
            <a:off x="355600" y="1808163"/>
            <a:ext cx="86106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Font typeface="Arial" charset="0"/>
              <a:buChar char="•"/>
            </a:pPr>
            <a:r>
              <a:rPr lang="en-US" altLang="x-none" sz="4000" dirty="0">
                <a:latin typeface="Calibri" charset="0"/>
              </a:rPr>
              <a:t>Your AS Number</a:t>
            </a:r>
          </a:p>
          <a:p>
            <a:pPr algn="ctr" eaLnBrk="1" hangingPunct="1">
              <a:buFont typeface="Arial" charset="0"/>
              <a:buChar char="•"/>
            </a:pPr>
            <a:r>
              <a:rPr lang="en-US" altLang="x-none" sz="4000" dirty="0">
                <a:latin typeface="Calibri" charset="0"/>
              </a:rPr>
              <a:t>Where you Peer</a:t>
            </a:r>
          </a:p>
          <a:p>
            <a:pPr algn="ctr" eaLnBrk="1" hangingPunct="1">
              <a:buFont typeface="Arial" charset="0"/>
              <a:buChar char="•"/>
            </a:pPr>
            <a:r>
              <a:rPr lang="en-US" altLang="x-none" sz="4000" dirty="0">
                <a:latin typeface="Calibri" charset="0"/>
              </a:rPr>
              <a:t>Your Peering Policy</a:t>
            </a:r>
          </a:p>
          <a:p>
            <a:pPr algn="ctr" eaLnBrk="1" hangingPunct="1">
              <a:buFont typeface="Arial" charset="0"/>
              <a:buChar char="•"/>
            </a:pPr>
            <a:r>
              <a:rPr lang="en-US" altLang="x-none" sz="4000" dirty="0">
                <a:latin typeface="Calibri" charset="0"/>
              </a:rPr>
              <a:t>Contact Information</a:t>
            </a:r>
          </a:p>
          <a:p>
            <a:pPr algn="ctr" eaLnBrk="1" hangingPunct="1">
              <a:buFont typeface="Arial" charset="0"/>
              <a:buChar char="•"/>
            </a:pPr>
            <a:endParaRPr lang="en-US" altLang="x-none" sz="4000" dirty="0">
              <a:latin typeface="Calibri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x-none" sz="4000" b="1" dirty="0">
                <a:latin typeface="Calibri" charset="0"/>
              </a:rPr>
              <a:t>Email the above to </a:t>
            </a:r>
            <a:r>
              <a:rPr lang="en-US" altLang="x-none" sz="4000" b="1" dirty="0">
                <a:latin typeface="Calibri" charset="0"/>
                <a:hlinkClick r:id="rId3"/>
              </a:rPr>
              <a:t>mwangi@isoc.org</a:t>
            </a:r>
            <a:endParaRPr lang="en-US" altLang="x-none" sz="4000" b="1" dirty="0">
              <a:latin typeface="Calibri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x-none" sz="3600" b="1" dirty="0">
                <a:latin typeface="Calibri" charset="0"/>
              </a:rPr>
              <a:t> Subject: </a:t>
            </a:r>
            <a:r>
              <a:rPr lang="en-US" altLang="x-none" sz="3600" b="1" dirty="0" smtClean="0">
                <a:latin typeface="Calibri" charset="0"/>
              </a:rPr>
              <a:t>AfPIF-2017 </a:t>
            </a:r>
            <a:r>
              <a:rPr lang="en-US" altLang="x-none" sz="3600" b="1" dirty="0">
                <a:latin typeface="Calibri" charset="0"/>
              </a:rPr>
              <a:t>Peering Personals</a:t>
            </a:r>
            <a:r>
              <a:rPr lang="en-US" altLang="x-none" sz="3600" dirty="0">
                <a:latin typeface="Calibri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dirty="0" smtClean="0"/>
              <a:t>AS 6695</a:t>
            </a:r>
            <a:endParaRPr lang="en-GB" altLang="x-none" b="1" dirty="0">
              <a:ea typeface="ＭＳ Ｐゴシック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altLang="x-none" sz="3000" b="1" dirty="0">
                <a:ea typeface="ＭＳ Ｐゴシック" charset="-128"/>
              </a:rPr>
              <a:t>Organization:</a:t>
            </a:r>
            <a:r>
              <a:rPr lang="en-GB" altLang="x-none" sz="3000" dirty="0">
                <a:ea typeface="ＭＳ Ｐゴシック" charset="-128"/>
              </a:rPr>
              <a:t> </a:t>
            </a:r>
            <a:r>
              <a:rPr lang="en-GB" sz="2800" dirty="0"/>
              <a:t>DE-CIX</a:t>
            </a:r>
            <a:endParaRPr lang="en-GB" altLang="x-none" sz="3000" dirty="0">
              <a:ea typeface="ＭＳ Ｐゴシック" charset="-128"/>
            </a:endParaRPr>
          </a:p>
          <a:p>
            <a:pPr marL="0" indent="0" algn="ctr">
              <a:buNone/>
            </a:pPr>
            <a:r>
              <a:rPr lang="en-GB" altLang="x-none" sz="3000" b="1" dirty="0">
                <a:ea typeface="ＭＳ Ｐゴシック" charset="-128"/>
              </a:rPr>
              <a:t>Location:</a:t>
            </a:r>
            <a:r>
              <a:rPr lang="en-GB" altLang="x-none" sz="3000" dirty="0">
                <a:ea typeface="ＭＳ Ｐゴシック" charset="-128"/>
              </a:rPr>
              <a:t>  </a:t>
            </a:r>
            <a:r>
              <a:rPr lang="en-GB" sz="2800" dirty="0"/>
              <a:t>Frankfurt, Marseille, Palermo and Madrid</a:t>
            </a:r>
            <a:r>
              <a:rPr lang="en-GB" sz="2800" dirty="0" smtClean="0"/>
              <a:t>.</a:t>
            </a:r>
          </a:p>
          <a:p>
            <a:pPr marL="0" indent="0" algn="ctr">
              <a:buNone/>
            </a:pPr>
            <a:r>
              <a:rPr lang="en-GB" altLang="x-none" sz="3000" b="1" dirty="0" smtClean="0">
                <a:ea typeface="ＭＳ Ｐゴシック" charset="-128"/>
              </a:rPr>
              <a:t>Peering </a:t>
            </a:r>
            <a:r>
              <a:rPr lang="en-GB" altLang="x-none" sz="3000" b="1" dirty="0">
                <a:ea typeface="ＭＳ Ｐゴシック" charset="-128"/>
              </a:rPr>
              <a:t>Policy:</a:t>
            </a:r>
            <a:r>
              <a:rPr lang="en-GB" altLang="x-none" sz="3000" dirty="0">
                <a:ea typeface="ＭＳ Ｐゴシック" charset="-128"/>
              </a:rPr>
              <a:t> multilateral/bilateral</a:t>
            </a:r>
          </a:p>
          <a:p>
            <a:pPr marL="0" indent="0" algn="ctr">
              <a:buFont typeface="Arial" charset="0"/>
              <a:buNone/>
            </a:pPr>
            <a:r>
              <a:rPr lang="en-GB" altLang="x-none" sz="3000" dirty="0">
                <a:ea typeface="ＭＳ Ｐゴシック" charset="-128"/>
              </a:rPr>
              <a:t>IPv4 &amp; IPv6</a:t>
            </a:r>
          </a:p>
          <a:p>
            <a:pPr marL="0" indent="0" algn="ctr">
              <a:buFont typeface="Arial" charset="0"/>
              <a:buNone/>
            </a:pPr>
            <a:r>
              <a:rPr lang="en-GB" altLang="x-none" sz="3000" b="1" dirty="0">
                <a:ea typeface="ＭＳ Ｐゴシック" charset="-128"/>
              </a:rPr>
              <a:t>Contact </a:t>
            </a:r>
            <a:r>
              <a:rPr lang="en-GB" altLang="x-none" sz="3000" b="1" dirty="0" smtClean="0">
                <a:ea typeface="ＭＳ Ｐゴシック" charset="-128"/>
              </a:rPr>
              <a:t>Information:</a:t>
            </a:r>
          </a:p>
          <a:p>
            <a:pPr marL="0" indent="0" algn="ctr">
              <a:buFont typeface="Arial" charset="0"/>
              <a:buNone/>
            </a:pPr>
            <a:r>
              <a:rPr lang="en-GB" sz="2800" dirty="0" smtClean="0"/>
              <a:t>Andreas Sturm</a:t>
            </a:r>
          </a:p>
          <a:p>
            <a:pPr marL="0" indent="0" algn="ctr">
              <a:buFont typeface="Arial" charset="0"/>
              <a:buNone/>
            </a:pPr>
            <a:r>
              <a:rPr lang="en-GB" sz="2800" dirty="0" smtClean="0"/>
              <a:t>Chief </a:t>
            </a:r>
            <a:r>
              <a:rPr lang="en-GB" sz="2800" dirty="0"/>
              <a:t>Business Development </a:t>
            </a:r>
            <a:r>
              <a:rPr lang="en-GB" sz="2800" dirty="0" smtClean="0"/>
              <a:t>Office</a:t>
            </a:r>
          </a:p>
          <a:p>
            <a:pPr marL="0" indent="0" algn="ctr">
              <a:buFont typeface="Arial" charset="0"/>
              <a:buNone/>
            </a:pPr>
            <a:r>
              <a:rPr lang="en-GB" sz="2800" u="sng" dirty="0" smtClean="0">
                <a:hlinkClick r:id="rId2"/>
              </a:rPr>
              <a:t>https</a:t>
            </a:r>
            <a:r>
              <a:rPr lang="en-GB" sz="2800" u="sng" dirty="0">
                <a:hlinkClick r:id="rId2"/>
              </a:rPr>
              <a:t>://de.linkedin.com/pub/andreas-sturm/13/a10/255</a:t>
            </a:r>
            <a:endParaRPr lang="en-GB" sz="2800" dirty="0"/>
          </a:p>
          <a:p>
            <a:pPr marL="0" indent="0" algn="ctr">
              <a:buFont typeface="Arial" charset="0"/>
              <a:buNone/>
            </a:pPr>
            <a:endParaRPr lang="en-GB" altLang="x-none" sz="3000" dirty="0">
              <a:ea typeface="ＭＳ Ｐゴシック" charset="-128"/>
            </a:endParaRPr>
          </a:p>
          <a:p>
            <a:pPr marL="0" indent="0" algn="ctr">
              <a:buFont typeface="Arial" charset="0"/>
              <a:buNone/>
            </a:pPr>
            <a:endParaRPr lang="en-GB" altLang="x-none" sz="30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6896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S 42 / 3856"/>
          <p:cNvSpPr txBox="1">
            <a:spLocks noGrp="1"/>
          </p:cNvSpPr>
          <p:nvPr>
            <p:ph type="title"/>
          </p:nvPr>
        </p:nvSpPr>
        <p:spPr>
          <a:xfrm>
            <a:off x="669727" y="449461"/>
            <a:ext cx="7804547" cy="1518048"/>
          </a:xfrm>
          <a:prstGeom prst="rect">
            <a:avLst/>
          </a:prstGeom>
        </p:spPr>
        <p:txBody>
          <a:bodyPr vert="horz" wrap="square" lIns="35719" tIns="35719" rIns="35719" bIns="35719" numCol="1" anchor="ctr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8000"/>
            </a:lvl1pPr>
          </a:lstStyle>
          <a:p>
            <a:r>
              <a:t>AS 42 / 3856</a:t>
            </a:r>
          </a:p>
        </p:txBody>
      </p:sp>
      <p:sp>
        <p:nvSpPr>
          <p:cNvPr id="139" name="Packet Clearing House…"/>
          <p:cNvSpPr txBox="1">
            <a:spLocks noGrp="1"/>
          </p:cNvSpPr>
          <p:nvPr>
            <p:ph type="body" idx="1"/>
          </p:nvPr>
        </p:nvSpPr>
        <p:spPr>
          <a:xfrm>
            <a:off x="669727" y="1504653"/>
            <a:ext cx="7804548" cy="4420196"/>
          </a:xfrm>
          <a:prstGeom prst="rect">
            <a:avLst/>
          </a:prstGeom>
        </p:spPr>
        <p:txBody>
          <a:bodyPr vert="horz" wrap="square" lIns="35719" tIns="35719" rIns="35719" bIns="35719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00000"/>
              </a:lnSpc>
              <a:tabLst/>
              <a:defRPr sz="50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Packet Clearing House</a:t>
            </a:r>
          </a:p>
          <a:p>
            <a:pPr algn="ctr">
              <a:lnSpc>
                <a:spcPct val="100000"/>
              </a:lnSpc>
              <a:tabLst/>
              <a:defRPr sz="50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Anycast DNS provider</a:t>
            </a:r>
          </a:p>
          <a:p>
            <a:pPr algn="ctr">
              <a:lnSpc>
                <a:spcPct val="100000"/>
              </a:lnSpc>
              <a:tabLst/>
              <a:defRPr sz="50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Worldwide  (149+ IXPs)</a:t>
            </a:r>
          </a:p>
          <a:p>
            <a:pPr algn="ctr">
              <a:lnSpc>
                <a:spcPct val="100000"/>
              </a:lnSpc>
              <a:tabLst/>
              <a:defRPr sz="50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Open peering policy</a:t>
            </a:r>
          </a:p>
          <a:p>
            <a:pPr algn="ctr">
              <a:lnSpc>
                <a:spcPct val="100000"/>
              </a:lnSpc>
              <a:tabLst/>
              <a:defRPr sz="50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hlinkClick r:id="rId2"/>
              </a:rPr>
              <a:t>peering@pch.net</a:t>
            </a:r>
          </a:p>
        </p:txBody>
      </p:sp>
    </p:spTree>
    <p:extLst>
      <p:ext uri="{BB962C8B-B14F-4D97-AF65-F5344CB8AC3E}">
        <p14:creationId xmlns:p14="http://schemas.microsoft.com/office/powerpoint/2010/main" val="122897047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ch-locations.tiff" descr="pch-locations.tiff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891" r="4540"/>
          <a:stretch>
            <a:fillRect/>
          </a:stretch>
        </p:blipFill>
        <p:spPr>
          <a:xfrm>
            <a:off x="0" y="1810644"/>
            <a:ext cx="9332038" cy="4842217"/>
          </a:xfrm>
          <a:prstGeom prst="rect">
            <a:avLst/>
          </a:prstGeom>
        </p:spPr>
      </p:pic>
      <p:sp>
        <p:nvSpPr>
          <p:cNvPr id="142" name="AS 42 / 3856"/>
          <p:cNvSpPr txBox="1"/>
          <p:nvPr/>
        </p:nvSpPr>
        <p:spPr>
          <a:xfrm>
            <a:off x="2446769" y="219686"/>
            <a:ext cx="4239943" cy="937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8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5625"/>
              <a:t>AS 42 / 3856</a:t>
            </a:r>
          </a:p>
        </p:txBody>
      </p:sp>
      <p:sp>
        <p:nvSpPr>
          <p:cNvPr id="143" name="peering@pch.net"/>
          <p:cNvSpPr txBox="1"/>
          <p:nvPr/>
        </p:nvSpPr>
        <p:spPr>
          <a:xfrm>
            <a:off x="2516707" y="1178173"/>
            <a:ext cx="3507371" cy="613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000">
                <a:hlinkClick r:id="rId3"/>
              </a:defRPr>
            </a:lvl1pPr>
          </a:lstStyle>
          <a:p>
            <a:r>
              <a:rPr sz="3516"/>
              <a:t>peering@pch.net</a:t>
            </a:r>
          </a:p>
        </p:txBody>
      </p:sp>
    </p:spTree>
    <p:extLst>
      <p:ext uri="{BB962C8B-B14F-4D97-AF65-F5344CB8AC3E}">
        <p14:creationId xmlns:p14="http://schemas.microsoft.com/office/powerpoint/2010/main" val="107569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l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101600" y="0"/>
            <a:ext cx="8952874" cy="6540500"/>
          </a:xfrm>
        </p:spPr>
      </p:pic>
    </p:spTree>
    <p:extLst>
      <p:ext uri="{BB962C8B-B14F-4D97-AF65-F5344CB8AC3E}">
        <p14:creationId xmlns:p14="http://schemas.microsoft.com/office/powerpoint/2010/main" val="174081236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 descr="uixp-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7625" y="687966"/>
            <a:ext cx="142875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11700" y="1496225"/>
            <a:ext cx="8520600" cy="5198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 b="1"/>
              <a:t>Uganda Internet eXchange Point</a:t>
            </a:r>
          </a:p>
          <a:p>
            <a:pPr lvl="0" algn="l">
              <a:spcBef>
                <a:spcPts val="0"/>
              </a:spcBef>
              <a:buNone/>
            </a:pPr>
            <a:endParaRPr sz="2400" b="1"/>
          </a:p>
          <a:p>
            <a:pPr lvl="0">
              <a:spcBef>
                <a:spcPts val="0"/>
              </a:spcBef>
              <a:buNone/>
            </a:pPr>
            <a:endParaRPr sz="2400" b="1"/>
          </a:p>
          <a:p>
            <a:pPr lvl="0">
              <a:spcBef>
                <a:spcPts val="0"/>
              </a:spcBef>
              <a:buNone/>
            </a:pPr>
            <a:r>
              <a:rPr lang="en" sz="2400"/>
              <a:t>26 networks carrying 45 ASNs from 22 countries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" sz="2400"/>
              <a:t>Bilateral &amp; multilateral peering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" sz="2400"/>
              <a:t>CDNs, Root DNS, 10G ports, etc.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http://uixp.co.ug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34646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dirty="0" smtClean="0"/>
              <a:t>AS </a:t>
            </a:r>
            <a:r>
              <a:rPr lang="is-IS" b="1" dirty="0" smtClean="0"/>
              <a:t>2906</a:t>
            </a:r>
            <a:endParaRPr lang="en-GB" altLang="x-none" b="1" dirty="0">
              <a:ea typeface="ＭＳ Ｐゴシック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altLang="x-none" sz="3000" b="1" dirty="0">
                <a:ea typeface="ＭＳ Ｐゴシック" charset="-128"/>
              </a:rPr>
              <a:t>Organization:</a:t>
            </a:r>
            <a:r>
              <a:rPr lang="en-GB" altLang="x-none" sz="3000" dirty="0">
                <a:ea typeface="ＭＳ Ｐゴシック" charset="-128"/>
              </a:rPr>
              <a:t> </a:t>
            </a:r>
            <a:r>
              <a:rPr lang="en-GB" sz="2800" dirty="0" smtClean="0"/>
              <a:t>Netflix</a:t>
            </a:r>
            <a:endParaRPr lang="en-GB" altLang="x-none" sz="3000" dirty="0">
              <a:ea typeface="ＭＳ Ｐゴシック" charset="-128"/>
            </a:endParaRPr>
          </a:p>
          <a:p>
            <a:pPr marL="0" indent="0" algn="ctr">
              <a:buNone/>
            </a:pPr>
            <a:r>
              <a:rPr lang="en-GB" altLang="x-none" sz="3000" b="1" dirty="0">
                <a:ea typeface="ＭＳ Ｐゴシック" charset="-128"/>
              </a:rPr>
              <a:t>Location:</a:t>
            </a:r>
            <a:r>
              <a:rPr lang="en-GB" altLang="x-none" sz="3000" dirty="0">
                <a:ea typeface="ＭＳ Ｐゴシック" charset="-128"/>
              </a:rPr>
              <a:t>  </a:t>
            </a:r>
            <a:r>
              <a:rPr lang="en-GB" sz="2800" dirty="0" smtClean="0"/>
              <a:t>Global </a:t>
            </a:r>
            <a:r>
              <a:rPr lang="mr-IN" sz="2800" dirty="0" smtClean="0"/>
              <a:t>–</a:t>
            </a:r>
            <a:r>
              <a:rPr lang="en-GB" sz="2800" dirty="0" smtClean="0"/>
              <a:t> Check </a:t>
            </a:r>
            <a:r>
              <a:rPr lang="en-GB" sz="2800" dirty="0" err="1" smtClean="0"/>
              <a:t>peeringDB</a:t>
            </a:r>
            <a:r>
              <a:rPr lang="en-GB" sz="2800" dirty="0" smtClean="0"/>
              <a:t>, </a:t>
            </a:r>
            <a:r>
              <a:rPr lang="en-GB" sz="2800" dirty="0" err="1" smtClean="0"/>
              <a:t>NAPAfrica</a:t>
            </a:r>
            <a:r>
              <a:rPr lang="en-GB" sz="2800" dirty="0" smtClean="0"/>
              <a:t> (JHB), Embedded Servers everywhere </a:t>
            </a:r>
            <a:endParaRPr lang="en-GB" sz="2800" dirty="0" smtClean="0"/>
          </a:p>
          <a:p>
            <a:pPr marL="0" indent="0" algn="ctr">
              <a:buNone/>
            </a:pPr>
            <a:r>
              <a:rPr lang="en-GB" altLang="x-none" sz="3000" b="1" dirty="0" smtClean="0">
                <a:ea typeface="ＭＳ Ｐゴシック" charset="-128"/>
              </a:rPr>
              <a:t>Peering </a:t>
            </a:r>
            <a:r>
              <a:rPr lang="en-GB" altLang="x-none" sz="3000" b="1" dirty="0">
                <a:ea typeface="ＭＳ Ｐゴシック" charset="-128"/>
              </a:rPr>
              <a:t>Policy:</a:t>
            </a:r>
            <a:r>
              <a:rPr lang="en-GB" altLang="x-none" sz="3000" dirty="0">
                <a:ea typeface="ＭＳ Ｐゴシック" charset="-128"/>
              </a:rPr>
              <a:t> </a:t>
            </a:r>
            <a:r>
              <a:rPr lang="en-GB" altLang="x-none" sz="3000" dirty="0" smtClean="0">
                <a:ea typeface="ＭＳ Ｐゴシック" charset="-128"/>
              </a:rPr>
              <a:t>Open</a:t>
            </a:r>
          </a:p>
          <a:p>
            <a:pPr marL="0" indent="0" algn="ctr">
              <a:buFont typeface="Arial" charset="0"/>
              <a:buNone/>
            </a:pPr>
            <a:r>
              <a:rPr lang="en-GB" altLang="x-none" sz="3000" b="1" dirty="0" smtClean="0">
                <a:ea typeface="ＭＳ Ｐゴシック" charset="-128"/>
              </a:rPr>
              <a:t>Contact </a:t>
            </a:r>
            <a:r>
              <a:rPr lang="en-GB" altLang="x-none" sz="3000" b="1" dirty="0" smtClean="0">
                <a:ea typeface="ＭＳ Ｐゴシック" charset="-128"/>
              </a:rPr>
              <a:t>Information:</a:t>
            </a:r>
          </a:p>
          <a:p>
            <a:pPr marL="0" indent="0" algn="ctr">
              <a:buFont typeface="Arial" charset="0"/>
              <a:buNone/>
            </a:pPr>
            <a:r>
              <a:rPr lang="en-GB" sz="2800" dirty="0" smtClean="0"/>
              <a:t>Nina </a:t>
            </a:r>
            <a:r>
              <a:rPr lang="en-GB" sz="2800" dirty="0" err="1" smtClean="0"/>
              <a:t>Bargisen</a:t>
            </a:r>
            <a:endParaRPr lang="en-GB" sz="2800" dirty="0" smtClean="0"/>
          </a:p>
          <a:p>
            <a:pPr marL="0" indent="0" algn="ctr">
              <a:buNone/>
            </a:pPr>
            <a:r>
              <a:rPr lang="en-GB" sz="2800" dirty="0" err="1"/>
              <a:t>nihb@netflix.com</a:t>
            </a:r>
            <a:endParaRPr lang="en-GB" altLang="x-none" sz="3000" dirty="0">
              <a:ea typeface="ＭＳ Ｐゴシック" charset="-128"/>
            </a:endParaRPr>
          </a:p>
          <a:p>
            <a:pPr marL="0" indent="0" algn="ctr">
              <a:buFont typeface="Arial" charset="0"/>
              <a:buNone/>
            </a:pPr>
            <a:endParaRPr lang="en-GB" altLang="x-none" sz="30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1025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altLang="x-none" b="1" dirty="0" smtClean="0"/>
              <a:t>Tanzania IXPs</a:t>
            </a:r>
            <a:endParaRPr lang="en-GB" altLang="x-none" b="1" dirty="0">
              <a:ea typeface="ＭＳ Ｐゴシック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 smtClean="0"/>
              <a:t>AS 33791</a:t>
            </a:r>
            <a:r>
              <a:rPr lang="en-US" sz="2800" b="1" dirty="0"/>
              <a:t>:</a:t>
            </a:r>
            <a:r>
              <a:rPr lang="en-US" sz="2800" dirty="0" smtClean="0"/>
              <a:t> </a:t>
            </a:r>
            <a:r>
              <a:rPr lang="en-US" sz="2800" dirty="0"/>
              <a:t>TIX, Dar </a:t>
            </a:r>
            <a:r>
              <a:rPr lang="en-US" sz="2800" dirty="0" err="1"/>
              <a:t>es</a:t>
            </a:r>
            <a:r>
              <a:rPr lang="en-US" sz="2800" dirty="0"/>
              <a:t> Salaam, 38 </a:t>
            </a:r>
            <a:r>
              <a:rPr lang="en-US" sz="2800" dirty="0" smtClean="0"/>
              <a:t>peers</a:t>
            </a:r>
          </a:p>
          <a:p>
            <a:pPr marL="0" indent="0" algn="ctr">
              <a:buNone/>
            </a:pPr>
            <a:r>
              <a:rPr lang="en-US" sz="2800" b="1" dirty="0" smtClean="0"/>
              <a:t>AS 37710:</a:t>
            </a:r>
            <a:r>
              <a:rPr lang="en-US" sz="2800" dirty="0" smtClean="0"/>
              <a:t>  </a:t>
            </a:r>
            <a:r>
              <a:rPr lang="en-US" sz="2800" dirty="0"/>
              <a:t>AIXP, Arusha, 7 peers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 smtClean="0"/>
              <a:t>AS37769</a:t>
            </a:r>
            <a:r>
              <a:rPr lang="en-US" sz="2800" b="1" dirty="0"/>
              <a:t>:</a:t>
            </a:r>
            <a:r>
              <a:rPr lang="en-US" sz="2800" dirty="0" smtClean="0"/>
              <a:t> </a:t>
            </a:r>
            <a:r>
              <a:rPr lang="en-US" sz="2800" dirty="0"/>
              <a:t>MIXP, Mwanza, 4 peers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hlinkClick r:id="rId2"/>
              </a:rPr>
              <a:t>http://tix.or.tz/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hlinkClick r:id="rId3"/>
              </a:rPr>
              <a:t>info@tix.or.tz</a:t>
            </a:r>
            <a:endParaRPr lang="en-GB" altLang="x-none" sz="30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9456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17342</TotalTime>
  <Words>350</Words>
  <Application>Microsoft Macintosh PowerPoint</Application>
  <PresentationFormat>On-screen Show (4:3)</PresentationFormat>
  <Paragraphs>107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Calibri</vt:lpstr>
      <vt:lpstr>Helvetica</vt:lpstr>
      <vt:lpstr>Helvetica Light</vt:lpstr>
      <vt:lpstr>Helvetica Neue</vt:lpstr>
      <vt:lpstr>ＭＳ Ｐゴシック</vt:lpstr>
      <vt:lpstr>Times</vt:lpstr>
      <vt:lpstr>Arial</vt:lpstr>
      <vt:lpstr>Office Theme</vt:lpstr>
      <vt:lpstr>AfPIF-2017</vt:lpstr>
      <vt:lpstr> Peering Introductions</vt:lpstr>
      <vt:lpstr>AS 6695</vt:lpstr>
      <vt:lpstr>AS 42 / 3856</vt:lpstr>
      <vt:lpstr>PowerPoint Presentation</vt:lpstr>
      <vt:lpstr>PowerPoint Presentation</vt:lpstr>
      <vt:lpstr>Uganda Internet eXchange Point   26 networks carrying 45 ASNs from 22 countries  Bilateral &amp; multilateral peering  CDNs, Root DNS, 10G ports, etc.  http://uixp.co.ug </vt:lpstr>
      <vt:lpstr>AS 2906</vt:lpstr>
      <vt:lpstr>Tanzania IXPs</vt:lpstr>
      <vt:lpstr>AS 37100</vt:lpstr>
      <vt:lpstr>JINX / CINX / DINX</vt:lpstr>
      <vt:lpstr>AS 37084</vt:lpstr>
      <vt:lpstr>AS37545 </vt:lpstr>
      <vt:lpstr>AS 37431/ 327875 </vt:lpstr>
      <vt:lpstr>AS15169 and AS36040</vt:lpstr>
      <vt:lpstr> Peering Introductions</vt:lpstr>
    </vt:vector>
  </TitlesOfParts>
  <Company>ISOC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Peering </dc:title>
  <dc:creator>Michuki Mwangi</dc:creator>
  <cp:lastModifiedBy>Michuki Mwangi</cp:lastModifiedBy>
  <cp:revision>99</cp:revision>
  <dcterms:created xsi:type="dcterms:W3CDTF">2012-08-21T20:32:03Z</dcterms:created>
  <dcterms:modified xsi:type="dcterms:W3CDTF">2017-08-23T12:08:29Z</dcterms:modified>
</cp:coreProperties>
</file>