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sldIdLst>
    <p:sldId id="256" r:id="rId2"/>
    <p:sldId id="326" r:id="rId3"/>
    <p:sldId id="319" r:id="rId4"/>
    <p:sldId id="320" r:id="rId5"/>
    <p:sldId id="317" r:id="rId6"/>
    <p:sldId id="327" r:id="rId7"/>
    <p:sldId id="316" r:id="rId8"/>
    <p:sldId id="277" r:id="rId9"/>
    <p:sldId id="323" r:id="rId10"/>
    <p:sldId id="324" r:id="rId11"/>
    <p:sldId id="325" r:id="rId12"/>
    <p:sldId id="312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5099" autoAdjust="0"/>
  </p:normalViewPr>
  <p:slideViewPr>
    <p:cSldViewPr snapToGrid="0">
      <p:cViewPr varScale="1">
        <p:scale>
          <a:sx n="60" d="100"/>
          <a:sy n="60" d="100"/>
        </p:scale>
        <p:origin x="792" y="45"/>
      </p:cViewPr>
      <p:guideLst/>
    </p:cSldViewPr>
  </p:slideViewPr>
  <p:outlineViewPr>
    <p:cViewPr>
      <p:scale>
        <a:sx n="33" d="100"/>
        <a:sy n="33" d="100"/>
      </p:scale>
      <p:origin x="0" y="-12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Sheet1!$F$9:$F$12</c:f>
              <c:strCache>
                <c:ptCount val="4"/>
                <c:pt idx="0">
                  <c:v>MTN</c:v>
                </c:pt>
                <c:pt idx="1">
                  <c:v>Glo</c:v>
                </c:pt>
                <c:pt idx="2">
                  <c:v>Airtel</c:v>
                </c:pt>
                <c:pt idx="3">
                  <c:v>9Mobile</c:v>
                </c:pt>
              </c:strCache>
            </c:strRef>
          </c:cat>
          <c:val>
            <c:numRef>
              <c:f>Sheet1!$G$9:$G$12</c:f>
              <c:numCache>
                <c:formatCode>General</c:formatCode>
                <c:ptCount val="4"/>
                <c:pt idx="0">
                  <c:v>31691070</c:v>
                </c:pt>
                <c:pt idx="1">
                  <c:v>27184002</c:v>
                </c:pt>
                <c:pt idx="2">
                  <c:v>20174089</c:v>
                </c:pt>
                <c:pt idx="3">
                  <c:v>12549596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808253245513878"/>
          <c:w val="0.23817961197061421"/>
          <c:h val="0.1061387899339068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AMIX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1.1245428089294029E-2"/>
          <c:w val="0.93698002600645314"/>
          <c:h val="0.6165077274982343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38514336"/>
        <c:axId val="-638518144"/>
      </c:barChart>
      <c:catAx>
        <c:axId val="-6385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518144"/>
        <c:crosses val="autoZero"/>
        <c:auto val="1"/>
        <c:lblAlgn val="ctr"/>
        <c:lblOffset val="100"/>
        <c:noMultiLvlLbl val="0"/>
      </c:catAx>
      <c:valAx>
        <c:axId val="-638518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38514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AMIX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265042990958904E-2"/>
          <c:y val="0.17241210404708071"/>
          <c:w val="0.94629013630079373"/>
          <c:h val="0.69508867449804745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Sheet1!$B$12:$K$12</c:f>
              <c:strCache>
                <c:ptCount val="10"/>
                <c:pt idx="0">
                  <c:v>Q1, 2015 </c:v>
                </c:pt>
                <c:pt idx="1">
                  <c:v>Q2, 2015</c:v>
                </c:pt>
                <c:pt idx="2">
                  <c:v>Q3, 2015</c:v>
                </c:pt>
                <c:pt idx="3">
                  <c:v>Q4, 2015</c:v>
                </c:pt>
                <c:pt idx="4">
                  <c:v>Q1, 2016</c:v>
                </c:pt>
                <c:pt idx="5">
                  <c:v>Q2, 2016</c:v>
                </c:pt>
                <c:pt idx="6">
                  <c:v>Q3, 2016</c:v>
                </c:pt>
                <c:pt idx="7">
                  <c:v>Q4, 2016</c:v>
                </c:pt>
                <c:pt idx="8">
                  <c:v>Q1, 2017</c:v>
                </c:pt>
                <c:pt idx="9">
                  <c:v>Q2, 2017</c:v>
                </c:pt>
              </c:strCache>
            </c:strRef>
          </c:cat>
          <c:val>
            <c:numRef>
              <c:f>Sheet1!$B$15:$K$15</c:f>
              <c:numCache>
                <c:formatCode>General</c:formatCode>
                <c:ptCount val="10"/>
                <c:pt idx="0">
                  <c:v>975</c:v>
                </c:pt>
                <c:pt idx="1">
                  <c:v>641</c:v>
                </c:pt>
                <c:pt idx="2">
                  <c:v>480</c:v>
                </c:pt>
                <c:pt idx="3">
                  <c:v>453</c:v>
                </c:pt>
                <c:pt idx="4">
                  <c:v>1030</c:v>
                </c:pt>
                <c:pt idx="5">
                  <c:v>3402</c:v>
                </c:pt>
                <c:pt idx="6">
                  <c:v>3742</c:v>
                </c:pt>
                <c:pt idx="7">
                  <c:v>3076</c:v>
                </c:pt>
                <c:pt idx="8">
                  <c:v>4231</c:v>
                </c:pt>
                <c:pt idx="9">
                  <c:v>3774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1522416"/>
        <c:axId val="-501525136"/>
      </c:barChart>
      <c:catAx>
        <c:axId val="-5015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525136"/>
        <c:crosses val="autoZero"/>
        <c:auto val="1"/>
        <c:lblAlgn val="ctr"/>
        <c:lblOffset val="100"/>
        <c:noMultiLvlLbl val="0"/>
      </c:catAx>
      <c:valAx>
        <c:axId val="-501525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0152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IXPN*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694258092492928E-2"/>
          <c:y val="0.21349344323907962"/>
          <c:w val="0.95581671940248514"/>
          <c:h val="0.64462637687025071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Sheet1!$B$20:$K$20</c:f>
              <c:strCache>
                <c:ptCount val="10"/>
                <c:pt idx="0">
                  <c:v>Q1, 2015 </c:v>
                </c:pt>
                <c:pt idx="1">
                  <c:v>Q2, 2015</c:v>
                </c:pt>
                <c:pt idx="2">
                  <c:v>Q3, 2015</c:v>
                </c:pt>
                <c:pt idx="3">
                  <c:v>Q4, 2015</c:v>
                </c:pt>
                <c:pt idx="4">
                  <c:v>Q1, 2016</c:v>
                </c:pt>
                <c:pt idx="5">
                  <c:v>Q2, 2016</c:v>
                </c:pt>
                <c:pt idx="6">
                  <c:v>Q3, 2016</c:v>
                </c:pt>
                <c:pt idx="7">
                  <c:v>Q4, 2016</c:v>
                </c:pt>
                <c:pt idx="8">
                  <c:v>Q1, 2017</c:v>
                </c:pt>
                <c:pt idx="9">
                  <c:v>Q2, 2017</c:v>
                </c:pt>
              </c:strCache>
            </c:strRef>
          </c:cat>
          <c:val>
            <c:numRef>
              <c:f>Sheet1!$B$23:$K$23</c:f>
              <c:numCache>
                <c:formatCode>General</c:formatCode>
                <c:ptCount val="10"/>
                <c:pt idx="0">
                  <c:v>284</c:v>
                </c:pt>
                <c:pt idx="1">
                  <c:v>429</c:v>
                </c:pt>
                <c:pt idx="2">
                  <c:v>964</c:v>
                </c:pt>
                <c:pt idx="3">
                  <c:v>995</c:v>
                </c:pt>
                <c:pt idx="4">
                  <c:v>1030</c:v>
                </c:pt>
                <c:pt idx="5">
                  <c:v>3402</c:v>
                </c:pt>
                <c:pt idx="6">
                  <c:v>3742</c:v>
                </c:pt>
                <c:pt idx="7">
                  <c:v>1722</c:v>
                </c:pt>
                <c:pt idx="8">
                  <c:v>1899</c:v>
                </c:pt>
                <c:pt idx="9">
                  <c:v>5369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1543632"/>
        <c:axId val="-501521328"/>
      </c:barChart>
      <c:catAx>
        <c:axId val="-5015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521328"/>
        <c:crosses val="autoZero"/>
        <c:auto val="1"/>
        <c:lblAlgn val="ctr"/>
        <c:lblOffset val="100"/>
        <c:noMultiLvlLbl val="0"/>
      </c:catAx>
      <c:valAx>
        <c:axId val="-501521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0154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GIX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79871311524376E-2"/>
          <c:y val="0.19264233039464079"/>
          <c:w val="0.92014489386044562"/>
          <c:h val="0.63953121627465959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Sheet1!$B$28:$K$28</c:f>
              <c:strCache>
                <c:ptCount val="10"/>
                <c:pt idx="0">
                  <c:v>Q1, 2015 </c:v>
                </c:pt>
                <c:pt idx="1">
                  <c:v>Q2, 2015</c:v>
                </c:pt>
                <c:pt idx="2">
                  <c:v>Q3, 2015</c:v>
                </c:pt>
                <c:pt idx="3">
                  <c:v>Q4, 2015</c:v>
                </c:pt>
                <c:pt idx="4">
                  <c:v>Q1, 2016</c:v>
                </c:pt>
                <c:pt idx="5">
                  <c:v>Q2, 2016</c:v>
                </c:pt>
                <c:pt idx="6">
                  <c:v>Q3, 2016</c:v>
                </c:pt>
                <c:pt idx="7">
                  <c:v>Q4, 2016</c:v>
                </c:pt>
                <c:pt idx="8">
                  <c:v>Q1, 2017</c:v>
                </c:pt>
                <c:pt idx="9">
                  <c:v>Q2, 2017</c:v>
                </c:pt>
              </c:strCache>
            </c:strRef>
          </c:cat>
          <c:val>
            <c:numRef>
              <c:f>Sheet1!$B$31:$K$31</c:f>
              <c:numCache>
                <c:formatCode>General</c:formatCode>
                <c:ptCount val="10"/>
                <c:pt idx="0">
                  <c:v>182</c:v>
                </c:pt>
                <c:pt idx="1">
                  <c:v>188</c:v>
                </c:pt>
                <c:pt idx="2">
                  <c:v>186</c:v>
                </c:pt>
                <c:pt idx="3">
                  <c:v>185</c:v>
                </c:pt>
                <c:pt idx="4">
                  <c:v>186</c:v>
                </c:pt>
                <c:pt idx="5">
                  <c:v>188</c:v>
                </c:pt>
                <c:pt idx="6">
                  <c:v>460</c:v>
                </c:pt>
                <c:pt idx="7">
                  <c:v>1015</c:v>
                </c:pt>
                <c:pt idx="8">
                  <c:v>1020</c:v>
                </c:pt>
                <c:pt idx="9">
                  <c:v>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1546352"/>
        <c:axId val="-501528944"/>
      </c:barChart>
      <c:catAx>
        <c:axId val="-50154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528944"/>
        <c:crosses val="autoZero"/>
        <c:auto val="1"/>
        <c:lblAlgn val="ctr"/>
        <c:lblOffset val="100"/>
        <c:noMultiLvlLbl val="0"/>
      </c:catAx>
      <c:valAx>
        <c:axId val="-501528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0154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61EF0-2F76-43E3-B798-71F57BB18D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75D2-8972-4437-AF7E-654F9058221E}">
      <dgm:prSet/>
      <dgm:spPr/>
      <dgm:t>
        <a:bodyPr/>
        <a:lstStyle/>
        <a:p>
          <a:pPr rtl="0"/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AE47A8-F454-4955-9AB5-95953B70FC4B}" type="par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359B37-9073-483D-AC9A-D80401C22231}" type="sib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D57BD-2D8A-4948-AAB1-A7D384594362}">
      <dgm:prSet/>
      <dgm:spPr/>
      <dgm:t>
        <a:bodyPr/>
        <a:lstStyle/>
        <a:p>
          <a:pPr rtl="0"/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B83D8-FB55-4FF9-8BFE-73AAB54D24D6}" type="par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81BAF-35D6-4CCE-83C1-F23906F87C07}" type="sib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193965-931D-472D-A48A-3D7EF08E66B1}">
      <dgm:prSet/>
      <dgm:spPr/>
      <dgm:t>
        <a:bodyPr/>
        <a:lstStyle/>
        <a:p>
          <a:pPr rtl="0"/>
          <a:r>
            <a:rPr lang="en-US" b="0" i="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Africa’s internet capacity growing faster than other world regions.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B0B95F-A096-439E-8818-130672A3B636}" type="parTrans" cxnId="{B1D70685-ACAE-4E3A-833B-E2608E4CD3EC}">
      <dgm:prSet/>
      <dgm:spPr/>
      <dgm:t>
        <a:bodyPr/>
        <a:lstStyle/>
        <a:p>
          <a:endParaRPr lang="en-US"/>
        </a:p>
      </dgm:t>
    </dgm:pt>
    <dgm:pt modelId="{754E8A4F-E1B0-4032-A5A9-07DF806F4B63}" type="sibTrans" cxnId="{B1D70685-ACAE-4E3A-833B-E2608E4CD3EC}">
      <dgm:prSet/>
      <dgm:spPr/>
      <dgm:t>
        <a:bodyPr/>
        <a:lstStyle/>
        <a:p>
          <a:endParaRPr lang="en-US"/>
        </a:p>
      </dgm:t>
    </dgm:pt>
    <dgm:pt modelId="{F9734574-C7E5-4AF1-BB7E-937C184B10E0}">
      <dgm:prSet/>
      <dgm:spPr/>
      <dgm:t>
        <a:bodyPr/>
        <a:lstStyle/>
        <a:p>
          <a:pPr rtl="0"/>
          <a:r>
            <a:rPr lang="en-US" b="0" i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Grew 41 percent between 2014 and 2015, and 51 percent compounded annually over the last five years, to reach 2.9 Tbps</a:t>
          </a:r>
          <a:endParaRPr lang="en-US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7FAA168D-9FF3-4962-BB0A-C11FDA8B13BE}" type="parTrans" cxnId="{A12295D2-EAD7-4D56-85AF-B430CD1AAC13}">
      <dgm:prSet/>
      <dgm:spPr/>
      <dgm:t>
        <a:bodyPr/>
        <a:lstStyle/>
        <a:p>
          <a:endParaRPr lang="en-US"/>
        </a:p>
      </dgm:t>
    </dgm:pt>
    <dgm:pt modelId="{CFCDA009-8058-4DBD-A1C8-4A9DC2E06A2D}" type="sibTrans" cxnId="{A12295D2-EAD7-4D56-85AF-B430CD1AAC13}">
      <dgm:prSet/>
      <dgm:spPr/>
      <dgm:t>
        <a:bodyPr/>
        <a:lstStyle/>
        <a:p>
          <a:endParaRPr lang="en-US"/>
        </a:p>
      </dgm:t>
    </dgm:pt>
    <dgm:pt modelId="{6FB178C7-F57F-4AB0-918D-B67C5F18B625}">
      <dgm:prSet/>
      <dgm:spPr/>
      <dgm:t>
        <a:bodyPr/>
        <a:lstStyle/>
        <a:p>
          <a:pPr rtl="0"/>
          <a:r>
            <a:rPr lang="en-US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Nigeria (214Gbps), Ghana (106Gbps) &amp; Cote D’Ivoire (132Gbps) lit capacity</a:t>
          </a:r>
          <a:endParaRPr lang="en-US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2998BDA-235F-48D2-9B6C-A9C3FB84FE01}" type="parTrans" cxnId="{C18E82D5-98B7-44B2-AF01-AFBACD581FF8}">
      <dgm:prSet/>
      <dgm:spPr/>
      <dgm:t>
        <a:bodyPr/>
        <a:lstStyle/>
        <a:p>
          <a:endParaRPr lang="en-US"/>
        </a:p>
      </dgm:t>
    </dgm:pt>
    <dgm:pt modelId="{FC25ECE6-3277-4637-A7AB-B76CFBFE2AD3}" type="sibTrans" cxnId="{C18E82D5-98B7-44B2-AF01-AFBACD581FF8}">
      <dgm:prSet/>
      <dgm:spPr/>
      <dgm:t>
        <a:bodyPr/>
        <a:lstStyle/>
        <a:p>
          <a:endParaRPr lang="en-US"/>
        </a:p>
      </dgm:t>
    </dgm:pt>
    <dgm:pt modelId="{B182B68A-E2CC-48CA-A353-913C0C61E12D}">
      <dgm:prSet/>
      <dgm:spPr/>
      <dgm:t>
        <a:bodyPr/>
        <a:lstStyle/>
        <a:p>
          <a:pPr rtl="0"/>
          <a:r>
            <a:rPr lang="en-US" b="0" i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Oceania grew 47% per year between 2011 and 2015 to reach 2.1 Tbps</a:t>
          </a:r>
          <a:endParaRPr lang="en-US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54F0703-348A-42A7-A6F6-85B541D84FC7}" type="parTrans" cxnId="{9F63BF10-43D7-4CC2-8D72-651011842EE8}">
      <dgm:prSet/>
      <dgm:spPr/>
      <dgm:t>
        <a:bodyPr/>
        <a:lstStyle/>
        <a:p>
          <a:endParaRPr lang="en-US"/>
        </a:p>
      </dgm:t>
    </dgm:pt>
    <dgm:pt modelId="{8427F759-3E8D-4A6F-8F35-A541DD791167}" type="sibTrans" cxnId="{9F63BF10-43D7-4CC2-8D72-651011842EE8}">
      <dgm:prSet/>
      <dgm:spPr/>
      <dgm:t>
        <a:bodyPr/>
        <a:lstStyle/>
        <a:p>
          <a:endParaRPr lang="en-US"/>
        </a:p>
      </dgm:t>
    </dgm:pt>
    <dgm:pt modelId="{2D7637E6-851A-4B77-8CB1-95F761C03D5D}">
      <dgm:prSet/>
      <dgm:spPr/>
      <dgm:t>
        <a:bodyPr/>
        <a:lstStyle/>
        <a:p>
          <a:pPr rtl="0"/>
          <a:r>
            <a:rPr lang="en-US" b="0" i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Latin America and the Middle East grew 44 percent per year to 20.6 Tbps and 8.4 Tbps</a:t>
          </a:r>
          <a:endParaRPr lang="en-US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F0B82DF2-660E-4C7B-B9DF-18A13C22C571}" type="parTrans" cxnId="{7AF55330-F631-4884-9B1A-CC0808C2F4DF}">
      <dgm:prSet/>
      <dgm:spPr/>
      <dgm:t>
        <a:bodyPr/>
        <a:lstStyle/>
        <a:p>
          <a:endParaRPr lang="en-US"/>
        </a:p>
      </dgm:t>
    </dgm:pt>
    <dgm:pt modelId="{D9A16637-907C-4264-AD5B-B0CB723496EA}" type="sibTrans" cxnId="{7AF55330-F631-4884-9B1A-CC0808C2F4DF}">
      <dgm:prSet/>
      <dgm:spPr/>
      <dgm:t>
        <a:bodyPr/>
        <a:lstStyle/>
        <a:p>
          <a:endParaRPr lang="en-US"/>
        </a:p>
      </dgm:t>
    </dgm:pt>
    <dgm:pt modelId="{28FABF8F-2D58-4CB7-8EA4-B5203127165D}">
      <dgm:prSet/>
      <dgm:spPr/>
      <dgm:t>
        <a:bodyPr/>
        <a:lstStyle/>
        <a:p>
          <a:pPr rtl="0"/>
          <a:r>
            <a:rPr lang="en-US" b="0" i="0" u="none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Influx of undersea broadband cables, like the SEACOM, </a:t>
          </a:r>
          <a:r>
            <a:rPr lang="en-US" b="0" i="0" u="none" dirty="0" err="1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EASsy</a:t>
          </a:r>
          <a:r>
            <a:rPr lang="en-US" b="0" i="0" u="none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, MainOne, WACS and ACE have helped accelerate Africa’s access to international bandwidth by 20-fold in 5 years</a:t>
          </a:r>
          <a:endParaRPr lang="en-US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81224E0-2B28-46AF-8573-28C4DFE6B1D2}" type="parTrans" cxnId="{FA583943-1E1B-458D-8C9B-97E222AD0D8A}">
      <dgm:prSet/>
      <dgm:spPr/>
      <dgm:t>
        <a:bodyPr/>
        <a:lstStyle/>
        <a:p>
          <a:endParaRPr lang="en-US"/>
        </a:p>
      </dgm:t>
    </dgm:pt>
    <dgm:pt modelId="{C098D960-B4C1-457A-A6E7-004DD99D2832}" type="sibTrans" cxnId="{FA583943-1E1B-458D-8C9B-97E222AD0D8A}">
      <dgm:prSet/>
      <dgm:spPr/>
      <dgm:t>
        <a:bodyPr/>
        <a:lstStyle/>
        <a:p>
          <a:endParaRPr lang="en-US"/>
        </a:p>
      </dgm:t>
    </dgm:pt>
    <dgm:pt modelId="{B464AC5F-9C36-4BB0-B7A3-04ED7BFB7DC3}" type="pres">
      <dgm:prSet presAssocID="{95E61EF0-2F76-43E3-B798-71F57BB18D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C02B-5D89-4C0E-9F65-0E7C550D600A}" type="pres">
      <dgm:prSet presAssocID="{2CB975D2-8972-4437-AF7E-654F9058221E}" presName="parentLin" presStyleCnt="0"/>
      <dgm:spPr/>
    </dgm:pt>
    <dgm:pt modelId="{D5AAAFBF-8A46-48F1-B18D-1E827002F150}" type="pres">
      <dgm:prSet presAssocID="{2CB975D2-8972-4437-AF7E-654F9058221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3CAD5F-6B66-4AF0-82FB-3F81575FDEEB}" type="pres">
      <dgm:prSet presAssocID="{2CB975D2-8972-4437-AF7E-654F9058221E}" presName="parentText" presStyleLbl="node1" presStyleIdx="0" presStyleCnt="1" custLinFactNeighborX="14096" custLinFactNeighborY="-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EA85-35D7-4221-92DB-B4412957F781}" type="pres">
      <dgm:prSet presAssocID="{2CB975D2-8972-4437-AF7E-654F9058221E}" presName="negativeSpace" presStyleCnt="0"/>
      <dgm:spPr/>
    </dgm:pt>
    <dgm:pt modelId="{8BD4D6F5-C7CA-4962-A4A6-AD3BA8008A04}" type="pres">
      <dgm:prSet presAssocID="{2CB975D2-8972-4437-AF7E-654F905822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5E79D5-7489-4E61-870B-9194F9445AE0}" type="presOf" srcId="{2CB975D2-8972-4437-AF7E-654F9058221E}" destId="{D5AAAFBF-8A46-48F1-B18D-1E827002F150}" srcOrd="0" destOrd="0" presId="urn:microsoft.com/office/officeart/2005/8/layout/list1"/>
    <dgm:cxn modelId="{9F63BF10-43D7-4CC2-8D72-651011842EE8}" srcId="{70193965-931D-472D-A48A-3D7EF08E66B1}" destId="{B182B68A-E2CC-48CA-A353-913C0C61E12D}" srcOrd="1" destOrd="0" parTransId="{454F0703-348A-42A7-A6F6-85B541D84FC7}" sibTransId="{8427F759-3E8D-4A6F-8F35-A541DD791167}"/>
    <dgm:cxn modelId="{4C799350-2893-413F-B602-2DF20A78A0C2}" type="presOf" srcId="{70193965-931D-472D-A48A-3D7EF08E66B1}" destId="{8BD4D6F5-C7CA-4962-A4A6-AD3BA8008A04}" srcOrd="0" destOrd="1" presId="urn:microsoft.com/office/officeart/2005/8/layout/list1"/>
    <dgm:cxn modelId="{2BFB929A-2AAB-40E6-81BE-BD873B182990}" type="presOf" srcId="{F9734574-C7E5-4AF1-BB7E-937C184B10E0}" destId="{8BD4D6F5-C7CA-4962-A4A6-AD3BA8008A04}" srcOrd="0" destOrd="2" presId="urn:microsoft.com/office/officeart/2005/8/layout/list1"/>
    <dgm:cxn modelId="{A12295D2-EAD7-4D56-85AF-B430CD1AAC13}" srcId="{70193965-931D-472D-A48A-3D7EF08E66B1}" destId="{F9734574-C7E5-4AF1-BB7E-937C184B10E0}" srcOrd="0" destOrd="0" parTransId="{7FAA168D-9FF3-4962-BB0A-C11FDA8B13BE}" sibTransId="{CFCDA009-8058-4DBD-A1C8-4A9DC2E06A2D}"/>
    <dgm:cxn modelId="{C18E82D5-98B7-44B2-AF01-AFBACD581FF8}" srcId="{F9734574-C7E5-4AF1-BB7E-937C184B10E0}" destId="{6FB178C7-F57F-4AB0-918D-B67C5F18B625}" srcOrd="0" destOrd="0" parTransId="{02998BDA-235F-48D2-9B6C-A9C3FB84FE01}" sibTransId="{FC25ECE6-3277-4637-A7AB-B76CFBFE2AD3}"/>
    <dgm:cxn modelId="{6E574D33-DB29-4081-BF75-86A006BFA571}" srcId="{95E61EF0-2F76-43E3-B798-71F57BB18D68}" destId="{2CB975D2-8972-4437-AF7E-654F9058221E}" srcOrd="0" destOrd="0" parTransId="{5AAE47A8-F454-4955-9AB5-95953B70FC4B}" sibTransId="{0C359B37-9073-483D-AC9A-D80401C22231}"/>
    <dgm:cxn modelId="{F283621E-F898-4030-A68A-A9AECF81DBD0}" type="presOf" srcId="{2D7637E6-851A-4B77-8CB1-95F761C03D5D}" destId="{8BD4D6F5-C7CA-4962-A4A6-AD3BA8008A04}" srcOrd="0" destOrd="5" presId="urn:microsoft.com/office/officeart/2005/8/layout/list1"/>
    <dgm:cxn modelId="{7AF55330-F631-4884-9B1A-CC0808C2F4DF}" srcId="{70193965-931D-472D-A48A-3D7EF08E66B1}" destId="{2D7637E6-851A-4B77-8CB1-95F761C03D5D}" srcOrd="2" destOrd="0" parTransId="{F0B82DF2-660E-4C7B-B9DF-18A13C22C571}" sibTransId="{D9A16637-907C-4264-AD5B-B0CB723496EA}"/>
    <dgm:cxn modelId="{D793B127-DE23-4E8D-A3DB-AE7C628DF90B}" type="presOf" srcId="{2CB975D2-8972-4437-AF7E-654F9058221E}" destId="{743CAD5F-6B66-4AF0-82FB-3F81575FDEEB}" srcOrd="1" destOrd="0" presId="urn:microsoft.com/office/officeart/2005/8/layout/list1"/>
    <dgm:cxn modelId="{6C301E97-0180-4379-BE81-527D6C3864C6}" type="presOf" srcId="{28FABF8F-2D58-4CB7-8EA4-B5203127165D}" destId="{8BD4D6F5-C7CA-4962-A4A6-AD3BA8008A04}" srcOrd="0" destOrd="6" presId="urn:microsoft.com/office/officeart/2005/8/layout/list1"/>
    <dgm:cxn modelId="{F95513FC-EF33-4024-8364-FC9A13107449}" srcId="{2CB975D2-8972-4437-AF7E-654F9058221E}" destId="{16ED57BD-2D8A-4948-AAB1-A7D384594362}" srcOrd="0" destOrd="0" parTransId="{DC4B83D8-FB55-4FF9-8BFE-73AAB54D24D6}" sibTransId="{48781BAF-35D6-4CCE-83C1-F23906F87C07}"/>
    <dgm:cxn modelId="{68640C32-B22A-48A7-BEAA-B85796B0CACF}" type="presOf" srcId="{6FB178C7-F57F-4AB0-918D-B67C5F18B625}" destId="{8BD4D6F5-C7CA-4962-A4A6-AD3BA8008A04}" srcOrd="0" destOrd="3" presId="urn:microsoft.com/office/officeart/2005/8/layout/list1"/>
    <dgm:cxn modelId="{FA583943-1E1B-458D-8C9B-97E222AD0D8A}" srcId="{70193965-931D-472D-A48A-3D7EF08E66B1}" destId="{28FABF8F-2D58-4CB7-8EA4-B5203127165D}" srcOrd="3" destOrd="0" parTransId="{081224E0-2B28-46AF-8573-28C4DFE6B1D2}" sibTransId="{C098D960-B4C1-457A-A6E7-004DD99D2832}"/>
    <dgm:cxn modelId="{D9D32380-ADF2-4FF1-93A7-A70676E77DDF}" type="presOf" srcId="{95E61EF0-2F76-43E3-B798-71F57BB18D68}" destId="{B464AC5F-9C36-4BB0-B7A3-04ED7BFB7DC3}" srcOrd="0" destOrd="0" presId="urn:microsoft.com/office/officeart/2005/8/layout/list1"/>
    <dgm:cxn modelId="{E34C7A15-EC5A-4011-9F7B-B45B8AAB7D90}" type="presOf" srcId="{16ED57BD-2D8A-4948-AAB1-A7D384594362}" destId="{8BD4D6F5-C7CA-4962-A4A6-AD3BA8008A04}" srcOrd="0" destOrd="0" presId="urn:microsoft.com/office/officeart/2005/8/layout/list1"/>
    <dgm:cxn modelId="{B1D70685-ACAE-4E3A-833B-E2608E4CD3EC}" srcId="{2CB975D2-8972-4437-AF7E-654F9058221E}" destId="{70193965-931D-472D-A48A-3D7EF08E66B1}" srcOrd="1" destOrd="0" parTransId="{99B0B95F-A096-439E-8818-130672A3B636}" sibTransId="{754E8A4F-E1B0-4032-A5A9-07DF806F4B63}"/>
    <dgm:cxn modelId="{0BD49CC2-B715-4D75-AEBC-B669E554E071}" type="presOf" srcId="{B182B68A-E2CC-48CA-A353-913C0C61E12D}" destId="{8BD4D6F5-C7CA-4962-A4A6-AD3BA8008A04}" srcOrd="0" destOrd="4" presId="urn:microsoft.com/office/officeart/2005/8/layout/list1"/>
    <dgm:cxn modelId="{4E545349-52BB-41B6-884D-E9D83DB39044}" type="presParOf" srcId="{B464AC5F-9C36-4BB0-B7A3-04ED7BFB7DC3}" destId="{2A88C02B-5D89-4C0E-9F65-0E7C550D600A}" srcOrd="0" destOrd="0" presId="urn:microsoft.com/office/officeart/2005/8/layout/list1"/>
    <dgm:cxn modelId="{66551EE5-9B54-4B72-BC26-B03C016FFF74}" type="presParOf" srcId="{2A88C02B-5D89-4C0E-9F65-0E7C550D600A}" destId="{D5AAAFBF-8A46-48F1-B18D-1E827002F150}" srcOrd="0" destOrd="0" presId="urn:microsoft.com/office/officeart/2005/8/layout/list1"/>
    <dgm:cxn modelId="{33CFE287-2F70-466B-9667-BC08CDE24E20}" type="presParOf" srcId="{2A88C02B-5D89-4C0E-9F65-0E7C550D600A}" destId="{743CAD5F-6B66-4AF0-82FB-3F81575FDEEB}" srcOrd="1" destOrd="0" presId="urn:microsoft.com/office/officeart/2005/8/layout/list1"/>
    <dgm:cxn modelId="{3891E429-2A1D-4400-A022-42DF986A7224}" type="presParOf" srcId="{B464AC5F-9C36-4BB0-B7A3-04ED7BFB7DC3}" destId="{CA44EA85-35D7-4221-92DB-B4412957F781}" srcOrd="1" destOrd="0" presId="urn:microsoft.com/office/officeart/2005/8/layout/list1"/>
    <dgm:cxn modelId="{66CB5219-FA86-428D-8ABD-2719D6C4F0EC}" type="presParOf" srcId="{B464AC5F-9C36-4BB0-B7A3-04ED7BFB7DC3}" destId="{8BD4D6F5-C7CA-4962-A4A6-AD3BA8008A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61EF0-2F76-43E3-B798-71F57BB18D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75D2-8972-4437-AF7E-654F9058221E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Proprietary or outbound?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AE47A8-F454-4955-9AB5-95953B70FC4B}" type="par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359B37-9073-483D-AC9A-D80401C22231}" type="sib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D57BD-2D8A-4948-AAB1-A7D384594362}">
      <dgm:prSet custT="1"/>
      <dgm:spPr/>
      <dgm:t>
        <a:bodyPr/>
        <a:lstStyle/>
        <a:p>
          <a:pPr rtl="0"/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B83D8-FB55-4FF9-8BFE-73AAB54D24D6}" type="par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81BAF-35D6-4CCE-83C1-F23906F87C07}" type="sib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C38EC7-5B65-4571-8844-81325530046F}">
      <dgm:prSet/>
      <dgm:spPr/>
      <dgm:t>
        <a:bodyPr/>
        <a:lstStyle/>
        <a:p>
          <a:pPr rtl="0"/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Core routers for Multinational MNOs operating in Nigeria </a:t>
          </a:r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take traffic </a:t>
          </a:r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outside the country </a:t>
          </a:r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with </a:t>
          </a:r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exception of </a:t>
          </a:r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Airtel that is exchanging measureable traffic at IXPN</a:t>
          </a:r>
          <a:endParaRPr lang="en-US" sz="27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A359A1-2661-4062-B1A4-39166C01DECC}" type="parTrans" cxnId="{489DDBD4-E2C5-4810-9229-1B49105BB3DA}">
      <dgm:prSet/>
      <dgm:spPr/>
      <dgm:t>
        <a:bodyPr/>
        <a:lstStyle/>
        <a:p>
          <a:endParaRPr lang="en-US"/>
        </a:p>
      </dgm:t>
    </dgm:pt>
    <dgm:pt modelId="{D4093EBB-06AE-4AA9-A0AB-09BB8A5C46B5}" type="sibTrans" cxnId="{489DDBD4-E2C5-4810-9229-1B49105BB3DA}">
      <dgm:prSet/>
      <dgm:spPr/>
      <dgm:t>
        <a:bodyPr/>
        <a:lstStyle/>
        <a:p>
          <a:endParaRPr lang="en-US"/>
        </a:p>
      </dgm:t>
    </dgm:pt>
    <dgm:pt modelId="{00EEE6DD-E0C7-4B55-938A-1CF1728CC13C}">
      <dgm:prSet/>
      <dgm:spPr/>
      <dgm:t>
        <a:bodyPr/>
        <a:lstStyle/>
        <a:p>
          <a:pPr rtl="0"/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 indigenous and government agencies do not peer at the Exchange in Nigeria</a:t>
          </a:r>
          <a:endParaRPr lang="en-US" sz="27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DA7F4B-9C2C-40ED-8CF7-564109E5CB35}" type="parTrans" cxnId="{7F4FDA36-00A1-480C-AF5B-C8FAE611B386}">
      <dgm:prSet/>
      <dgm:spPr/>
      <dgm:t>
        <a:bodyPr/>
        <a:lstStyle/>
        <a:p>
          <a:endParaRPr lang="en-US"/>
        </a:p>
      </dgm:t>
    </dgm:pt>
    <dgm:pt modelId="{54234780-B531-446D-844C-09A7BC37F439}" type="sibTrans" cxnId="{7F4FDA36-00A1-480C-AF5B-C8FAE611B386}">
      <dgm:prSet/>
      <dgm:spPr/>
      <dgm:t>
        <a:bodyPr/>
        <a:lstStyle/>
        <a:p>
          <a:endParaRPr lang="en-US"/>
        </a:p>
      </dgm:t>
    </dgm:pt>
    <dgm:pt modelId="{7CC2EE09-7E2C-4DE6-A55C-6E804118DA76}">
      <dgm:prSet/>
      <dgm:spPr/>
      <dgm:t>
        <a:bodyPr/>
        <a:lstStyle/>
        <a:p>
          <a:pPr rtl="0"/>
          <a:r>
            <a:rPr lang="en-US" sz="27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Majority of local content enjoyed in region is served from offshore</a:t>
          </a:r>
          <a:endParaRPr lang="en-US" sz="27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430C47-FC9C-4D9F-9BA7-B4F81D18EF24}" type="parTrans" cxnId="{0D391C03-C649-4CFB-B4AF-148D2B33EF92}">
      <dgm:prSet/>
      <dgm:spPr/>
      <dgm:t>
        <a:bodyPr/>
        <a:lstStyle/>
        <a:p>
          <a:endParaRPr lang="en-US"/>
        </a:p>
      </dgm:t>
    </dgm:pt>
    <dgm:pt modelId="{CCBBD812-998C-45F5-A8A5-80C19934D6F9}" type="sibTrans" cxnId="{0D391C03-C649-4CFB-B4AF-148D2B33EF92}">
      <dgm:prSet/>
      <dgm:spPr/>
      <dgm:t>
        <a:bodyPr/>
        <a:lstStyle/>
        <a:p>
          <a:endParaRPr lang="en-US"/>
        </a:p>
      </dgm:t>
    </dgm:pt>
    <dgm:pt modelId="{93C46FCA-0F60-42B1-8838-0B7F9BB6E980}">
      <dgm:prSet/>
      <dgm:spPr/>
      <dgm:t>
        <a:bodyPr/>
        <a:lstStyle/>
        <a:p>
          <a:pPr rtl="0"/>
          <a:r>
            <a:rPr lang="en-US" sz="2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Ghana, NITA and Government agencies prominent in the Exchange</a:t>
          </a:r>
          <a:endParaRPr lang="en-US" sz="27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E8B511-F60F-4029-9738-E6628C532D38}" type="parTrans" cxnId="{802B3F3B-3A03-4D76-8680-009CBC0BD4B9}">
      <dgm:prSet/>
      <dgm:spPr/>
      <dgm:t>
        <a:bodyPr/>
        <a:lstStyle/>
        <a:p>
          <a:endParaRPr lang="en-US"/>
        </a:p>
      </dgm:t>
    </dgm:pt>
    <dgm:pt modelId="{455C874D-BF26-4E5B-93E1-B57693531A13}" type="sibTrans" cxnId="{802B3F3B-3A03-4D76-8680-009CBC0BD4B9}">
      <dgm:prSet/>
      <dgm:spPr/>
      <dgm:t>
        <a:bodyPr/>
        <a:lstStyle/>
        <a:p>
          <a:endParaRPr lang="en-US"/>
        </a:p>
      </dgm:t>
    </dgm:pt>
    <dgm:pt modelId="{B464AC5F-9C36-4BB0-B7A3-04ED7BFB7DC3}" type="pres">
      <dgm:prSet presAssocID="{95E61EF0-2F76-43E3-B798-71F57BB18D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C02B-5D89-4C0E-9F65-0E7C550D600A}" type="pres">
      <dgm:prSet presAssocID="{2CB975D2-8972-4437-AF7E-654F9058221E}" presName="parentLin" presStyleCnt="0"/>
      <dgm:spPr/>
    </dgm:pt>
    <dgm:pt modelId="{D5AAAFBF-8A46-48F1-B18D-1E827002F150}" type="pres">
      <dgm:prSet presAssocID="{2CB975D2-8972-4437-AF7E-654F9058221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3CAD5F-6B66-4AF0-82FB-3F81575FDEEB}" type="pres">
      <dgm:prSet presAssocID="{2CB975D2-8972-4437-AF7E-654F905822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EA85-35D7-4221-92DB-B4412957F781}" type="pres">
      <dgm:prSet presAssocID="{2CB975D2-8972-4437-AF7E-654F9058221E}" presName="negativeSpace" presStyleCnt="0"/>
      <dgm:spPr/>
    </dgm:pt>
    <dgm:pt modelId="{8BD4D6F5-C7CA-4962-A4A6-AD3BA8008A04}" type="pres">
      <dgm:prSet presAssocID="{2CB975D2-8972-4437-AF7E-654F905822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8C339-066D-4DE2-91E7-CC9FDB5854DC}" type="presOf" srcId="{F4C38EC7-5B65-4571-8844-81325530046F}" destId="{8BD4D6F5-C7CA-4962-A4A6-AD3BA8008A04}" srcOrd="0" destOrd="1" presId="urn:microsoft.com/office/officeart/2005/8/layout/list1"/>
    <dgm:cxn modelId="{6E574D33-DB29-4081-BF75-86A006BFA571}" srcId="{95E61EF0-2F76-43E3-B798-71F57BB18D68}" destId="{2CB975D2-8972-4437-AF7E-654F9058221E}" srcOrd="0" destOrd="0" parTransId="{5AAE47A8-F454-4955-9AB5-95953B70FC4B}" sibTransId="{0C359B37-9073-483D-AC9A-D80401C22231}"/>
    <dgm:cxn modelId="{0D391C03-C649-4CFB-B4AF-148D2B33EF92}" srcId="{2CB975D2-8972-4437-AF7E-654F9058221E}" destId="{7CC2EE09-7E2C-4DE6-A55C-6E804118DA76}" srcOrd="3" destOrd="0" parTransId="{43430C47-FC9C-4D9F-9BA7-B4F81D18EF24}" sibTransId="{CCBBD812-998C-45F5-A8A5-80C19934D6F9}"/>
    <dgm:cxn modelId="{F95513FC-EF33-4024-8364-FC9A13107449}" srcId="{2CB975D2-8972-4437-AF7E-654F9058221E}" destId="{16ED57BD-2D8A-4948-AAB1-A7D384594362}" srcOrd="0" destOrd="0" parTransId="{DC4B83D8-FB55-4FF9-8BFE-73AAB54D24D6}" sibTransId="{48781BAF-35D6-4CCE-83C1-F23906F87C07}"/>
    <dgm:cxn modelId="{802B3F3B-3A03-4D76-8680-009CBC0BD4B9}" srcId="{00EEE6DD-E0C7-4B55-938A-1CF1728CC13C}" destId="{93C46FCA-0F60-42B1-8838-0B7F9BB6E980}" srcOrd="0" destOrd="0" parTransId="{ABE8B511-F60F-4029-9738-E6628C532D38}" sibTransId="{455C874D-BF26-4E5B-93E1-B57693531A13}"/>
    <dgm:cxn modelId="{C25A48DB-B313-47E2-8D5A-BA2785FED1D5}" type="presOf" srcId="{16ED57BD-2D8A-4948-AAB1-A7D384594362}" destId="{8BD4D6F5-C7CA-4962-A4A6-AD3BA8008A04}" srcOrd="0" destOrd="0" presId="urn:microsoft.com/office/officeart/2005/8/layout/list1"/>
    <dgm:cxn modelId="{489DDBD4-E2C5-4810-9229-1B49105BB3DA}" srcId="{2CB975D2-8972-4437-AF7E-654F9058221E}" destId="{F4C38EC7-5B65-4571-8844-81325530046F}" srcOrd="1" destOrd="0" parTransId="{27A359A1-2661-4062-B1A4-39166C01DECC}" sibTransId="{D4093EBB-06AE-4AA9-A0AB-09BB8A5C46B5}"/>
    <dgm:cxn modelId="{732C5C25-77D5-4A70-A70F-0A299DDF9580}" type="presOf" srcId="{93C46FCA-0F60-42B1-8838-0B7F9BB6E980}" destId="{8BD4D6F5-C7CA-4962-A4A6-AD3BA8008A04}" srcOrd="0" destOrd="3" presId="urn:microsoft.com/office/officeart/2005/8/layout/list1"/>
    <dgm:cxn modelId="{1E1EAE05-58BB-445B-AC91-FD9787C5C827}" type="presOf" srcId="{2CB975D2-8972-4437-AF7E-654F9058221E}" destId="{D5AAAFBF-8A46-48F1-B18D-1E827002F150}" srcOrd="0" destOrd="0" presId="urn:microsoft.com/office/officeart/2005/8/layout/list1"/>
    <dgm:cxn modelId="{C98F6B08-9C92-4165-9108-58B756C05426}" type="presOf" srcId="{2CB975D2-8972-4437-AF7E-654F9058221E}" destId="{743CAD5F-6B66-4AF0-82FB-3F81575FDEEB}" srcOrd="1" destOrd="0" presId="urn:microsoft.com/office/officeart/2005/8/layout/list1"/>
    <dgm:cxn modelId="{1E85426D-8BD2-4FFF-AC7D-6CC23212D90F}" type="presOf" srcId="{95E61EF0-2F76-43E3-B798-71F57BB18D68}" destId="{B464AC5F-9C36-4BB0-B7A3-04ED7BFB7DC3}" srcOrd="0" destOrd="0" presId="urn:microsoft.com/office/officeart/2005/8/layout/list1"/>
    <dgm:cxn modelId="{1AF83506-2156-4B3C-84D0-E21D4EC22420}" type="presOf" srcId="{7CC2EE09-7E2C-4DE6-A55C-6E804118DA76}" destId="{8BD4D6F5-C7CA-4962-A4A6-AD3BA8008A04}" srcOrd="0" destOrd="4" presId="urn:microsoft.com/office/officeart/2005/8/layout/list1"/>
    <dgm:cxn modelId="{891736C7-ED52-405D-A8AA-78F5ADAD5D4C}" type="presOf" srcId="{00EEE6DD-E0C7-4B55-938A-1CF1728CC13C}" destId="{8BD4D6F5-C7CA-4962-A4A6-AD3BA8008A04}" srcOrd="0" destOrd="2" presId="urn:microsoft.com/office/officeart/2005/8/layout/list1"/>
    <dgm:cxn modelId="{7F4FDA36-00A1-480C-AF5B-C8FAE611B386}" srcId="{2CB975D2-8972-4437-AF7E-654F9058221E}" destId="{00EEE6DD-E0C7-4B55-938A-1CF1728CC13C}" srcOrd="2" destOrd="0" parTransId="{DEDA7F4B-9C2C-40ED-8CF7-564109E5CB35}" sibTransId="{54234780-B531-446D-844C-09A7BC37F439}"/>
    <dgm:cxn modelId="{5258E9D5-4AE6-44FB-91CD-2A20C9659C7E}" type="presParOf" srcId="{B464AC5F-9C36-4BB0-B7A3-04ED7BFB7DC3}" destId="{2A88C02B-5D89-4C0E-9F65-0E7C550D600A}" srcOrd="0" destOrd="0" presId="urn:microsoft.com/office/officeart/2005/8/layout/list1"/>
    <dgm:cxn modelId="{63DBCD14-E19A-4FF3-B6FE-98C0F6CEEF5E}" type="presParOf" srcId="{2A88C02B-5D89-4C0E-9F65-0E7C550D600A}" destId="{D5AAAFBF-8A46-48F1-B18D-1E827002F150}" srcOrd="0" destOrd="0" presId="urn:microsoft.com/office/officeart/2005/8/layout/list1"/>
    <dgm:cxn modelId="{8822BC5D-6DE3-4213-A778-5AB5C0FC24E0}" type="presParOf" srcId="{2A88C02B-5D89-4C0E-9F65-0E7C550D600A}" destId="{743CAD5F-6B66-4AF0-82FB-3F81575FDEEB}" srcOrd="1" destOrd="0" presId="urn:microsoft.com/office/officeart/2005/8/layout/list1"/>
    <dgm:cxn modelId="{9886E0D1-F28A-4CED-987A-443D2911C8CB}" type="presParOf" srcId="{B464AC5F-9C36-4BB0-B7A3-04ED7BFB7DC3}" destId="{CA44EA85-35D7-4221-92DB-B4412957F781}" srcOrd="1" destOrd="0" presId="urn:microsoft.com/office/officeart/2005/8/layout/list1"/>
    <dgm:cxn modelId="{3CF2B0CD-85D7-46A0-9F9F-C6A136D60D21}" type="presParOf" srcId="{B464AC5F-9C36-4BB0-B7A3-04ED7BFB7DC3}" destId="{8BD4D6F5-C7CA-4962-A4A6-AD3BA8008A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61EF0-2F76-43E3-B798-71F57BB18D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75D2-8972-4437-AF7E-654F9058221E}">
      <dgm:prSet/>
      <dgm:spPr/>
      <dgm:t>
        <a:bodyPr/>
        <a:lstStyle/>
        <a:p>
          <a:pPr rtl="0"/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AE47A8-F454-4955-9AB5-95953B70FC4B}" type="par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359B37-9073-483D-AC9A-D80401C22231}" type="sib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D57BD-2D8A-4948-AAB1-A7D384594362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Pervasive proprietary infrastructure within national boundaries controlled by mobile operators – closed networks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B83D8-FB55-4FF9-8BFE-73AAB54D24D6}" type="par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81BAF-35D6-4CCE-83C1-F23906F87C07}" type="sib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5CA059-5F1D-47B1-90FB-7EA55787D736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Limited local content or applications with mass appeal and relevance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72DF3D-AF76-49E4-9FF8-C2D348160EED}" type="parTrans" cxnId="{89D7BB3F-B8CF-407F-987C-402058ECC6F6}">
      <dgm:prSet/>
      <dgm:spPr/>
      <dgm:t>
        <a:bodyPr/>
        <a:lstStyle/>
        <a:p>
          <a:endParaRPr lang="en-US"/>
        </a:p>
      </dgm:t>
    </dgm:pt>
    <dgm:pt modelId="{C2005F46-7138-45A6-B41E-000997277211}" type="sibTrans" cxnId="{89D7BB3F-B8CF-407F-987C-402058ECC6F6}">
      <dgm:prSet/>
      <dgm:spPr/>
      <dgm:t>
        <a:bodyPr/>
        <a:lstStyle/>
        <a:p>
          <a:endParaRPr lang="en-US"/>
        </a:p>
      </dgm:t>
    </dgm:pt>
    <dgm:pt modelId="{C735B3D7-07BB-4BDE-8A2E-FFD0EA6BB194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 cost of local hosting relative to hosting content in data centers in economies with scale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F23269-07DD-4E98-AAC4-B1303A382AF3}" type="parTrans" cxnId="{1DF47913-E8EF-4D05-841D-7BDB7E55DFBC}">
      <dgm:prSet/>
      <dgm:spPr/>
      <dgm:t>
        <a:bodyPr/>
        <a:lstStyle/>
        <a:p>
          <a:endParaRPr lang="en-US"/>
        </a:p>
      </dgm:t>
    </dgm:pt>
    <dgm:pt modelId="{E871C984-AF95-4F7F-B853-9E056B1FD822}" type="sibTrans" cxnId="{1DF47913-E8EF-4D05-841D-7BDB7E55DFBC}">
      <dgm:prSet/>
      <dgm:spPr/>
      <dgm:t>
        <a:bodyPr/>
        <a:lstStyle/>
        <a:p>
          <a:endParaRPr lang="en-US"/>
        </a:p>
      </dgm:t>
    </dgm:pt>
    <dgm:pt modelId="{FE99ED1D-AB0C-4F1D-8DB6-20446A4BBD19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Absence of key inputs – Data Centers, CDNs, Skills, Local businesses online to drive growth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8320FE-742D-4867-811F-6D58243D412E}" type="parTrans" cxnId="{2CD9C460-5445-4AE9-B6D4-A4F9154D2C19}">
      <dgm:prSet/>
      <dgm:spPr/>
      <dgm:t>
        <a:bodyPr/>
        <a:lstStyle/>
        <a:p>
          <a:endParaRPr lang="en-US"/>
        </a:p>
      </dgm:t>
    </dgm:pt>
    <dgm:pt modelId="{F80A4772-B3A0-4A4F-8A10-445466CA06A6}" type="sibTrans" cxnId="{2CD9C460-5445-4AE9-B6D4-A4F9154D2C19}">
      <dgm:prSet/>
      <dgm:spPr/>
      <dgm:t>
        <a:bodyPr/>
        <a:lstStyle/>
        <a:p>
          <a:endParaRPr lang="en-US"/>
        </a:p>
      </dgm:t>
    </dgm:pt>
    <dgm:pt modelId="{AC6F9F86-11F7-4BAA-8965-AA53034BA94A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Weak formal intra-African trade flows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DB4758-7E0D-42B1-B8E3-080C66EA296D}" type="parTrans" cxnId="{52C6DA97-5474-4DBF-AA28-95C458AC2F03}">
      <dgm:prSet/>
      <dgm:spPr/>
      <dgm:t>
        <a:bodyPr/>
        <a:lstStyle/>
        <a:p>
          <a:endParaRPr lang="en-US"/>
        </a:p>
      </dgm:t>
    </dgm:pt>
    <dgm:pt modelId="{13DAD32A-8AC2-4EAF-A42A-A431658BD328}" type="sibTrans" cxnId="{52C6DA97-5474-4DBF-AA28-95C458AC2F03}">
      <dgm:prSet/>
      <dgm:spPr/>
      <dgm:t>
        <a:bodyPr/>
        <a:lstStyle/>
        <a:p>
          <a:endParaRPr lang="en-US"/>
        </a:p>
      </dgm:t>
    </dgm:pt>
    <dgm:pt modelId="{437BFBF2-2DBE-41AC-AABB-E261DDE12638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Low addressable market demand and i</a:t>
          </a:r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mmaturity of market which has largely developed along closed lines in past 5 – 10 years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8D24FA-152E-4CA2-B4DC-BB99BFFCAAEF}" type="parTrans" cxnId="{1B5D1C16-0461-4053-A838-1F34F5918B9E}">
      <dgm:prSet/>
      <dgm:spPr/>
    </dgm:pt>
    <dgm:pt modelId="{957FF7EB-EC0B-4609-9D1D-5C11AED45999}" type="sibTrans" cxnId="{1B5D1C16-0461-4053-A838-1F34F5918B9E}">
      <dgm:prSet/>
      <dgm:spPr/>
    </dgm:pt>
    <dgm:pt modelId="{B464AC5F-9C36-4BB0-B7A3-04ED7BFB7DC3}" type="pres">
      <dgm:prSet presAssocID="{95E61EF0-2F76-43E3-B798-71F57BB18D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C02B-5D89-4C0E-9F65-0E7C550D600A}" type="pres">
      <dgm:prSet presAssocID="{2CB975D2-8972-4437-AF7E-654F9058221E}" presName="parentLin" presStyleCnt="0"/>
      <dgm:spPr/>
    </dgm:pt>
    <dgm:pt modelId="{D5AAAFBF-8A46-48F1-B18D-1E827002F150}" type="pres">
      <dgm:prSet presAssocID="{2CB975D2-8972-4437-AF7E-654F9058221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3CAD5F-6B66-4AF0-82FB-3F81575FDEEB}" type="pres">
      <dgm:prSet presAssocID="{2CB975D2-8972-4437-AF7E-654F9058221E}" presName="parentText" presStyleLbl="node1" presStyleIdx="0" presStyleCnt="1" custLinFactNeighborX="14096" custLinFactNeighborY="-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EA85-35D7-4221-92DB-B4412957F781}" type="pres">
      <dgm:prSet presAssocID="{2CB975D2-8972-4437-AF7E-654F9058221E}" presName="negativeSpace" presStyleCnt="0"/>
      <dgm:spPr/>
    </dgm:pt>
    <dgm:pt modelId="{8BD4D6F5-C7CA-4962-A4A6-AD3BA8008A04}" type="pres">
      <dgm:prSet presAssocID="{2CB975D2-8972-4437-AF7E-654F905822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47913-E8EF-4D05-841D-7BDB7E55DFBC}" srcId="{2CB975D2-8972-4437-AF7E-654F9058221E}" destId="{C735B3D7-07BB-4BDE-8A2E-FFD0EA6BB194}" srcOrd="3" destOrd="0" parTransId="{E3F23269-07DD-4E98-AAC4-B1303A382AF3}" sibTransId="{E871C984-AF95-4F7F-B853-9E056B1FD822}"/>
    <dgm:cxn modelId="{2CD9C460-5445-4AE9-B6D4-A4F9154D2C19}" srcId="{2CB975D2-8972-4437-AF7E-654F9058221E}" destId="{FE99ED1D-AB0C-4F1D-8DB6-20446A4BBD19}" srcOrd="4" destOrd="0" parTransId="{9F8320FE-742D-4867-811F-6D58243D412E}" sibTransId="{F80A4772-B3A0-4A4F-8A10-445466CA06A6}"/>
    <dgm:cxn modelId="{0FE61FD5-FD40-425D-838A-17F3BAEC5296}" type="presOf" srcId="{FE99ED1D-AB0C-4F1D-8DB6-20446A4BBD19}" destId="{8BD4D6F5-C7CA-4962-A4A6-AD3BA8008A04}" srcOrd="0" destOrd="4" presId="urn:microsoft.com/office/officeart/2005/8/layout/list1"/>
    <dgm:cxn modelId="{4A23E667-7299-4654-994A-EB3EFE7D381F}" type="presOf" srcId="{AC6F9F86-11F7-4BAA-8965-AA53034BA94A}" destId="{8BD4D6F5-C7CA-4962-A4A6-AD3BA8008A04}" srcOrd="0" destOrd="5" presId="urn:microsoft.com/office/officeart/2005/8/layout/list1"/>
    <dgm:cxn modelId="{0B5B36B9-FF50-4911-92E6-9D9B121C19C3}" type="presOf" srcId="{2A5CA059-5F1D-47B1-90FB-7EA55787D736}" destId="{8BD4D6F5-C7CA-4962-A4A6-AD3BA8008A04}" srcOrd="0" destOrd="2" presId="urn:microsoft.com/office/officeart/2005/8/layout/list1"/>
    <dgm:cxn modelId="{B54804BC-DDF1-4ECA-88CE-89D8D437ED82}" type="presOf" srcId="{2CB975D2-8972-4437-AF7E-654F9058221E}" destId="{D5AAAFBF-8A46-48F1-B18D-1E827002F150}" srcOrd="0" destOrd="0" presId="urn:microsoft.com/office/officeart/2005/8/layout/list1"/>
    <dgm:cxn modelId="{6E574D33-DB29-4081-BF75-86A006BFA571}" srcId="{95E61EF0-2F76-43E3-B798-71F57BB18D68}" destId="{2CB975D2-8972-4437-AF7E-654F9058221E}" srcOrd="0" destOrd="0" parTransId="{5AAE47A8-F454-4955-9AB5-95953B70FC4B}" sibTransId="{0C359B37-9073-483D-AC9A-D80401C22231}"/>
    <dgm:cxn modelId="{1ACD1B36-880E-4523-9AEC-EE642751E5BE}" type="presOf" srcId="{2CB975D2-8972-4437-AF7E-654F9058221E}" destId="{743CAD5F-6B66-4AF0-82FB-3F81575FDEEB}" srcOrd="1" destOrd="0" presId="urn:microsoft.com/office/officeart/2005/8/layout/list1"/>
    <dgm:cxn modelId="{89D7BB3F-B8CF-407F-987C-402058ECC6F6}" srcId="{2CB975D2-8972-4437-AF7E-654F9058221E}" destId="{2A5CA059-5F1D-47B1-90FB-7EA55787D736}" srcOrd="2" destOrd="0" parTransId="{FF72DF3D-AF76-49E4-9FF8-C2D348160EED}" sibTransId="{C2005F46-7138-45A6-B41E-000997277211}"/>
    <dgm:cxn modelId="{8E87E904-D8DD-4D8F-AEFA-E1C40E88CDBD}" type="presOf" srcId="{437BFBF2-2DBE-41AC-AABB-E261DDE12638}" destId="{8BD4D6F5-C7CA-4962-A4A6-AD3BA8008A04}" srcOrd="0" destOrd="1" presId="urn:microsoft.com/office/officeart/2005/8/layout/list1"/>
    <dgm:cxn modelId="{52C6DA97-5474-4DBF-AA28-95C458AC2F03}" srcId="{2CB975D2-8972-4437-AF7E-654F9058221E}" destId="{AC6F9F86-11F7-4BAA-8965-AA53034BA94A}" srcOrd="5" destOrd="0" parTransId="{7CDB4758-7E0D-42B1-B8E3-080C66EA296D}" sibTransId="{13DAD32A-8AC2-4EAF-A42A-A431658BD328}"/>
    <dgm:cxn modelId="{F95513FC-EF33-4024-8364-FC9A13107449}" srcId="{2CB975D2-8972-4437-AF7E-654F9058221E}" destId="{16ED57BD-2D8A-4948-AAB1-A7D384594362}" srcOrd="0" destOrd="0" parTransId="{DC4B83D8-FB55-4FF9-8BFE-73AAB54D24D6}" sibTransId="{48781BAF-35D6-4CCE-83C1-F23906F87C07}"/>
    <dgm:cxn modelId="{1B7DE87E-9E78-49E2-92E6-7C7A3389390B}" type="presOf" srcId="{C735B3D7-07BB-4BDE-8A2E-FFD0EA6BB194}" destId="{8BD4D6F5-C7CA-4962-A4A6-AD3BA8008A04}" srcOrd="0" destOrd="3" presId="urn:microsoft.com/office/officeart/2005/8/layout/list1"/>
    <dgm:cxn modelId="{EAD01D0D-36EA-40E9-B6A2-F5FFC200CAF6}" type="presOf" srcId="{95E61EF0-2F76-43E3-B798-71F57BB18D68}" destId="{B464AC5F-9C36-4BB0-B7A3-04ED7BFB7DC3}" srcOrd="0" destOrd="0" presId="urn:microsoft.com/office/officeart/2005/8/layout/list1"/>
    <dgm:cxn modelId="{1B5D1C16-0461-4053-A838-1F34F5918B9E}" srcId="{2CB975D2-8972-4437-AF7E-654F9058221E}" destId="{437BFBF2-2DBE-41AC-AABB-E261DDE12638}" srcOrd="1" destOrd="0" parTransId="{978D24FA-152E-4CA2-B4DC-BB99BFFCAAEF}" sibTransId="{957FF7EB-EC0B-4609-9D1D-5C11AED45999}"/>
    <dgm:cxn modelId="{3000F3B4-A249-4A99-A627-2605D1B13C22}" type="presOf" srcId="{16ED57BD-2D8A-4948-AAB1-A7D384594362}" destId="{8BD4D6F5-C7CA-4962-A4A6-AD3BA8008A04}" srcOrd="0" destOrd="0" presId="urn:microsoft.com/office/officeart/2005/8/layout/list1"/>
    <dgm:cxn modelId="{5DAD4428-D150-409E-AA5D-7BDD588B5E35}" type="presParOf" srcId="{B464AC5F-9C36-4BB0-B7A3-04ED7BFB7DC3}" destId="{2A88C02B-5D89-4C0E-9F65-0E7C550D600A}" srcOrd="0" destOrd="0" presId="urn:microsoft.com/office/officeart/2005/8/layout/list1"/>
    <dgm:cxn modelId="{0C141FAD-F67E-417D-83FC-99E0AB7265CF}" type="presParOf" srcId="{2A88C02B-5D89-4C0E-9F65-0E7C550D600A}" destId="{D5AAAFBF-8A46-48F1-B18D-1E827002F150}" srcOrd="0" destOrd="0" presId="urn:microsoft.com/office/officeart/2005/8/layout/list1"/>
    <dgm:cxn modelId="{016056AA-999F-4E42-A365-230F92655542}" type="presParOf" srcId="{2A88C02B-5D89-4C0E-9F65-0E7C550D600A}" destId="{743CAD5F-6B66-4AF0-82FB-3F81575FDEEB}" srcOrd="1" destOrd="0" presId="urn:microsoft.com/office/officeart/2005/8/layout/list1"/>
    <dgm:cxn modelId="{63E48FF4-78A0-4CC3-9630-74BE3A395B78}" type="presParOf" srcId="{B464AC5F-9C36-4BB0-B7A3-04ED7BFB7DC3}" destId="{CA44EA85-35D7-4221-92DB-B4412957F781}" srcOrd="1" destOrd="0" presId="urn:microsoft.com/office/officeart/2005/8/layout/list1"/>
    <dgm:cxn modelId="{25FC6C68-DA64-402F-BADA-84EC234CA26A}" type="presParOf" srcId="{B464AC5F-9C36-4BB0-B7A3-04ED7BFB7DC3}" destId="{8BD4D6F5-C7CA-4962-A4A6-AD3BA8008A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61EF0-2F76-43E3-B798-71F57BB18D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75D2-8972-4437-AF7E-654F9058221E}">
      <dgm:prSet/>
      <dgm:spPr/>
      <dgm:t>
        <a:bodyPr/>
        <a:lstStyle/>
        <a:p>
          <a:pPr rtl="0"/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AE47A8-F454-4955-9AB5-95953B70FC4B}" type="par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359B37-9073-483D-AC9A-D80401C22231}" type="sib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D57BD-2D8A-4948-AAB1-A7D384594362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Low volume traffic </a:t>
          </a:r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from banking </a:t>
          </a:r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applications have had the most impact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B83D8-FB55-4FF9-8BFE-73AAB54D24D6}" type="par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81BAF-35D6-4CCE-83C1-F23906F87C07}" type="sib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37FFAD-B32D-4FC0-9BF4-A9868829DD66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Early stages of digital transformation: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0E278A-A8D7-46CD-A1B5-7209EAEFC35F}" type="parTrans" cxnId="{5D67AB1F-FD36-4E45-8026-84469BED4E2C}">
      <dgm:prSet/>
      <dgm:spPr/>
      <dgm:t>
        <a:bodyPr/>
        <a:lstStyle/>
        <a:p>
          <a:endParaRPr lang="en-US"/>
        </a:p>
      </dgm:t>
    </dgm:pt>
    <dgm:pt modelId="{B71FEA88-87C9-40FC-BEEA-9BABF6CD859D}" type="sibTrans" cxnId="{5D67AB1F-FD36-4E45-8026-84469BED4E2C}">
      <dgm:prSet/>
      <dgm:spPr/>
      <dgm:t>
        <a:bodyPr/>
        <a:lstStyle/>
        <a:p>
          <a:endParaRPr lang="en-US"/>
        </a:p>
      </dgm:t>
    </dgm:pt>
    <dgm:pt modelId="{C735B3D7-07BB-4BDE-8A2E-FFD0EA6BB194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Globally, user generated content more prevalent with the expansion in social media and sharing economy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F23269-07DD-4E98-AAC4-B1303A382AF3}" type="parTrans" cxnId="{1DF47913-E8EF-4D05-841D-7BDB7E55DFBC}">
      <dgm:prSet/>
      <dgm:spPr/>
      <dgm:t>
        <a:bodyPr/>
        <a:lstStyle/>
        <a:p>
          <a:endParaRPr lang="en-US"/>
        </a:p>
      </dgm:t>
    </dgm:pt>
    <dgm:pt modelId="{E871C984-AF95-4F7F-B853-9E056B1FD822}" type="sibTrans" cxnId="{1DF47913-E8EF-4D05-841D-7BDB7E55DFBC}">
      <dgm:prSet/>
      <dgm:spPr/>
      <dgm:t>
        <a:bodyPr/>
        <a:lstStyle/>
        <a:p>
          <a:endParaRPr lang="en-US"/>
        </a:p>
      </dgm:t>
    </dgm:pt>
    <dgm:pt modelId="{958F2B80-DFC9-4305-BBCF-1A2D148F0776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Other applications such as entertainment, e-commerce, e-government, Health and education still very immature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EF2616-D1EF-4680-B92C-E3FF5C826B87}" type="parTrans" cxnId="{DD43F387-0B67-4E79-9A60-341D394B751A}">
      <dgm:prSet/>
      <dgm:spPr/>
      <dgm:t>
        <a:bodyPr/>
        <a:lstStyle/>
        <a:p>
          <a:endParaRPr lang="en-US"/>
        </a:p>
      </dgm:t>
    </dgm:pt>
    <dgm:pt modelId="{40B18C96-FEFA-4CE7-80A6-1427F32FE48B}" type="sibTrans" cxnId="{DD43F387-0B67-4E79-9A60-341D394B751A}">
      <dgm:prSet/>
      <dgm:spPr/>
      <dgm:t>
        <a:bodyPr/>
        <a:lstStyle/>
        <a:p>
          <a:endParaRPr lang="en-US"/>
        </a:p>
      </dgm:t>
    </dgm:pt>
    <dgm:pt modelId="{E1C721A9-77D2-4443-ACA4-D831E52D5546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Some countries yet to fully migrate banking online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2527F5-059B-4097-AD34-DA05CF2DF459}" type="parTrans" cxnId="{2B1B55EA-CC87-4533-B7FC-ABA6C4F16AB8}">
      <dgm:prSet/>
      <dgm:spPr/>
      <dgm:t>
        <a:bodyPr/>
        <a:lstStyle/>
        <a:p>
          <a:endParaRPr lang="en-US"/>
        </a:p>
      </dgm:t>
    </dgm:pt>
    <dgm:pt modelId="{A4B8E703-7D00-4479-B0FA-27A89BBEAE6C}" type="sibTrans" cxnId="{2B1B55EA-CC87-4533-B7FC-ABA6C4F16AB8}">
      <dgm:prSet/>
      <dgm:spPr/>
      <dgm:t>
        <a:bodyPr/>
        <a:lstStyle/>
        <a:p>
          <a:endParaRPr lang="en-US"/>
        </a:p>
      </dgm:t>
    </dgm:pt>
    <dgm:pt modelId="{1782DAAB-FACD-4CC7-B876-78FACF1D9380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 business to consumer online engagement yet to reach critical mass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5DA3442-ECD7-4952-8B00-4B677F6EBA69}" type="parTrans" cxnId="{2F56591B-F452-4A18-A350-AE214DE3A6CD}">
      <dgm:prSet/>
      <dgm:spPr/>
      <dgm:t>
        <a:bodyPr/>
        <a:lstStyle/>
        <a:p>
          <a:endParaRPr lang="en-US"/>
        </a:p>
      </dgm:t>
    </dgm:pt>
    <dgm:pt modelId="{AA8C76C5-6C99-4A15-92E2-4DA57A4F3DE4}" type="sibTrans" cxnId="{2F56591B-F452-4A18-A350-AE214DE3A6CD}">
      <dgm:prSet/>
      <dgm:spPr/>
      <dgm:t>
        <a:bodyPr/>
        <a:lstStyle/>
        <a:p>
          <a:endParaRPr lang="en-US"/>
        </a:p>
      </dgm:t>
    </dgm:pt>
    <dgm:pt modelId="{6ED01699-577D-41CF-9850-9C2BDB3D4136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Some localization by OTT players starting to show up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0151E1-4970-446E-A3A5-FE0CD7F8AC0F}" type="parTrans" cxnId="{CAAD6C69-B5DC-4CD6-8D9D-51EEF858D837}">
      <dgm:prSet/>
      <dgm:spPr/>
      <dgm:t>
        <a:bodyPr/>
        <a:lstStyle/>
        <a:p>
          <a:endParaRPr lang="en-US"/>
        </a:p>
      </dgm:t>
    </dgm:pt>
    <dgm:pt modelId="{C8F5A2EF-699D-4E20-85A4-3A293F51E7DC}" type="sibTrans" cxnId="{CAAD6C69-B5DC-4CD6-8D9D-51EEF858D837}">
      <dgm:prSet/>
      <dgm:spPr/>
      <dgm:t>
        <a:bodyPr/>
        <a:lstStyle/>
        <a:p>
          <a:endParaRPr lang="en-US"/>
        </a:p>
      </dgm:t>
    </dgm:pt>
    <dgm:pt modelId="{E50B37AD-F7CC-408C-869D-315AEBD37A7A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Google Maps, </a:t>
          </a:r>
          <a:r>
            <a:rPr lang="en-US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Streetview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Health app etc.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943A83-2185-49BE-87EE-F1239D2880B5}" type="parTrans" cxnId="{73656E1B-30D4-4BB2-8F9D-959F8CC790B5}">
      <dgm:prSet/>
      <dgm:spPr/>
      <dgm:t>
        <a:bodyPr/>
        <a:lstStyle/>
        <a:p>
          <a:endParaRPr lang="en-US"/>
        </a:p>
      </dgm:t>
    </dgm:pt>
    <dgm:pt modelId="{9EE323D6-CE5C-4EA2-9CF7-FCC4BA2945DC}" type="sibTrans" cxnId="{73656E1B-30D4-4BB2-8F9D-959F8CC790B5}">
      <dgm:prSet/>
      <dgm:spPr/>
      <dgm:t>
        <a:bodyPr/>
        <a:lstStyle/>
        <a:p>
          <a:endParaRPr lang="en-US"/>
        </a:p>
      </dgm:t>
    </dgm:pt>
    <dgm:pt modelId="{B464AC5F-9C36-4BB0-B7A3-04ED7BFB7DC3}" type="pres">
      <dgm:prSet presAssocID="{95E61EF0-2F76-43E3-B798-71F57BB18D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C02B-5D89-4C0E-9F65-0E7C550D600A}" type="pres">
      <dgm:prSet presAssocID="{2CB975D2-8972-4437-AF7E-654F9058221E}" presName="parentLin" presStyleCnt="0"/>
      <dgm:spPr/>
    </dgm:pt>
    <dgm:pt modelId="{D5AAAFBF-8A46-48F1-B18D-1E827002F150}" type="pres">
      <dgm:prSet presAssocID="{2CB975D2-8972-4437-AF7E-654F9058221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3CAD5F-6B66-4AF0-82FB-3F81575FDEEB}" type="pres">
      <dgm:prSet presAssocID="{2CB975D2-8972-4437-AF7E-654F905822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EA85-35D7-4221-92DB-B4412957F781}" type="pres">
      <dgm:prSet presAssocID="{2CB975D2-8972-4437-AF7E-654F9058221E}" presName="negativeSpace" presStyleCnt="0"/>
      <dgm:spPr/>
    </dgm:pt>
    <dgm:pt modelId="{8BD4D6F5-C7CA-4962-A4A6-AD3BA8008A04}" type="pres">
      <dgm:prSet presAssocID="{2CB975D2-8972-4437-AF7E-654F905822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B55EA-CC87-4533-B7FC-ABA6C4F16AB8}" srcId="{7937FFAD-B32D-4FC0-9BF4-A9868829DD66}" destId="{E1C721A9-77D2-4443-ACA4-D831E52D5546}" srcOrd="0" destOrd="0" parTransId="{6B2527F5-059B-4097-AD34-DA05CF2DF459}" sibTransId="{A4B8E703-7D00-4479-B0FA-27A89BBEAE6C}"/>
    <dgm:cxn modelId="{48825F4B-FB63-4B9D-905F-400F038EED95}" type="presOf" srcId="{1782DAAB-FACD-4CC7-B876-78FACF1D9380}" destId="{8BD4D6F5-C7CA-4962-A4A6-AD3BA8008A04}" srcOrd="0" destOrd="4" presId="urn:microsoft.com/office/officeart/2005/8/layout/list1"/>
    <dgm:cxn modelId="{5D67AB1F-FD36-4E45-8026-84469BED4E2C}" srcId="{2CB975D2-8972-4437-AF7E-654F9058221E}" destId="{7937FFAD-B32D-4FC0-9BF4-A9868829DD66}" srcOrd="2" destOrd="0" parTransId="{5B0E278A-A8D7-46CD-A1B5-7209EAEFC35F}" sibTransId="{B71FEA88-87C9-40FC-BEEA-9BABF6CD859D}"/>
    <dgm:cxn modelId="{948EC9CC-6210-4EA4-B3C5-4A49355287CB}" type="presOf" srcId="{6ED01699-577D-41CF-9850-9C2BDB3D4136}" destId="{8BD4D6F5-C7CA-4962-A4A6-AD3BA8008A04}" srcOrd="0" destOrd="6" presId="urn:microsoft.com/office/officeart/2005/8/layout/list1"/>
    <dgm:cxn modelId="{E30123D1-734C-48CA-9E44-77257100CC5C}" type="presOf" srcId="{16ED57BD-2D8A-4948-AAB1-A7D384594362}" destId="{8BD4D6F5-C7CA-4962-A4A6-AD3BA8008A04}" srcOrd="0" destOrd="0" presId="urn:microsoft.com/office/officeart/2005/8/layout/list1"/>
    <dgm:cxn modelId="{1DF47913-E8EF-4D05-841D-7BDB7E55DFBC}" srcId="{2CB975D2-8972-4437-AF7E-654F9058221E}" destId="{C735B3D7-07BB-4BDE-8A2E-FFD0EA6BB194}" srcOrd="3" destOrd="0" parTransId="{E3F23269-07DD-4E98-AAC4-B1303A382AF3}" sibTransId="{E871C984-AF95-4F7F-B853-9E056B1FD822}"/>
    <dgm:cxn modelId="{AB77FA6C-2469-449A-AF4E-EAEED611B112}" type="presOf" srcId="{E50B37AD-F7CC-408C-869D-315AEBD37A7A}" destId="{8BD4D6F5-C7CA-4962-A4A6-AD3BA8008A04}" srcOrd="0" destOrd="7" presId="urn:microsoft.com/office/officeart/2005/8/layout/list1"/>
    <dgm:cxn modelId="{AC7D0E8A-B49F-4E7F-8039-F7FFB7102330}" type="presOf" srcId="{E1C721A9-77D2-4443-ACA4-D831E52D5546}" destId="{8BD4D6F5-C7CA-4962-A4A6-AD3BA8008A04}" srcOrd="0" destOrd="3" presId="urn:microsoft.com/office/officeart/2005/8/layout/list1"/>
    <dgm:cxn modelId="{6E574D33-DB29-4081-BF75-86A006BFA571}" srcId="{95E61EF0-2F76-43E3-B798-71F57BB18D68}" destId="{2CB975D2-8972-4437-AF7E-654F9058221E}" srcOrd="0" destOrd="0" parTransId="{5AAE47A8-F454-4955-9AB5-95953B70FC4B}" sibTransId="{0C359B37-9073-483D-AC9A-D80401C22231}"/>
    <dgm:cxn modelId="{6C2008FD-3E92-4BAE-8C90-6DDA8A7E4487}" type="presOf" srcId="{7937FFAD-B32D-4FC0-9BF4-A9868829DD66}" destId="{8BD4D6F5-C7CA-4962-A4A6-AD3BA8008A04}" srcOrd="0" destOrd="2" presId="urn:microsoft.com/office/officeart/2005/8/layout/list1"/>
    <dgm:cxn modelId="{16F0C63D-00DA-406C-B6FF-929D71CE27D2}" type="presOf" srcId="{2CB975D2-8972-4437-AF7E-654F9058221E}" destId="{743CAD5F-6B66-4AF0-82FB-3F81575FDEEB}" srcOrd="1" destOrd="0" presId="urn:microsoft.com/office/officeart/2005/8/layout/list1"/>
    <dgm:cxn modelId="{73656E1B-30D4-4BB2-8F9D-959F8CC790B5}" srcId="{6ED01699-577D-41CF-9850-9C2BDB3D4136}" destId="{E50B37AD-F7CC-408C-869D-315AEBD37A7A}" srcOrd="0" destOrd="0" parTransId="{E0943A83-2185-49BE-87EE-F1239D2880B5}" sibTransId="{9EE323D6-CE5C-4EA2-9CF7-FCC4BA2945DC}"/>
    <dgm:cxn modelId="{F95513FC-EF33-4024-8364-FC9A13107449}" srcId="{2CB975D2-8972-4437-AF7E-654F9058221E}" destId="{16ED57BD-2D8A-4948-AAB1-A7D384594362}" srcOrd="0" destOrd="0" parTransId="{DC4B83D8-FB55-4FF9-8BFE-73AAB54D24D6}" sibTransId="{48781BAF-35D6-4CCE-83C1-F23906F87C07}"/>
    <dgm:cxn modelId="{828DBD9B-53B4-4EE8-B504-D6788CBC6186}" type="presOf" srcId="{2CB975D2-8972-4437-AF7E-654F9058221E}" destId="{D5AAAFBF-8A46-48F1-B18D-1E827002F150}" srcOrd="0" destOrd="0" presId="urn:microsoft.com/office/officeart/2005/8/layout/list1"/>
    <dgm:cxn modelId="{2F56591B-F452-4A18-A350-AE214DE3A6CD}" srcId="{7937FFAD-B32D-4FC0-9BF4-A9868829DD66}" destId="{1782DAAB-FACD-4CC7-B876-78FACF1D9380}" srcOrd="1" destOrd="0" parTransId="{05DA3442-ECD7-4952-8B00-4B677F6EBA69}" sibTransId="{AA8C76C5-6C99-4A15-92E2-4DA57A4F3DE4}"/>
    <dgm:cxn modelId="{00C96FB6-F0E6-4E46-8C9B-BE47469EA3DE}" type="presOf" srcId="{C735B3D7-07BB-4BDE-8A2E-FFD0EA6BB194}" destId="{8BD4D6F5-C7CA-4962-A4A6-AD3BA8008A04}" srcOrd="0" destOrd="5" presId="urn:microsoft.com/office/officeart/2005/8/layout/list1"/>
    <dgm:cxn modelId="{51842CF4-E551-4CA9-A622-BF8C20B00E30}" type="presOf" srcId="{95E61EF0-2F76-43E3-B798-71F57BB18D68}" destId="{B464AC5F-9C36-4BB0-B7A3-04ED7BFB7DC3}" srcOrd="0" destOrd="0" presId="urn:microsoft.com/office/officeart/2005/8/layout/list1"/>
    <dgm:cxn modelId="{352D419C-EF65-480C-B3DA-93FB05C0FFBC}" type="presOf" srcId="{958F2B80-DFC9-4305-BBCF-1A2D148F0776}" destId="{8BD4D6F5-C7CA-4962-A4A6-AD3BA8008A04}" srcOrd="0" destOrd="1" presId="urn:microsoft.com/office/officeart/2005/8/layout/list1"/>
    <dgm:cxn modelId="{CAAD6C69-B5DC-4CD6-8D9D-51EEF858D837}" srcId="{2CB975D2-8972-4437-AF7E-654F9058221E}" destId="{6ED01699-577D-41CF-9850-9C2BDB3D4136}" srcOrd="4" destOrd="0" parTransId="{900151E1-4970-446E-A3A5-FE0CD7F8AC0F}" sibTransId="{C8F5A2EF-699D-4E20-85A4-3A293F51E7DC}"/>
    <dgm:cxn modelId="{DD43F387-0B67-4E79-9A60-341D394B751A}" srcId="{2CB975D2-8972-4437-AF7E-654F9058221E}" destId="{958F2B80-DFC9-4305-BBCF-1A2D148F0776}" srcOrd="1" destOrd="0" parTransId="{0BEF2616-D1EF-4680-B92C-E3FF5C826B87}" sibTransId="{40B18C96-FEFA-4CE7-80A6-1427F32FE48B}"/>
    <dgm:cxn modelId="{2660E571-CE1A-4685-8276-92D27F47019B}" type="presParOf" srcId="{B464AC5F-9C36-4BB0-B7A3-04ED7BFB7DC3}" destId="{2A88C02B-5D89-4C0E-9F65-0E7C550D600A}" srcOrd="0" destOrd="0" presId="urn:microsoft.com/office/officeart/2005/8/layout/list1"/>
    <dgm:cxn modelId="{29B35039-FDB2-4338-A6D3-8D3981295AF3}" type="presParOf" srcId="{2A88C02B-5D89-4C0E-9F65-0E7C550D600A}" destId="{D5AAAFBF-8A46-48F1-B18D-1E827002F150}" srcOrd="0" destOrd="0" presId="urn:microsoft.com/office/officeart/2005/8/layout/list1"/>
    <dgm:cxn modelId="{085BA93E-4B9E-4BE4-8207-E5B5DD51060B}" type="presParOf" srcId="{2A88C02B-5D89-4C0E-9F65-0E7C550D600A}" destId="{743CAD5F-6B66-4AF0-82FB-3F81575FDEEB}" srcOrd="1" destOrd="0" presId="urn:microsoft.com/office/officeart/2005/8/layout/list1"/>
    <dgm:cxn modelId="{37C9347A-F615-4678-8ADA-B64414624CC1}" type="presParOf" srcId="{B464AC5F-9C36-4BB0-B7A3-04ED7BFB7DC3}" destId="{CA44EA85-35D7-4221-92DB-B4412957F781}" srcOrd="1" destOrd="0" presId="urn:microsoft.com/office/officeart/2005/8/layout/list1"/>
    <dgm:cxn modelId="{DDD6D429-BB45-4637-AC9D-93F3922F1939}" type="presParOf" srcId="{B464AC5F-9C36-4BB0-B7A3-04ED7BFB7DC3}" destId="{8BD4D6F5-C7CA-4962-A4A6-AD3BA8008A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61EF0-2F76-43E3-B798-71F57BB18D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75D2-8972-4437-AF7E-654F9058221E}">
      <dgm:prSet/>
      <dgm:spPr/>
      <dgm:t>
        <a:bodyPr/>
        <a:lstStyle/>
        <a:p>
          <a:pPr rtl="0"/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Does anyone other than </a:t>
          </a:r>
          <a:r>
            <a:rPr lang="en-US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AfPIF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really care?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AE47A8-F454-4955-9AB5-95953B70FC4B}" type="par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359B37-9073-483D-AC9A-D80401C22231}" type="sib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D57BD-2D8A-4948-AAB1-A7D384594362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Continued high cost of Internet access.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B83D8-FB55-4FF9-8BFE-73AAB54D24D6}" type="par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81BAF-35D6-4CCE-83C1-F23906F87C07}" type="sib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37FFAD-B32D-4FC0-9BF4-A9868829DD66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Continued poor performance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0E278A-A8D7-46CD-A1B5-7209EAEFC35F}" type="parTrans" cxnId="{5D67AB1F-FD36-4E45-8026-84469BED4E2C}">
      <dgm:prSet/>
      <dgm:spPr/>
      <dgm:t>
        <a:bodyPr/>
        <a:lstStyle/>
        <a:p>
          <a:endParaRPr lang="en-US"/>
        </a:p>
      </dgm:t>
    </dgm:pt>
    <dgm:pt modelId="{B71FEA88-87C9-40FC-BEEA-9BABF6CD859D}" type="sibTrans" cxnId="{5D67AB1F-FD36-4E45-8026-84469BED4E2C}">
      <dgm:prSet/>
      <dgm:spPr/>
      <dgm:t>
        <a:bodyPr/>
        <a:lstStyle/>
        <a:p>
          <a:endParaRPr lang="en-US"/>
        </a:p>
      </dgm:t>
    </dgm:pt>
    <dgm:pt modelId="{C735B3D7-07BB-4BDE-8A2E-FFD0EA6BB194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Africa’s youth population needs improved Internet access and digital skills to create jobs and ensure economic stability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F23269-07DD-4E98-AAC4-B1303A382AF3}" type="parTrans" cxnId="{1DF47913-E8EF-4D05-841D-7BDB7E55DFBC}">
      <dgm:prSet/>
      <dgm:spPr/>
      <dgm:t>
        <a:bodyPr/>
        <a:lstStyle/>
        <a:p>
          <a:endParaRPr lang="en-US"/>
        </a:p>
      </dgm:t>
    </dgm:pt>
    <dgm:pt modelId="{E871C984-AF95-4F7F-B853-9E056B1FD822}" type="sibTrans" cxnId="{1DF47913-E8EF-4D05-841D-7BDB7E55DFBC}">
      <dgm:prSet/>
      <dgm:spPr/>
      <dgm:t>
        <a:bodyPr/>
        <a:lstStyle/>
        <a:p>
          <a:endParaRPr lang="en-US"/>
        </a:p>
      </dgm:t>
    </dgm:pt>
    <dgm:pt modelId="{958F2B80-DFC9-4305-BBCF-1A2D148F0776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Implementation of bad policy regimes that actually stifle Internet growth on the continent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EF2616-D1EF-4680-B92C-E3FF5C826B87}" type="parTrans" cxnId="{DD43F387-0B67-4E79-9A60-341D394B751A}">
      <dgm:prSet/>
      <dgm:spPr/>
      <dgm:t>
        <a:bodyPr/>
        <a:lstStyle/>
        <a:p>
          <a:endParaRPr lang="en-US"/>
        </a:p>
      </dgm:t>
    </dgm:pt>
    <dgm:pt modelId="{40B18C96-FEFA-4CE7-80A6-1427F32FE48B}" type="sibTrans" cxnId="{DD43F387-0B67-4E79-9A60-341D394B751A}">
      <dgm:prSet/>
      <dgm:spPr/>
      <dgm:t>
        <a:bodyPr/>
        <a:lstStyle/>
        <a:p>
          <a:endParaRPr lang="en-US"/>
        </a:p>
      </dgm:t>
    </dgm:pt>
    <dgm:pt modelId="{3AB2FA1F-61D7-4B73-B7A8-22C70A04CEDF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 latency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C648B5-26F3-4C2B-9C34-30019F183E02}" type="parTrans" cxnId="{5D5871B4-3F53-414F-8F1C-81107F17DC7C}">
      <dgm:prSet/>
      <dgm:spPr/>
    </dgm:pt>
    <dgm:pt modelId="{A24DDABC-21EA-4D30-BB19-9758EF2F8739}" type="sibTrans" cxnId="{5D5871B4-3F53-414F-8F1C-81107F17DC7C}">
      <dgm:prSet/>
      <dgm:spPr/>
    </dgm:pt>
    <dgm:pt modelId="{3F6EDE45-1B5E-41B6-83FD-FAB24F3E762E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Huge impact of submarine cable outages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427A886-9B1E-473A-A7BC-C3BD4A3DA7FF}" type="parTrans" cxnId="{D9D9E02F-7FA9-4D81-9E0D-C17B0F5240FA}">
      <dgm:prSet/>
      <dgm:spPr/>
    </dgm:pt>
    <dgm:pt modelId="{C4B87FC7-30F5-477D-9F6E-93B42287C026}" type="sibTrans" cxnId="{D9D9E02F-7FA9-4D81-9E0D-C17B0F5240FA}">
      <dgm:prSet/>
      <dgm:spPr/>
    </dgm:pt>
    <dgm:pt modelId="{6AB54FFC-5A37-4544-BEE1-3C81EAD3A3F4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 repairs in 3 months on West Coast: June – MainOne, June – ACE Shunt fault, July  SAT3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242AD6-EAC3-45F2-94FB-E9AA56EED47F}" type="parTrans" cxnId="{793A2E53-6943-47B7-BFB4-46C2B924ADA0}">
      <dgm:prSet/>
      <dgm:spPr/>
    </dgm:pt>
    <dgm:pt modelId="{13582700-4B58-44EA-B3B3-A80B758D50EC}" type="sibTrans" cxnId="{793A2E53-6943-47B7-BFB4-46C2B924ADA0}">
      <dgm:prSet/>
      <dgm:spPr/>
    </dgm:pt>
    <dgm:pt modelId="{2CF9B681-9E8C-413B-9BE7-6EC9D4BBC119}">
      <dgm:prSet/>
      <dgm:spPr/>
      <dgm:t>
        <a:bodyPr/>
        <a:lstStyle/>
        <a:p>
          <a:pPr rtl="0"/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Why am I unable to reach my local bank or taxi company because there is an outage in the Atlantic?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760258-C7EE-45D4-B227-DF3C5A546AE7}" type="parTrans" cxnId="{5284BB85-1B94-44C5-9CA4-95F7F169D550}">
      <dgm:prSet/>
      <dgm:spPr/>
    </dgm:pt>
    <dgm:pt modelId="{C9BD35B5-E222-4082-896B-D883970D4CB6}" type="sibTrans" cxnId="{5284BB85-1B94-44C5-9CA4-95F7F169D550}">
      <dgm:prSet/>
      <dgm:spPr/>
    </dgm:pt>
    <dgm:pt modelId="{B464AC5F-9C36-4BB0-B7A3-04ED7BFB7DC3}" type="pres">
      <dgm:prSet presAssocID="{95E61EF0-2F76-43E3-B798-71F57BB18D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C02B-5D89-4C0E-9F65-0E7C550D600A}" type="pres">
      <dgm:prSet presAssocID="{2CB975D2-8972-4437-AF7E-654F9058221E}" presName="parentLin" presStyleCnt="0"/>
      <dgm:spPr/>
    </dgm:pt>
    <dgm:pt modelId="{D5AAAFBF-8A46-48F1-B18D-1E827002F150}" type="pres">
      <dgm:prSet presAssocID="{2CB975D2-8972-4437-AF7E-654F9058221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3CAD5F-6B66-4AF0-82FB-3F81575FDEEB}" type="pres">
      <dgm:prSet presAssocID="{2CB975D2-8972-4437-AF7E-654F905822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EA85-35D7-4221-92DB-B4412957F781}" type="pres">
      <dgm:prSet presAssocID="{2CB975D2-8972-4437-AF7E-654F9058221E}" presName="negativeSpace" presStyleCnt="0"/>
      <dgm:spPr/>
    </dgm:pt>
    <dgm:pt modelId="{8BD4D6F5-C7CA-4962-A4A6-AD3BA8008A04}" type="pres">
      <dgm:prSet presAssocID="{2CB975D2-8972-4437-AF7E-654F905822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A2E53-6943-47B7-BFB4-46C2B924ADA0}" srcId="{3F6EDE45-1B5E-41B6-83FD-FAB24F3E762E}" destId="{6AB54FFC-5A37-4544-BEE1-3C81EAD3A3F4}" srcOrd="0" destOrd="0" parTransId="{A2242AD6-EAC3-45F2-94FB-E9AA56EED47F}" sibTransId="{13582700-4B58-44EA-B3B3-A80B758D50EC}"/>
    <dgm:cxn modelId="{4902B48E-0FCE-4FBE-8CF3-9A0378EDF2F3}" type="presOf" srcId="{C735B3D7-07BB-4BDE-8A2E-FFD0EA6BB194}" destId="{8BD4D6F5-C7CA-4962-A4A6-AD3BA8008A04}" srcOrd="0" destOrd="7" presId="urn:microsoft.com/office/officeart/2005/8/layout/list1"/>
    <dgm:cxn modelId="{3DF2FD7E-05DA-4F96-B5D9-A25638F40692}" type="presOf" srcId="{7937FFAD-B32D-4FC0-9BF4-A9868829DD66}" destId="{8BD4D6F5-C7CA-4962-A4A6-AD3BA8008A04}" srcOrd="0" destOrd="2" presId="urn:microsoft.com/office/officeart/2005/8/layout/list1"/>
    <dgm:cxn modelId="{9F17A7F4-1A1C-4463-B3B5-4B0494E7BBC6}" type="presOf" srcId="{3F6EDE45-1B5E-41B6-83FD-FAB24F3E762E}" destId="{8BD4D6F5-C7CA-4962-A4A6-AD3BA8008A04}" srcOrd="0" destOrd="4" presId="urn:microsoft.com/office/officeart/2005/8/layout/list1"/>
    <dgm:cxn modelId="{754D6187-B4CE-417A-BBD1-BFEEBB283991}" type="presOf" srcId="{2CB975D2-8972-4437-AF7E-654F9058221E}" destId="{D5AAAFBF-8A46-48F1-B18D-1E827002F150}" srcOrd="0" destOrd="0" presId="urn:microsoft.com/office/officeart/2005/8/layout/list1"/>
    <dgm:cxn modelId="{F95513FC-EF33-4024-8364-FC9A13107449}" srcId="{2CB975D2-8972-4437-AF7E-654F9058221E}" destId="{16ED57BD-2D8A-4948-AAB1-A7D384594362}" srcOrd="0" destOrd="0" parTransId="{DC4B83D8-FB55-4FF9-8BFE-73AAB54D24D6}" sibTransId="{48781BAF-35D6-4CCE-83C1-F23906F87C07}"/>
    <dgm:cxn modelId="{5D5871B4-3F53-414F-8F1C-81107F17DC7C}" srcId="{7937FFAD-B32D-4FC0-9BF4-A9868829DD66}" destId="{3AB2FA1F-61D7-4B73-B7A8-22C70A04CEDF}" srcOrd="0" destOrd="0" parTransId="{BCC648B5-26F3-4C2B-9C34-30019F183E02}" sibTransId="{A24DDABC-21EA-4D30-BB19-9758EF2F8739}"/>
    <dgm:cxn modelId="{9DE418C2-AC49-4139-A774-56AB976FF001}" type="presOf" srcId="{2CB975D2-8972-4437-AF7E-654F9058221E}" destId="{743CAD5F-6B66-4AF0-82FB-3F81575FDEEB}" srcOrd="1" destOrd="0" presId="urn:microsoft.com/office/officeart/2005/8/layout/list1"/>
    <dgm:cxn modelId="{5284BB85-1B94-44C5-9CA4-95F7F169D550}" srcId="{3F6EDE45-1B5E-41B6-83FD-FAB24F3E762E}" destId="{2CF9B681-9E8C-413B-9BE7-6EC9D4BBC119}" srcOrd="1" destOrd="0" parTransId="{19760258-C7EE-45D4-B227-DF3C5A546AE7}" sibTransId="{C9BD35B5-E222-4082-896B-D883970D4CB6}"/>
    <dgm:cxn modelId="{B5D97837-746E-4E5C-8BAC-724977522740}" type="presOf" srcId="{958F2B80-DFC9-4305-BBCF-1A2D148F0776}" destId="{8BD4D6F5-C7CA-4962-A4A6-AD3BA8008A04}" srcOrd="0" destOrd="1" presId="urn:microsoft.com/office/officeart/2005/8/layout/list1"/>
    <dgm:cxn modelId="{0447C9E7-80AE-4A3E-8318-B821F57FF711}" type="presOf" srcId="{2CF9B681-9E8C-413B-9BE7-6EC9D4BBC119}" destId="{8BD4D6F5-C7CA-4962-A4A6-AD3BA8008A04}" srcOrd="0" destOrd="6" presId="urn:microsoft.com/office/officeart/2005/8/layout/list1"/>
    <dgm:cxn modelId="{D9D9E02F-7FA9-4D81-9E0D-C17B0F5240FA}" srcId="{7937FFAD-B32D-4FC0-9BF4-A9868829DD66}" destId="{3F6EDE45-1B5E-41B6-83FD-FAB24F3E762E}" srcOrd="1" destOrd="0" parTransId="{0427A886-9B1E-473A-A7BC-C3BD4A3DA7FF}" sibTransId="{C4B87FC7-30F5-477D-9F6E-93B42287C026}"/>
    <dgm:cxn modelId="{5D67AB1F-FD36-4E45-8026-84469BED4E2C}" srcId="{2CB975D2-8972-4437-AF7E-654F9058221E}" destId="{7937FFAD-B32D-4FC0-9BF4-A9868829DD66}" srcOrd="2" destOrd="0" parTransId="{5B0E278A-A8D7-46CD-A1B5-7209EAEFC35F}" sibTransId="{B71FEA88-87C9-40FC-BEEA-9BABF6CD859D}"/>
    <dgm:cxn modelId="{4658413F-41C4-4A59-8156-F991092568F2}" type="presOf" srcId="{3AB2FA1F-61D7-4B73-B7A8-22C70A04CEDF}" destId="{8BD4D6F5-C7CA-4962-A4A6-AD3BA8008A04}" srcOrd="0" destOrd="3" presId="urn:microsoft.com/office/officeart/2005/8/layout/list1"/>
    <dgm:cxn modelId="{1DF47913-E8EF-4D05-841D-7BDB7E55DFBC}" srcId="{2CB975D2-8972-4437-AF7E-654F9058221E}" destId="{C735B3D7-07BB-4BDE-8A2E-FFD0EA6BB194}" srcOrd="3" destOrd="0" parTransId="{E3F23269-07DD-4E98-AAC4-B1303A382AF3}" sibTransId="{E871C984-AF95-4F7F-B853-9E056B1FD822}"/>
    <dgm:cxn modelId="{6E574D33-DB29-4081-BF75-86A006BFA571}" srcId="{95E61EF0-2F76-43E3-B798-71F57BB18D68}" destId="{2CB975D2-8972-4437-AF7E-654F9058221E}" srcOrd="0" destOrd="0" parTransId="{5AAE47A8-F454-4955-9AB5-95953B70FC4B}" sibTransId="{0C359B37-9073-483D-AC9A-D80401C22231}"/>
    <dgm:cxn modelId="{7ED4B7A2-EB80-41FB-BF4B-4A3C1B4DB199}" type="presOf" srcId="{16ED57BD-2D8A-4948-AAB1-A7D384594362}" destId="{8BD4D6F5-C7CA-4962-A4A6-AD3BA8008A04}" srcOrd="0" destOrd="0" presId="urn:microsoft.com/office/officeart/2005/8/layout/list1"/>
    <dgm:cxn modelId="{DD43F387-0B67-4E79-9A60-341D394B751A}" srcId="{2CB975D2-8972-4437-AF7E-654F9058221E}" destId="{958F2B80-DFC9-4305-BBCF-1A2D148F0776}" srcOrd="1" destOrd="0" parTransId="{0BEF2616-D1EF-4680-B92C-E3FF5C826B87}" sibTransId="{40B18C96-FEFA-4CE7-80A6-1427F32FE48B}"/>
    <dgm:cxn modelId="{981E8B7E-E6F3-4AF7-B503-4FC7A92504AF}" type="presOf" srcId="{95E61EF0-2F76-43E3-B798-71F57BB18D68}" destId="{B464AC5F-9C36-4BB0-B7A3-04ED7BFB7DC3}" srcOrd="0" destOrd="0" presId="urn:microsoft.com/office/officeart/2005/8/layout/list1"/>
    <dgm:cxn modelId="{46E71BE5-AFCF-439C-8E4E-B327C8454EF6}" type="presOf" srcId="{6AB54FFC-5A37-4544-BEE1-3C81EAD3A3F4}" destId="{8BD4D6F5-C7CA-4962-A4A6-AD3BA8008A04}" srcOrd="0" destOrd="5" presId="urn:microsoft.com/office/officeart/2005/8/layout/list1"/>
    <dgm:cxn modelId="{D629AD88-2395-48D0-97BB-E1CE6F5190FB}" type="presParOf" srcId="{B464AC5F-9C36-4BB0-B7A3-04ED7BFB7DC3}" destId="{2A88C02B-5D89-4C0E-9F65-0E7C550D600A}" srcOrd="0" destOrd="0" presId="urn:microsoft.com/office/officeart/2005/8/layout/list1"/>
    <dgm:cxn modelId="{97DA81FA-EB26-4EF9-AF66-0C97642C91EA}" type="presParOf" srcId="{2A88C02B-5D89-4C0E-9F65-0E7C550D600A}" destId="{D5AAAFBF-8A46-48F1-B18D-1E827002F150}" srcOrd="0" destOrd="0" presId="urn:microsoft.com/office/officeart/2005/8/layout/list1"/>
    <dgm:cxn modelId="{89930559-B5C2-4EEF-A5C4-D7DB3B27359A}" type="presParOf" srcId="{2A88C02B-5D89-4C0E-9F65-0E7C550D600A}" destId="{743CAD5F-6B66-4AF0-82FB-3F81575FDEEB}" srcOrd="1" destOrd="0" presId="urn:microsoft.com/office/officeart/2005/8/layout/list1"/>
    <dgm:cxn modelId="{040DB253-3055-4125-B479-16FDCF776D52}" type="presParOf" srcId="{B464AC5F-9C36-4BB0-B7A3-04ED7BFB7DC3}" destId="{CA44EA85-35D7-4221-92DB-B4412957F781}" srcOrd="1" destOrd="0" presId="urn:microsoft.com/office/officeart/2005/8/layout/list1"/>
    <dgm:cxn modelId="{4D1CE1CA-01CD-4349-BBE1-4A515B86EE5E}" type="presParOf" srcId="{B464AC5F-9C36-4BB0-B7A3-04ED7BFB7DC3}" destId="{8BD4D6F5-C7CA-4962-A4A6-AD3BA8008A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E61EF0-2F76-43E3-B798-71F57BB18D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975D2-8972-4437-AF7E-654F9058221E}">
      <dgm:prSet custT="1"/>
      <dgm:spPr/>
      <dgm:t>
        <a:bodyPr/>
        <a:lstStyle/>
        <a:p>
          <a:pPr rtl="0"/>
          <a:r>
            <a:rPr lang="en-US" sz="28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Increase attractiveness of regional Interconnect Access Points</a:t>
          </a:r>
          <a:endParaRPr lang="en-US" sz="28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5AAE47A8-F454-4955-9AB5-95953B70FC4B}" type="par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359B37-9073-483D-AC9A-D80401C22231}" type="sibTrans" cxnId="{6E574D33-DB29-4081-BF75-86A006BFA57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D57BD-2D8A-4948-AAB1-A7D384594362}">
      <dgm:prSet custT="1"/>
      <dgm:spPr/>
      <dgm:t>
        <a:bodyPr/>
        <a:lstStyle/>
        <a:p>
          <a:pPr rtl="0"/>
          <a:r>
            <a:rPr lang="en-US" sz="2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Measured regulatory intervention/incentives</a:t>
          </a:r>
          <a:endParaRPr lang="en-US" sz="2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B83D8-FB55-4FF9-8BFE-73AAB54D24D6}" type="par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81BAF-35D6-4CCE-83C1-F23906F87C07}" type="sibTrans" cxnId="{F95513FC-EF33-4024-8364-FC9A131074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DB61F6-38E9-479D-A971-7127C5F5BE5C}">
      <dgm:prSet custT="1"/>
      <dgm:spPr/>
      <dgm:t>
        <a:bodyPr/>
        <a:lstStyle/>
        <a:p>
          <a:pPr rtl="0"/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OTTs </a:t>
          </a:r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also need to </a:t>
          </a:r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localize content in Data Centers on the Continent</a:t>
          </a:r>
          <a:endParaRPr lang="en-US" sz="2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1C8EB0-1BCA-4377-A4EC-74B7CF1C6401}" type="parTrans" cxnId="{3F052015-FD1B-4D1F-8C89-C85062B8CB0D}">
      <dgm:prSet/>
      <dgm:spPr/>
      <dgm:t>
        <a:bodyPr/>
        <a:lstStyle/>
        <a:p>
          <a:endParaRPr lang="en-US"/>
        </a:p>
      </dgm:t>
    </dgm:pt>
    <dgm:pt modelId="{1313C400-6E9F-4CEC-87F5-C07ECFA57EE6}" type="sibTrans" cxnId="{3F052015-FD1B-4D1F-8C89-C85062B8CB0D}">
      <dgm:prSet/>
      <dgm:spPr/>
      <dgm:t>
        <a:bodyPr/>
        <a:lstStyle/>
        <a:p>
          <a:endParaRPr lang="en-US"/>
        </a:p>
      </dgm:t>
    </dgm:pt>
    <dgm:pt modelId="{6DE4E0EC-5890-410B-94C8-494EC860289B}">
      <dgm:prSet custT="1"/>
      <dgm:spPr/>
      <dgm:t>
        <a:bodyPr/>
        <a:lstStyle/>
        <a:p>
          <a:pPr rtl="0"/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Increase number and capacity of Exchange Points</a:t>
          </a:r>
          <a:endParaRPr lang="en-US" sz="2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FCDE70-4AC7-4F71-BF57-5BD66C121A7C}" type="parTrans" cxnId="{FAF36C6B-F931-4A51-AD67-A0FBA288BD33}">
      <dgm:prSet/>
      <dgm:spPr/>
      <dgm:t>
        <a:bodyPr/>
        <a:lstStyle/>
        <a:p>
          <a:endParaRPr lang="en-US"/>
        </a:p>
      </dgm:t>
    </dgm:pt>
    <dgm:pt modelId="{98981578-9B9B-427B-9E12-48C883E120E9}" type="sibTrans" cxnId="{FAF36C6B-F931-4A51-AD67-A0FBA288BD33}">
      <dgm:prSet/>
      <dgm:spPr/>
      <dgm:t>
        <a:bodyPr/>
        <a:lstStyle/>
        <a:p>
          <a:endParaRPr lang="en-US"/>
        </a:p>
      </dgm:t>
    </dgm:pt>
    <dgm:pt modelId="{AAD12F74-E112-451A-A1F3-66D0B1C946F9}">
      <dgm:prSet custT="1"/>
      <dgm:spPr/>
      <dgm:t>
        <a:bodyPr/>
        <a:lstStyle/>
        <a:p>
          <a:pPr rtl="0"/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Further incentivize by offering public and private peering at local exchanges</a:t>
          </a:r>
          <a:endParaRPr lang="en-US" sz="2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4BFBB7-CDAD-4A6C-AA72-69949D7036DF}" type="parTrans" cxnId="{DDC3FC51-73E9-4743-87BD-2D3B4CD9A7C5}">
      <dgm:prSet/>
      <dgm:spPr/>
      <dgm:t>
        <a:bodyPr/>
        <a:lstStyle/>
        <a:p>
          <a:endParaRPr lang="en-US"/>
        </a:p>
      </dgm:t>
    </dgm:pt>
    <dgm:pt modelId="{BA07C112-856E-44D2-82B4-8E8BB79EE3E7}" type="sibTrans" cxnId="{DDC3FC51-73E9-4743-87BD-2D3B4CD9A7C5}">
      <dgm:prSet/>
      <dgm:spPr/>
      <dgm:t>
        <a:bodyPr/>
        <a:lstStyle/>
        <a:p>
          <a:endParaRPr lang="en-US"/>
        </a:p>
      </dgm:t>
    </dgm:pt>
    <dgm:pt modelId="{BD0B5BA3-4B3F-45D1-BA11-3283A5F0B127}">
      <dgm:prSet custT="1"/>
      <dgm:spPr/>
      <dgm:t>
        <a:bodyPr/>
        <a:lstStyle/>
        <a:p>
          <a:pPr rtl="0"/>
          <a:r>
            <a:rPr lang="en-US" sz="2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Largest carriers i.e. MNOs </a:t>
          </a:r>
          <a:r>
            <a:rPr lang="en-US" sz="2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need to exchange traffic </a:t>
          </a:r>
          <a:r>
            <a:rPr lang="en-US" sz="2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 local exchanges</a:t>
          </a:r>
          <a:endParaRPr lang="en-US" sz="2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E05426D-26E3-43ED-9411-E52DB2BDD318}" type="sibTrans" cxnId="{B725DE91-14DB-4F90-A7E6-4D4A57029DE5}">
      <dgm:prSet/>
      <dgm:spPr/>
      <dgm:t>
        <a:bodyPr/>
        <a:lstStyle/>
        <a:p>
          <a:endParaRPr lang="en-US"/>
        </a:p>
      </dgm:t>
    </dgm:pt>
    <dgm:pt modelId="{4067210F-A1A2-4F08-8B2E-443865EEF511}" type="parTrans" cxnId="{B725DE91-14DB-4F90-A7E6-4D4A57029DE5}">
      <dgm:prSet/>
      <dgm:spPr/>
      <dgm:t>
        <a:bodyPr/>
        <a:lstStyle/>
        <a:p>
          <a:endParaRPr lang="en-US"/>
        </a:p>
      </dgm:t>
    </dgm:pt>
    <dgm:pt modelId="{11457D9B-DC92-4EE8-91EA-2E2FBB233973}">
      <dgm:prSet custT="1"/>
      <dgm:spPr/>
      <dgm:t>
        <a:bodyPr/>
        <a:lstStyle/>
        <a:p>
          <a:pPr rtl="0"/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Sustained economic growth and ease of doing business across the continent</a:t>
          </a:r>
        </a:p>
        <a:p>
          <a:pPr rtl="0"/>
          <a:endParaRPr lang="en-US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C40D0B-64A6-4280-A221-88A0D3FA34D2}" type="parTrans" cxnId="{D670C792-68A9-4413-9CDC-848D41857087}">
      <dgm:prSet/>
      <dgm:spPr/>
      <dgm:t>
        <a:bodyPr/>
        <a:lstStyle/>
        <a:p>
          <a:endParaRPr lang="en-US"/>
        </a:p>
      </dgm:t>
    </dgm:pt>
    <dgm:pt modelId="{AB640464-70E1-4806-A068-4A32C369CFA1}" type="sibTrans" cxnId="{D670C792-68A9-4413-9CDC-848D41857087}">
      <dgm:prSet/>
      <dgm:spPr/>
      <dgm:t>
        <a:bodyPr/>
        <a:lstStyle/>
        <a:p>
          <a:endParaRPr lang="en-US"/>
        </a:p>
      </dgm:t>
    </dgm:pt>
    <dgm:pt modelId="{4E5F6659-34B3-4569-8965-D112F5B60A7F}">
      <dgm:prSet custT="1"/>
      <dgm:spPr/>
      <dgm:t>
        <a:bodyPr/>
        <a:lstStyle/>
        <a:p>
          <a:pPr rtl="0"/>
          <a:endParaRPr lang="en-US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DBC197-896F-48E4-B060-375789464AD9}" type="parTrans" cxnId="{01BB52CD-53A4-4502-A596-59A0096BD053}">
      <dgm:prSet/>
      <dgm:spPr/>
      <dgm:t>
        <a:bodyPr/>
        <a:lstStyle/>
        <a:p>
          <a:endParaRPr lang="en-US"/>
        </a:p>
      </dgm:t>
    </dgm:pt>
    <dgm:pt modelId="{69B16A62-FCFD-4302-9180-C331F1EB4550}" type="sibTrans" cxnId="{01BB52CD-53A4-4502-A596-59A0096BD053}">
      <dgm:prSet/>
      <dgm:spPr/>
      <dgm:t>
        <a:bodyPr/>
        <a:lstStyle/>
        <a:p>
          <a:endParaRPr lang="en-US"/>
        </a:p>
      </dgm:t>
    </dgm:pt>
    <dgm:pt modelId="{FA0B74D2-F60F-4FE4-B315-ED9EB77FA401}">
      <dgm:prSet custT="1"/>
      <dgm:spPr/>
      <dgm:t>
        <a:bodyPr/>
        <a:lstStyle/>
        <a:p>
          <a:pPr rtl="0"/>
          <a:r>
            <a: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Build scale and cost efficiency into regional Data Centers and backhaul networks</a:t>
          </a:r>
          <a:endParaRPr lang="en-US" sz="2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50F07F-1027-4B7F-9158-34BDA6E39683}" type="parTrans" cxnId="{91403FD9-97D1-4B87-9BD9-D1F484D16A21}">
      <dgm:prSet/>
      <dgm:spPr/>
    </dgm:pt>
    <dgm:pt modelId="{4640F645-3ED4-4E51-A965-7AF3B134BBE5}" type="sibTrans" cxnId="{91403FD9-97D1-4B87-9BD9-D1F484D16A21}">
      <dgm:prSet/>
      <dgm:spPr/>
    </dgm:pt>
    <dgm:pt modelId="{B464AC5F-9C36-4BB0-B7A3-04ED7BFB7DC3}" type="pres">
      <dgm:prSet presAssocID="{95E61EF0-2F76-43E3-B798-71F57BB18D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8C02B-5D89-4C0E-9F65-0E7C550D600A}" type="pres">
      <dgm:prSet presAssocID="{2CB975D2-8972-4437-AF7E-654F9058221E}" presName="parentLin" presStyleCnt="0"/>
      <dgm:spPr/>
    </dgm:pt>
    <dgm:pt modelId="{D5AAAFBF-8A46-48F1-B18D-1E827002F150}" type="pres">
      <dgm:prSet presAssocID="{2CB975D2-8972-4437-AF7E-654F9058221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3CAD5F-6B66-4AF0-82FB-3F81575FDEEB}" type="pres">
      <dgm:prSet presAssocID="{2CB975D2-8972-4437-AF7E-654F9058221E}" presName="parentText" presStyleLbl="node1" presStyleIdx="0" presStyleCnt="1" custScaleX="119614" custScaleY="536573" custLinFactNeighborX="12346" custLinFactNeighborY="-73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EA85-35D7-4221-92DB-B4412957F781}" type="pres">
      <dgm:prSet presAssocID="{2CB975D2-8972-4437-AF7E-654F9058221E}" presName="negativeSpace" presStyleCnt="0"/>
      <dgm:spPr/>
    </dgm:pt>
    <dgm:pt modelId="{8BD4D6F5-C7CA-4962-A4A6-AD3BA8008A04}" type="pres">
      <dgm:prSet presAssocID="{2CB975D2-8972-4437-AF7E-654F9058221E}" presName="childText" presStyleLbl="conFgAcc1" presStyleIdx="0" presStyleCnt="1" custScaleY="113284" custLinFactY="-4956" custLinFactNeighborX="-6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C810A-D80C-4E39-95B4-3602BA8E007F}" type="presOf" srcId="{3FDB61F6-38E9-479D-A971-7127C5F5BE5C}" destId="{8BD4D6F5-C7CA-4962-A4A6-AD3BA8008A04}" srcOrd="0" destOrd="4" presId="urn:microsoft.com/office/officeart/2005/8/layout/list1"/>
    <dgm:cxn modelId="{91403FD9-97D1-4B87-9BD9-D1F484D16A21}" srcId="{2CB975D2-8972-4437-AF7E-654F9058221E}" destId="{FA0B74D2-F60F-4FE4-B315-ED9EB77FA401}" srcOrd="2" destOrd="0" parTransId="{1E50F07F-1027-4B7F-9158-34BDA6E39683}" sibTransId="{4640F645-3ED4-4E51-A965-7AF3B134BBE5}"/>
    <dgm:cxn modelId="{346D5D81-4E92-4E4D-834D-C8F75570A756}" type="presOf" srcId="{16ED57BD-2D8A-4948-AAB1-A7D384594362}" destId="{8BD4D6F5-C7CA-4962-A4A6-AD3BA8008A04}" srcOrd="0" destOrd="1" presId="urn:microsoft.com/office/officeart/2005/8/layout/list1"/>
    <dgm:cxn modelId="{01BB52CD-53A4-4502-A596-59A0096BD053}" srcId="{2CB975D2-8972-4437-AF7E-654F9058221E}" destId="{4E5F6659-34B3-4569-8965-D112F5B60A7F}" srcOrd="0" destOrd="0" parTransId="{E0DBC197-896F-48E4-B060-375789464AD9}" sibTransId="{69B16A62-FCFD-4302-9180-C331F1EB4550}"/>
    <dgm:cxn modelId="{DDC3FC51-73E9-4743-87BD-2D3B4CD9A7C5}" srcId="{2CB975D2-8972-4437-AF7E-654F9058221E}" destId="{AAD12F74-E112-451A-A1F3-66D0B1C946F9}" srcOrd="6" destOrd="0" parTransId="{774BFBB7-CDAD-4A6C-AA72-69949D7036DF}" sibTransId="{BA07C112-856E-44D2-82B4-8E8BB79EE3E7}"/>
    <dgm:cxn modelId="{6E574D33-DB29-4081-BF75-86A006BFA571}" srcId="{95E61EF0-2F76-43E3-B798-71F57BB18D68}" destId="{2CB975D2-8972-4437-AF7E-654F9058221E}" srcOrd="0" destOrd="0" parTransId="{5AAE47A8-F454-4955-9AB5-95953B70FC4B}" sibTransId="{0C359B37-9073-483D-AC9A-D80401C22231}"/>
    <dgm:cxn modelId="{8F72C190-E618-42E4-90E7-C17C5216D456}" type="presOf" srcId="{2CB975D2-8972-4437-AF7E-654F9058221E}" destId="{743CAD5F-6B66-4AF0-82FB-3F81575FDEEB}" srcOrd="1" destOrd="0" presId="urn:microsoft.com/office/officeart/2005/8/layout/list1"/>
    <dgm:cxn modelId="{6C3470D3-3FD3-469E-9BE5-B6177788BC16}" type="presOf" srcId="{95E61EF0-2F76-43E3-B798-71F57BB18D68}" destId="{B464AC5F-9C36-4BB0-B7A3-04ED7BFB7DC3}" srcOrd="0" destOrd="0" presId="urn:microsoft.com/office/officeart/2005/8/layout/list1"/>
    <dgm:cxn modelId="{B725DE91-14DB-4F90-A7E6-4D4A57029DE5}" srcId="{2CB975D2-8972-4437-AF7E-654F9058221E}" destId="{BD0B5BA3-4B3F-45D1-BA11-3283A5F0B127}" srcOrd="3" destOrd="0" parTransId="{4067210F-A1A2-4F08-8B2E-443865EEF511}" sibTransId="{BE05426D-26E3-43ED-9411-E52DB2BDD318}"/>
    <dgm:cxn modelId="{4FA74EB6-6743-42E0-B71C-555EB41034CA}" type="presOf" srcId="{2CB975D2-8972-4437-AF7E-654F9058221E}" destId="{D5AAAFBF-8A46-48F1-B18D-1E827002F150}" srcOrd="0" destOrd="0" presId="urn:microsoft.com/office/officeart/2005/8/layout/list1"/>
    <dgm:cxn modelId="{AFF434F9-D275-4394-B740-20D5246380A1}" type="presOf" srcId="{6DE4E0EC-5890-410B-94C8-494EC860289B}" destId="{8BD4D6F5-C7CA-4962-A4A6-AD3BA8008A04}" srcOrd="0" destOrd="5" presId="urn:microsoft.com/office/officeart/2005/8/layout/list1"/>
    <dgm:cxn modelId="{F95513FC-EF33-4024-8364-FC9A13107449}" srcId="{2CB975D2-8972-4437-AF7E-654F9058221E}" destId="{16ED57BD-2D8A-4948-AAB1-A7D384594362}" srcOrd="1" destOrd="0" parTransId="{DC4B83D8-FB55-4FF9-8BFE-73AAB54D24D6}" sibTransId="{48781BAF-35D6-4CCE-83C1-F23906F87C07}"/>
    <dgm:cxn modelId="{FAF36C6B-F931-4A51-AD67-A0FBA288BD33}" srcId="{2CB975D2-8972-4437-AF7E-654F9058221E}" destId="{6DE4E0EC-5890-410B-94C8-494EC860289B}" srcOrd="5" destOrd="0" parTransId="{64FCDE70-4AC7-4F71-BF57-5BD66C121A7C}" sibTransId="{98981578-9B9B-427B-9E12-48C883E120E9}"/>
    <dgm:cxn modelId="{841A9D03-3998-4CAD-99BB-E87E6C3457CD}" type="presOf" srcId="{BD0B5BA3-4B3F-45D1-BA11-3283A5F0B127}" destId="{8BD4D6F5-C7CA-4962-A4A6-AD3BA8008A04}" srcOrd="0" destOrd="3" presId="urn:microsoft.com/office/officeart/2005/8/layout/list1"/>
    <dgm:cxn modelId="{212DB9B4-1819-428D-90CA-583B30940813}" type="presOf" srcId="{11457D9B-DC92-4EE8-91EA-2E2FBB233973}" destId="{8BD4D6F5-C7CA-4962-A4A6-AD3BA8008A04}" srcOrd="0" destOrd="7" presId="urn:microsoft.com/office/officeart/2005/8/layout/list1"/>
    <dgm:cxn modelId="{D670C792-68A9-4413-9CDC-848D41857087}" srcId="{2CB975D2-8972-4437-AF7E-654F9058221E}" destId="{11457D9B-DC92-4EE8-91EA-2E2FBB233973}" srcOrd="7" destOrd="0" parTransId="{06C40D0B-64A6-4280-A221-88A0D3FA34D2}" sibTransId="{AB640464-70E1-4806-A068-4A32C369CFA1}"/>
    <dgm:cxn modelId="{3F052015-FD1B-4D1F-8C89-C85062B8CB0D}" srcId="{2CB975D2-8972-4437-AF7E-654F9058221E}" destId="{3FDB61F6-38E9-479D-A971-7127C5F5BE5C}" srcOrd="4" destOrd="0" parTransId="{2C1C8EB0-1BCA-4377-A4EC-74B7CF1C6401}" sibTransId="{1313C400-6E9F-4CEC-87F5-C07ECFA57EE6}"/>
    <dgm:cxn modelId="{6EB87347-936A-4CFF-9807-01F44238FC3D}" type="presOf" srcId="{4E5F6659-34B3-4569-8965-D112F5B60A7F}" destId="{8BD4D6F5-C7CA-4962-A4A6-AD3BA8008A04}" srcOrd="0" destOrd="0" presId="urn:microsoft.com/office/officeart/2005/8/layout/list1"/>
    <dgm:cxn modelId="{4A866C0C-55FC-4795-8677-91B3398DD554}" type="presOf" srcId="{FA0B74D2-F60F-4FE4-B315-ED9EB77FA401}" destId="{8BD4D6F5-C7CA-4962-A4A6-AD3BA8008A04}" srcOrd="0" destOrd="2" presId="urn:microsoft.com/office/officeart/2005/8/layout/list1"/>
    <dgm:cxn modelId="{0E592250-64A4-4F3D-A339-93CA1D42A563}" type="presOf" srcId="{AAD12F74-E112-451A-A1F3-66D0B1C946F9}" destId="{8BD4D6F5-C7CA-4962-A4A6-AD3BA8008A04}" srcOrd="0" destOrd="6" presId="urn:microsoft.com/office/officeart/2005/8/layout/list1"/>
    <dgm:cxn modelId="{84508792-3A08-4B2C-9F2A-DD44C0979969}" type="presParOf" srcId="{B464AC5F-9C36-4BB0-B7A3-04ED7BFB7DC3}" destId="{2A88C02B-5D89-4C0E-9F65-0E7C550D600A}" srcOrd="0" destOrd="0" presId="urn:microsoft.com/office/officeart/2005/8/layout/list1"/>
    <dgm:cxn modelId="{F9A9A566-88A0-4BE0-BCF0-0D4AB0FD14D1}" type="presParOf" srcId="{2A88C02B-5D89-4C0E-9F65-0E7C550D600A}" destId="{D5AAAFBF-8A46-48F1-B18D-1E827002F150}" srcOrd="0" destOrd="0" presId="urn:microsoft.com/office/officeart/2005/8/layout/list1"/>
    <dgm:cxn modelId="{279D5D1D-A604-4FBF-87F4-356C7F0549C0}" type="presParOf" srcId="{2A88C02B-5D89-4C0E-9F65-0E7C550D600A}" destId="{743CAD5F-6B66-4AF0-82FB-3F81575FDEEB}" srcOrd="1" destOrd="0" presId="urn:microsoft.com/office/officeart/2005/8/layout/list1"/>
    <dgm:cxn modelId="{80CB0E88-4E1F-406F-B637-CD6B2D7DC418}" type="presParOf" srcId="{B464AC5F-9C36-4BB0-B7A3-04ED7BFB7DC3}" destId="{CA44EA85-35D7-4221-92DB-B4412957F781}" srcOrd="1" destOrd="0" presId="urn:microsoft.com/office/officeart/2005/8/layout/list1"/>
    <dgm:cxn modelId="{924E94F8-97CA-46B1-BED0-F11B92ECD8ED}" type="presParOf" srcId="{B464AC5F-9C36-4BB0-B7A3-04ED7BFB7DC3}" destId="{8BD4D6F5-C7CA-4962-A4A6-AD3BA8008A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D6F5-C7CA-4962-A4A6-AD3BA8008A04}">
      <dsp:nvSpPr>
        <dsp:cNvPr id="0" name=""/>
        <dsp:cNvSpPr/>
      </dsp:nvSpPr>
      <dsp:spPr>
        <a:xfrm>
          <a:off x="0" y="646433"/>
          <a:ext cx="9025108" cy="476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49" tIns="437388" rIns="700449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Africa’s internet capacity growing faster than other world regions.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Grew 41 percent between 2014 and 2015, and 51 percent compounded annually over the last five years, to reach 2.9 Tbps</a:t>
          </a:r>
          <a:endParaRPr lang="en-US" sz="21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Nigeria (214Gbps), Ghana (106Gbps) &amp; Cote D’Ivoire (132Gbps) lit capacity</a:t>
          </a:r>
          <a:endParaRPr lang="en-US" sz="21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Oceania grew 47% per year between 2011 and 2015 to reach 2.1 Tbps</a:t>
          </a:r>
          <a:endParaRPr lang="en-US" sz="21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Latin America and the Middle East grew 44 percent per year to 20.6 Tbps and 8.4 Tbps</a:t>
          </a:r>
          <a:endParaRPr lang="en-US" sz="21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u="none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Influx of undersea broadband cables, like the SEACOM, </a:t>
          </a:r>
          <a:r>
            <a:rPr lang="en-US" sz="2100" b="0" i="0" u="none" kern="1200" dirty="0" err="1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EASsy</a:t>
          </a:r>
          <a:r>
            <a:rPr lang="en-US" sz="2100" b="0" i="0" u="none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, MainOne, WACS and ACE have helped accelerate Africa’s access to international bandwidth by 20-fold in 5 years</a:t>
          </a:r>
          <a:endParaRPr lang="en-US" sz="21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0" y="646433"/>
        <a:ext cx="9025108" cy="4762800"/>
      </dsp:txXfrm>
    </dsp:sp>
    <dsp:sp modelId="{743CAD5F-6B66-4AF0-82FB-3F81575FDEEB}">
      <dsp:nvSpPr>
        <dsp:cNvPr id="0" name=""/>
        <dsp:cNvSpPr/>
      </dsp:nvSpPr>
      <dsp:spPr>
        <a:xfrm>
          <a:off x="514864" y="316933"/>
          <a:ext cx="631757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89" tIns="0" rIns="23878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5126" y="347195"/>
        <a:ext cx="625705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D6F5-C7CA-4962-A4A6-AD3BA8008A04}">
      <dsp:nvSpPr>
        <dsp:cNvPr id="0" name=""/>
        <dsp:cNvSpPr/>
      </dsp:nvSpPr>
      <dsp:spPr>
        <a:xfrm>
          <a:off x="0" y="465083"/>
          <a:ext cx="9025108" cy="527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49" tIns="645668" rIns="70044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Core routers for Multinational MNOs operating in Nigeria </a:t>
          </a: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take traffic </a:t>
          </a: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outside the country </a:t>
          </a: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with </a:t>
          </a: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exception of </a:t>
          </a: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Airtel that is exchanging measureable traffic at IXPN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 indigenous and government agencies do not peer at the Exchange in Nigeria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Ghana, NITA and Government agencies prominent in the Exchange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Majority of local content enjoyed in region is served from offshore</a:t>
          </a:r>
          <a:endParaRPr lang="en-US" sz="2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465083"/>
        <a:ext cx="9025108" cy="5273100"/>
      </dsp:txXfrm>
    </dsp:sp>
    <dsp:sp modelId="{743CAD5F-6B66-4AF0-82FB-3F81575FDEEB}">
      <dsp:nvSpPr>
        <dsp:cNvPr id="0" name=""/>
        <dsp:cNvSpPr/>
      </dsp:nvSpPr>
      <dsp:spPr>
        <a:xfrm>
          <a:off x="451255" y="7523"/>
          <a:ext cx="631757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89" tIns="0" rIns="238789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Proprietary or outbound?</a:t>
          </a:r>
          <a:endParaRPr lang="en-US" sz="3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5927" y="52195"/>
        <a:ext cx="6228231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D6F5-C7CA-4962-A4A6-AD3BA8008A04}">
      <dsp:nvSpPr>
        <dsp:cNvPr id="0" name=""/>
        <dsp:cNvSpPr/>
      </dsp:nvSpPr>
      <dsp:spPr>
        <a:xfrm>
          <a:off x="0" y="506843"/>
          <a:ext cx="9025108" cy="507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49" tIns="479044" rIns="700449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Pervasive proprietary infrastructure within national boundaries controlled by mobile operators – closed networks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Low addressable market demand and i</a:t>
          </a:r>
          <a:r>
            <a:rPr lang="en-US" sz="23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mmaturity of market which has largely developed along closed lines in past 5 – 10 years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Limited local content or applications with mass appeal and relevance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 cost of local hosting relative to hosting content in data centers in economies with scale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Absence of key inputs – Data Centers, CDNs, Skills, Local businesses online to drive growth 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Weak formal intra-African trade flows 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06843"/>
        <a:ext cx="9025108" cy="5071500"/>
      </dsp:txXfrm>
    </dsp:sp>
    <dsp:sp modelId="{743CAD5F-6B66-4AF0-82FB-3F81575FDEEB}">
      <dsp:nvSpPr>
        <dsp:cNvPr id="0" name=""/>
        <dsp:cNvSpPr/>
      </dsp:nvSpPr>
      <dsp:spPr>
        <a:xfrm>
          <a:off x="514864" y="145962"/>
          <a:ext cx="631757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89" tIns="0" rIns="238789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8008" y="179106"/>
        <a:ext cx="6251287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D6F5-C7CA-4962-A4A6-AD3BA8008A04}">
      <dsp:nvSpPr>
        <dsp:cNvPr id="0" name=""/>
        <dsp:cNvSpPr/>
      </dsp:nvSpPr>
      <dsp:spPr>
        <a:xfrm>
          <a:off x="0" y="646433"/>
          <a:ext cx="9025108" cy="476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49" tIns="437388" rIns="700449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Low volume traffic </a:t>
          </a: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from banking </a:t>
          </a: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applications have had the most impact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Other applications such as entertainment, e-commerce, e-government, Health and education still very immature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Early stages of digital transformation: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Some countries yet to fully migrate banking online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 business to consumer online engagement yet to reach critical mass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Globally, user generated content more prevalent with the expansion in social media and sharing economy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Some localization by OTT players starting to show up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Google Maps, </a:t>
          </a:r>
          <a:r>
            <a:rPr lang="en-US" sz="21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Streetview</a:t>
          </a:r>
          <a:r>
            <a:rPr lang="en-U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Health app etc.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646433"/>
        <a:ext cx="9025108" cy="4762800"/>
      </dsp:txXfrm>
    </dsp:sp>
    <dsp:sp modelId="{743CAD5F-6B66-4AF0-82FB-3F81575FDEEB}">
      <dsp:nvSpPr>
        <dsp:cNvPr id="0" name=""/>
        <dsp:cNvSpPr/>
      </dsp:nvSpPr>
      <dsp:spPr>
        <a:xfrm>
          <a:off x="451255" y="336473"/>
          <a:ext cx="631757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89" tIns="0" rIns="23878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1517" y="366735"/>
        <a:ext cx="6257051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D6F5-C7CA-4962-A4A6-AD3BA8008A04}">
      <dsp:nvSpPr>
        <dsp:cNvPr id="0" name=""/>
        <dsp:cNvSpPr/>
      </dsp:nvSpPr>
      <dsp:spPr>
        <a:xfrm>
          <a:off x="0" y="514133"/>
          <a:ext cx="9025108" cy="502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49" tIns="437388" rIns="700449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Continued high cost of Internet access. 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Implementation of bad policy regimes that actually stifle Internet growth on the continent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Continued poor performance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 latency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Huge impact of submarine cable outages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 repairs in 3 months on West Coast: June – MainOne, June – ACE Shunt fault, July  SAT3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Why am I unable to reach my local bank or taxi company because there is an outage in the Atlantic?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Africa’s youth population needs improved Internet access and digital skills to create jobs and ensure economic stability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14133"/>
        <a:ext cx="9025108" cy="5027400"/>
      </dsp:txXfrm>
    </dsp:sp>
    <dsp:sp modelId="{743CAD5F-6B66-4AF0-82FB-3F81575FDEEB}">
      <dsp:nvSpPr>
        <dsp:cNvPr id="0" name=""/>
        <dsp:cNvSpPr/>
      </dsp:nvSpPr>
      <dsp:spPr>
        <a:xfrm>
          <a:off x="451255" y="204173"/>
          <a:ext cx="631757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89" tIns="0" rIns="23878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Does anyone other than </a:t>
          </a:r>
          <a:r>
            <a:rPr lang="en-US" sz="21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AfPIF</a:t>
          </a:r>
          <a:r>
            <a:rPr lang="en-U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really care?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1517" y="234435"/>
        <a:ext cx="6257051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D6F5-C7CA-4962-A4A6-AD3BA8008A04}">
      <dsp:nvSpPr>
        <dsp:cNvPr id="0" name=""/>
        <dsp:cNvSpPr/>
      </dsp:nvSpPr>
      <dsp:spPr>
        <a:xfrm>
          <a:off x="0" y="352441"/>
          <a:ext cx="9025108" cy="5101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49" tIns="151628" rIns="700449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Measured regulatory intervention/incentives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Build scale and cost efficiency into regional Data Centers and backhaul networks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Largest carriers i.e. MNOs </a:t>
          </a:r>
          <a:r>
            <a:rPr lang="en-US" sz="2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need to exchange traffic </a:t>
          </a:r>
          <a:r>
            <a:rPr lang="en-US" sz="2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 local exchanges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OTTs </a:t>
          </a: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also need to </a:t>
          </a: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localize content in Data Centers on the Continent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Increase number and capacity of Exchange Points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Further incentivize by offering public and private peering at local exchanges</a:t>
          </a:r>
          <a:endParaRPr lang="en-US" sz="2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Sustained economic growth and ease of doing business across the continent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52441"/>
        <a:ext cx="9025108" cy="5101061"/>
      </dsp:txXfrm>
    </dsp:sp>
    <dsp:sp modelId="{743CAD5F-6B66-4AF0-82FB-3F81575FDEEB}">
      <dsp:nvSpPr>
        <dsp:cNvPr id="0" name=""/>
        <dsp:cNvSpPr/>
      </dsp:nvSpPr>
      <dsp:spPr>
        <a:xfrm>
          <a:off x="506472" y="0"/>
          <a:ext cx="7549325" cy="70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89" tIns="0" rIns="23878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Increase attractiveness of regional Interconnect Access Points</a:t>
          </a:r>
          <a:endParaRPr lang="en-US" sz="28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540796" y="34324"/>
        <a:ext cx="7480677" cy="63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0.03334</cdr:x>
      <cdr:y>0.82582</cdr:y>
    </cdr:from>
    <cdr:to>
      <cdr:x>0.11374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190" y="46532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 anchor="t" anchorCtr="0">
          <a:normAutofit/>
        </a:bodyPr>
        <a:lstStyle xmlns:a="http://schemas.openxmlformats.org/drawingml/2006/main"/>
        <a:p xmlns:a="http://schemas.openxmlformats.org/drawingml/2006/main">
          <a:pPr>
            <a:lnSpc>
              <a:spcPts val="3000"/>
            </a:lnSpc>
            <a:spcBef>
              <a:spcPts val="200"/>
            </a:spcBef>
            <a:buClr>
              <a:srgbClr val="B31218"/>
            </a:buClr>
          </a:pPr>
          <a:endParaRPr lang="en-US" sz="1200" dirty="0" smtClean="0"/>
        </a:p>
      </cdr:txBody>
    </cdr:sp>
  </cdr:relSizeAnchor>
  <cdr:relSizeAnchor xmlns:cdr="http://schemas.openxmlformats.org/drawingml/2006/chartDrawing">
    <cdr:from>
      <cdr:x>0.02495</cdr:x>
      <cdr:y>0.76519</cdr:y>
    </cdr:from>
    <cdr:to>
      <cdr:x>0.10535</cdr:x>
      <cdr:y>0.93937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3774" y="40171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 anchor="t" anchorCtr="0">
          <a:normAutofit/>
        </a:bodyPr>
        <a:lstStyle xmlns:a="http://schemas.openxmlformats.org/drawingml/2006/main"/>
        <a:p xmlns:a="http://schemas.openxmlformats.org/drawingml/2006/main">
          <a:pPr marL="504000" indent="-504000">
            <a:lnSpc>
              <a:spcPts val="3000"/>
            </a:lnSpc>
            <a:spcBef>
              <a:spcPts val="200"/>
            </a:spcBef>
            <a:buClr>
              <a:srgbClr val="B31218"/>
            </a:buClr>
            <a:buFont typeface="+mj-lt"/>
            <a:buAutoNum type="arabicPeriod"/>
          </a:pPr>
          <a:endParaRPr lang="en-US" sz="2500" dirty="0" smtClean="0"/>
        </a:p>
      </cdr:txBody>
    </cdr:sp>
  </cdr:relSizeAnchor>
  <cdr:relSizeAnchor xmlns:cdr="http://schemas.openxmlformats.org/drawingml/2006/chartDrawing">
    <cdr:from>
      <cdr:x>0.01167</cdr:x>
      <cdr:y>0.75456</cdr:y>
    </cdr:from>
    <cdr:to>
      <cdr:x>0.09207</cdr:x>
      <cdr:y>0.92874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700" y="39613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 anchor="t" anchorCtr="0">
          <a:normAutofit/>
        </a:bodyPr>
        <a:lstStyle xmlns:a="http://schemas.openxmlformats.org/drawingml/2006/main"/>
        <a:p xmlns:a="http://schemas.openxmlformats.org/drawingml/2006/main">
          <a:pPr>
            <a:lnSpc>
              <a:spcPts val="3000"/>
            </a:lnSpc>
            <a:spcBef>
              <a:spcPts val="200"/>
            </a:spcBef>
            <a:buClr>
              <a:srgbClr val="B31218"/>
            </a:buClr>
          </a:pPr>
          <a:r>
            <a:rPr lang="en-US" sz="1200" dirty="0" smtClean="0"/>
            <a:t>NCC June 2017 Statistics</a:t>
          </a:r>
          <a:endParaRPr lang="en-US" sz="12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7118-4FF8-471B-BD27-F69DCCC7055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55A7-223C-4DB4-9AF7-8BFF65D2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3AFA-6594-2D42-BFEB-48B1E7EDCF5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55A7-223C-4DB4-9AF7-8BFF65D2F1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2_cover_p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46"/>
          </a:xfrm>
          <a:prstGeom prst="rect">
            <a:avLst/>
          </a:prstGeom>
        </p:spPr>
      </p:pic>
      <p:pic>
        <p:nvPicPr>
          <p:cNvPr id="10" name="Picture 9" descr="MainOne_ppt_title_slide_insert_CS6_v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1" y="1221117"/>
            <a:ext cx="6782816" cy="4336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60" y="342938"/>
            <a:ext cx="10363200" cy="5258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79" y="1452372"/>
            <a:ext cx="6140280" cy="1143777"/>
          </a:xfrm>
        </p:spPr>
        <p:txBody>
          <a:bodyPr>
            <a:normAutofit/>
          </a:bodyPr>
          <a:lstStyle>
            <a:lvl1pPr marL="0" indent="0" algn="l">
              <a:lnSpc>
                <a:spcPts val="2877"/>
              </a:lnSpc>
              <a:spcBef>
                <a:spcPts val="0"/>
              </a:spcBef>
              <a:buNone/>
              <a:defRPr sz="2398">
                <a:solidFill>
                  <a:schemeClr val="bg1"/>
                </a:solidFill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10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9029" y="0"/>
            <a:ext cx="12240000" cy="685765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91" y="1036870"/>
            <a:ext cx="10492771" cy="1411962"/>
          </a:xfrm>
        </p:spPr>
        <p:txBody>
          <a:bodyPr>
            <a:normAutofit/>
          </a:bodyPr>
          <a:lstStyle>
            <a:lvl1pPr marL="0" indent="0">
              <a:lnSpc>
                <a:spcPts val="3996"/>
              </a:lnSpc>
              <a:spcBef>
                <a:spcPts val="266"/>
              </a:spcBef>
              <a:buClr>
                <a:srgbClr val="B31218"/>
              </a:buClr>
              <a:buFontTx/>
              <a:buNone/>
              <a:defRPr sz="333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2101" y="1038685"/>
            <a:ext cx="776681" cy="955251"/>
          </a:xfrm>
        </p:spPr>
        <p:txBody>
          <a:bodyPr lIns="0" anchor="t" anchorCtr="0">
            <a:noAutofit/>
          </a:bodyPr>
          <a:lstStyle>
            <a:lvl1pPr marL="0" indent="0">
              <a:lnSpc>
                <a:spcPts val="3996"/>
              </a:lnSpc>
              <a:spcBef>
                <a:spcPts val="0"/>
              </a:spcBef>
              <a:buFontTx/>
              <a:buNone/>
              <a:defRPr sz="3330" b="0">
                <a:solidFill>
                  <a:srgbClr val="B31218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1.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3664" y="0"/>
            <a:ext cx="12240000" cy="685765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119" y="1036870"/>
            <a:ext cx="10644715" cy="1411962"/>
          </a:xfrm>
        </p:spPr>
        <p:txBody>
          <a:bodyPr>
            <a:normAutofit/>
          </a:bodyPr>
          <a:lstStyle>
            <a:lvl1pPr marL="0" indent="0">
              <a:lnSpc>
                <a:spcPts val="3996"/>
              </a:lnSpc>
              <a:spcBef>
                <a:spcPts val="266"/>
              </a:spcBef>
              <a:buClr>
                <a:schemeClr val="bg1"/>
              </a:buClr>
              <a:buFontTx/>
              <a:buNone/>
              <a:defRPr sz="333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2101" y="1036871"/>
            <a:ext cx="699420" cy="955251"/>
          </a:xfrm>
        </p:spPr>
        <p:txBody>
          <a:bodyPr lIns="0" anchor="t" anchorCtr="0">
            <a:noAutofit/>
          </a:bodyPr>
          <a:lstStyle>
            <a:lvl1pPr marL="0" indent="0">
              <a:lnSpc>
                <a:spcPts val="3996"/>
              </a:lnSpc>
              <a:spcBef>
                <a:spcPts val="0"/>
              </a:spcBef>
              <a:buNone/>
              <a:defRPr sz="3330" b="0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1.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100" y="1029864"/>
            <a:ext cx="763805" cy="865451"/>
          </a:xfrm>
        </p:spPr>
        <p:txBody>
          <a:bodyPr lIns="0">
            <a:normAutofit/>
          </a:bodyPr>
          <a:lstStyle>
            <a:lvl1pPr>
              <a:lnSpc>
                <a:spcPts val="3996"/>
              </a:lnSpc>
              <a:defRPr sz="3330">
                <a:solidFill>
                  <a:srgbClr val="B31218"/>
                </a:solidFill>
              </a:defRPr>
            </a:lvl1pPr>
          </a:lstStyle>
          <a:p>
            <a:r>
              <a:rPr lang="en-US" dirty="0" smtClean="0"/>
              <a:t>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118" y="1029865"/>
            <a:ext cx="10263807" cy="1413865"/>
          </a:xfrm>
        </p:spPr>
        <p:txBody>
          <a:bodyPr>
            <a:normAutofit/>
          </a:bodyPr>
          <a:lstStyle>
            <a:lvl1pPr marL="0" indent="0">
              <a:lnSpc>
                <a:spcPts val="3996"/>
              </a:lnSpc>
              <a:spcBef>
                <a:spcPts val="266"/>
              </a:spcBef>
              <a:buClr>
                <a:srgbClr val="B31218"/>
              </a:buClr>
              <a:buFontTx/>
              <a:buNone/>
              <a:defRPr sz="33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MainOne Sales Presentation – June 2016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C78832-3117-754A-97BF-F1051EE2FBF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  <p:pic>
        <p:nvPicPr>
          <p:cNvPr id="8" name="Picture 7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101" y="1029864"/>
            <a:ext cx="660260" cy="859019"/>
          </a:xfrm>
        </p:spPr>
        <p:txBody>
          <a:bodyPr lIns="0">
            <a:normAutofit/>
          </a:bodyPr>
          <a:lstStyle>
            <a:lvl1pPr>
              <a:lnSpc>
                <a:spcPts val="3996"/>
              </a:lnSpc>
              <a:defRPr sz="3330">
                <a:solidFill>
                  <a:srgbClr val="B31218"/>
                </a:solidFill>
              </a:defRPr>
            </a:lvl1pPr>
          </a:lstStyle>
          <a:p>
            <a:r>
              <a:rPr lang="en-US" dirty="0" smtClean="0"/>
              <a:t>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55" y="1029865"/>
            <a:ext cx="10223175" cy="1413865"/>
          </a:xfrm>
        </p:spPr>
        <p:txBody>
          <a:bodyPr>
            <a:normAutofit/>
          </a:bodyPr>
          <a:lstStyle>
            <a:lvl1pPr marL="0" indent="0">
              <a:lnSpc>
                <a:spcPts val="3996"/>
              </a:lnSpc>
              <a:spcBef>
                <a:spcPts val="266"/>
              </a:spcBef>
              <a:buClr>
                <a:srgbClr val="B31218"/>
              </a:buClr>
              <a:buFontTx/>
              <a:buNone/>
              <a:defRPr sz="3330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MDXi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1633728" cy="958217"/>
          </a:xfrm>
          <a:prstGeom prst="rect">
            <a:avLst/>
          </a:prstGeom>
        </p:spPr>
      </p:pic>
      <p:pic>
        <p:nvPicPr>
          <p:cNvPr id="10" name="Picture 9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  <p:pic>
        <p:nvPicPr>
          <p:cNvPr id="11" name="Picture 10" descr="MainOne_Holding_shape_rgb_Blu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538" y="1036297"/>
            <a:ext cx="744489" cy="950891"/>
          </a:xfrm>
        </p:spPr>
        <p:txBody>
          <a:bodyPr lIns="0">
            <a:normAutofit/>
          </a:bodyPr>
          <a:lstStyle>
            <a:lvl1pPr>
              <a:lnSpc>
                <a:spcPts val="3996"/>
              </a:lnSpc>
              <a:defRPr sz="3330">
                <a:solidFill>
                  <a:srgbClr val="B31218"/>
                </a:solidFill>
              </a:defRPr>
            </a:lvl1pPr>
          </a:lstStyle>
          <a:p>
            <a:r>
              <a:rPr lang="en-US" dirty="0" smtClean="0"/>
              <a:t>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55" y="1036297"/>
            <a:ext cx="10308876" cy="1413865"/>
          </a:xfrm>
        </p:spPr>
        <p:txBody>
          <a:bodyPr>
            <a:normAutofit/>
          </a:bodyPr>
          <a:lstStyle>
            <a:lvl1pPr marL="0" indent="0">
              <a:lnSpc>
                <a:spcPts val="3996"/>
              </a:lnSpc>
              <a:spcBef>
                <a:spcPts val="266"/>
              </a:spcBef>
              <a:buClr>
                <a:srgbClr val="B31218"/>
              </a:buClr>
              <a:buFontTx/>
              <a:buNone/>
              <a:defRPr sz="33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MainOne Sales Presentation – June 2016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C78832-3117-754A-97BF-F1051EE2FBF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MDXi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1633728" cy="958217"/>
          </a:xfrm>
          <a:prstGeom prst="rect">
            <a:avLst/>
          </a:prstGeom>
        </p:spPr>
      </p:pic>
      <p:pic>
        <p:nvPicPr>
          <p:cNvPr id="10" name="Picture 9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  <p:pic>
        <p:nvPicPr>
          <p:cNvPr id="11" name="Picture 10" descr="MainOne_Holding_shape_rgb_Whit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2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6"/>
            <a:ext cx="5028216" cy="686174"/>
          </a:xfrm>
        </p:spPr>
        <p:txBody>
          <a:bodyPr>
            <a:normAutofit/>
          </a:bodyPr>
          <a:lstStyle>
            <a:lvl1pPr>
              <a:lnSpc>
                <a:spcPts val="3357"/>
              </a:lnSpc>
              <a:defRPr sz="2797" b="1">
                <a:solidFill>
                  <a:srgbClr val="2835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1955234"/>
            <a:ext cx="5028216" cy="3074829"/>
          </a:xfrm>
        </p:spPr>
        <p:txBody>
          <a:bodyPr>
            <a:normAutofit/>
          </a:bodyPr>
          <a:lstStyle>
            <a:lvl1pPr marL="0" indent="0">
              <a:lnSpc>
                <a:spcPts val="1439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199" b="0" i="0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srgbClr val="283550"/>
                </a:solidFill>
                <a:latin typeface="Verdana"/>
                <a:cs typeface="Verdana"/>
              </a:rPr>
              <a:t>www.mainone.net</a:t>
            </a:r>
            <a:endParaRPr lang="en-GB" sz="1332" b="1" dirty="0">
              <a:solidFill>
                <a:srgbClr val="283550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0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6"/>
            <a:ext cx="5028216" cy="686174"/>
          </a:xfrm>
        </p:spPr>
        <p:txBody>
          <a:bodyPr>
            <a:normAutofit/>
          </a:bodyPr>
          <a:lstStyle>
            <a:lvl1pPr>
              <a:lnSpc>
                <a:spcPts val="3357"/>
              </a:lnSpc>
              <a:defRPr sz="2797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1955234"/>
            <a:ext cx="5028216" cy="3074829"/>
          </a:xfrm>
        </p:spPr>
        <p:txBody>
          <a:bodyPr>
            <a:normAutofit/>
          </a:bodyPr>
          <a:lstStyle>
            <a:lvl1pPr marL="0" indent="0">
              <a:lnSpc>
                <a:spcPts val="1439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199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prstClr val="white"/>
                </a:solidFill>
                <a:latin typeface="Verdana"/>
                <a:cs typeface="Verdana"/>
              </a:rPr>
              <a:t>www.mainone.net</a:t>
            </a:r>
            <a:endParaRPr lang="en-GB" sz="1332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8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6"/>
            <a:ext cx="5028216" cy="686174"/>
          </a:xfrm>
        </p:spPr>
        <p:txBody>
          <a:bodyPr>
            <a:normAutofit/>
          </a:bodyPr>
          <a:lstStyle>
            <a:lvl1pPr>
              <a:lnSpc>
                <a:spcPts val="3357"/>
              </a:lnSpc>
              <a:defRPr sz="2797" b="1">
                <a:solidFill>
                  <a:srgbClr val="2835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1955234"/>
            <a:ext cx="5028216" cy="3074829"/>
          </a:xfrm>
        </p:spPr>
        <p:txBody>
          <a:bodyPr>
            <a:normAutofit/>
          </a:bodyPr>
          <a:lstStyle>
            <a:lvl1pPr marL="0" indent="0">
              <a:lnSpc>
                <a:spcPts val="1439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199" b="0" i="0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srgbClr val="283550"/>
                </a:solidFill>
                <a:latin typeface="Verdana"/>
                <a:cs typeface="Verdana"/>
              </a:rPr>
              <a:t>www.mdxi.com</a:t>
            </a:r>
            <a:endParaRPr lang="en-GB" sz="1332" b="1" dirty="0">
              <a:solidFill>
                <a:srgbClr val="283550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MDXi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1633728" cy="958217"/>
          </a:xfrm>
          <a:prstGeom prst="rect">
            <a:avLst/>
          </a:prstGeom>
        </p:spPr>
      </p:pic>
      <p:pic>
        <p:nvPicPr>
          <p:cNvPr id="11" name="Picture 10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  <p:pic>
        <p:nvPicPr>
          <p:cNvPr id="13" name="Picture 12" descr="MainOne_Holding_shape_rgb_Blu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0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6"/>
            <a:ext cx="5028216" cy="686174"/>
          </a:xfrm>
        </p:spPr>
        <p:txBody>
          <a:bodyPr>
            <a:normAutofit/>
          </a:bodyPr>
          <a:lstStyle>
            <a:lvl1pPr>
              <a:lnSpc>
                <a:spcPts val="3357"/>
              </a:lnSpc>
              <a:defRPr sz="2797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1955234"/>
            <a:ext cx="5028216" cy="3074829"/>
          </a:xfrm>
        </p:spPr>
        <p:txBody>
          <a:bodyPr>
            <a:normAutofit/>
          </a:bodyPr>
          <a:lstStyle>
            <a:lvl1pPr marL="0" indent="0">
              <a:lnSpc>
                <a:spcPts val="1439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199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prstClr val="white"/>
                </a:solidFill>
                <a:latin typeface="Verdana"/>
                <a:cs typeface="Verdana"/>
              </a:rPr>
              <a:t>www.mdxi.com</a:t>
            </a:r>
            <a:endParaRPr lang="en-GB" sz="1332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pic>
        <p:nvPicPr>
          <p:cNvPr id="10" name="Picture 9" descr="MDXi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1633728" cy="958217"/>
          </a:xfrm>
          <a:prstGeom prst="rect">
            <a:avLst/>
          </a:prstGeom>
        </p:spPr>
      </p:pic>
      <p:pic>
        <p:nvPicPr>
          <p:cNvPr id="11" name="Picture 10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  <p:pic>
        <p:nvPicPr>
          <p:cNvPr id="12" name="Picture 11" descr="MainOne_Holding_shape_rgb_Whit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0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7321" y="1"/>
            <a:ext cx="12240000" cy="6857648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6" y="346305"/>
            <a:ext cx="9771556" cy="683559"/>
          </a:xfrm>
        </p:spPr>
        <p:txBody>
          <a:bodyPr>
            <a:normAutofit/>
          </a:bodyPr>
          <a:lstStyle>
            <a:lvl1pPr marL="0" indent="0">
              <a:lnSpc>
                <a:spcPts val="207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2398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37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6"/>
            <a:ext cx="7687741" cy="1154522"/>
          </a:xfrm>
        </p:spPr>
        <p:txBody>
          <a:bodyPr>
            <a:normAutofit/>
          </a:bodyPr>
          <a:lstStyle>
            <a:lvl1pPr>
              <a:lnSpc>
                <a:spcPts val="2877"/>
              </a:lnSpc>
              <a:defRPr sz="2398" b="0" i="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2223956"/>
            <a:ext cx="7687741" cy="1919832"/>
          </a:xfrm>
        </p:spPr>
        <p:txBody>
          <a:bodyPr>
            <a:norm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599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prstClr val="white"/>
                </a:solidFill>
                <a:latin typeface="Verdana"/>
                <a:cs typeface="Verdana"/>
              </a:rPr>
              <a:t>www.mainone.net</a:t>
            </a:r>
            <a:endParaRPr lang="en-GB" sz="1332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3664" y="1850130"/>
            <a:ext cx="12240000" cy="5007519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6" y="346305"/>
            <a:ext cx="9771556" cy="683559"/>
          </a:xfrm>
        </p:spPr>
        <p:txBody>
          <a:bodyPr>
            <a:normAutofit/>
          </a:bodyPr>
          <a:lstStyle>
            <a:lvl1pPr marL="0" indent="0">
              <a:lnSpc>
                <a:spcPts val="207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2398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60" y="1029864"/>
            <a:ext cx="11374875" cy="611178"/>
          </a:xfrm>
        </p:spPr>
        <p:txBody>
          <a:bodyPr lIns="0" anchor="t" anchorCtr="0">
            <a:noAutofit/>
          </a:bodyPr>
          <a:lstStyle>
            <a:lvl1pPr marL="0" indent="0">
              <a:lnSpc>
                <a:spcPts val="1599"/>
              </a:lnSpc>
              <a:spcBef>
                <a:spcPts val="0"/>
              </a:spcBef>
              <a:buNone/>
              <a:defRPr sz="1332" b="0">
                <a:solidFill>
                  <a:srgbClr val="283550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ainOne_Holding_shape_rgb_Blue_[NoBorder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13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3664" y="1850130"/>
            <a:ext cx="12240000" cy="5007519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>
                <a:solidFill>
                  <a:srgbClr val="FFFFFF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6" y="346305"/>
            <a:ext cx="9771556" cy="683559"/>
          </a:xfrm>
        </p:spPr>
        <p:txBody>
          <a:bodyPr>
            <a:normAutofit/>
          </a:bodyPr>
          <a:lstStyle>
            <a:lvl1pPr marL="0" indent="0">
              <a:lnSpc>
                <a:spcPts val="207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2398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60" y="1029864"/>
            <a:ext cx="11374875" cy="611178"/>
          </a:xfrm>
        </p:spPr>
        <p:txBody>
          <a:bodyPr lIns="0" anchor="t" anchorCtr="0">
            <a:noAutofit/>
          </a:bodyPr>
          <a:lstStyle>
            <a:lvl1pPr marL="0" indent="0">
              <a:lnSpc>
                <a:spcPts val="1599"/>
              </a:lnSpc>
              <a:spcBef>
                <a:spcPts val="0"/>
              </a:spcBef>
              <a:buNone/>
              <a:defRPr sz="1332" b="0">
                <a:solidFill>
                  <a:srgbClr val="FFFFFF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MainOne_Holding_shape_rgb_White_[NoBorder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60976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029864"/>
            <a:ext cx="538691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4" y="1669626"/>
            <a:ext cx="538691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0340" y="1029864"/>
            <a:ext cx="5389033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340" y="1669626"/>
            <a:ext cx="5389033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43" y="346203"/>
            <a:ext cx="876591" cy="3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8" y="346204"/>
            <a:ext cx="9837233" cy="5458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029864"/>
            <a:ext cx="538691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4" y="1669626"/>
            <a:ext cx="538691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0340" y="1029864"/>
            <a:ext cx="5389033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340" y="1669626"/>
            <a:ext cx="5389033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MainOne_Holding_shape_rgb_Whit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5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811181" cy="545841"/>
          </a:xfrm>
        </p:spPr>
        <p:txBody>
          <a:bodyPr>
            <a:normAutofit/>
          </a:bodyPr>
          <a:lstStyle>
            <a:lvl1pPr>
              <a:defRPr sz="2398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29864"/>
            <a:ext cx="7842995" cy="525082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01950" y="1029864"/>
            <a:ext cx="3687884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2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01950" y="1693540"/>
            <a:ext cx="3687884" cy="4587144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43" y="346203"/>
            <a:ext cx="876591" cy="3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3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811181" cy="545841"/>
          </a:xfrm>
        </p:spPr>
        <p:txBody>
          <a:bodyPr>
            <a:normAutofit/>
          </a:bodyPr>
          <a:lstStyle>
            <a:lvl1pPr>
              <a:defRPr sz="2398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29864"/>
            <a:ext cx="7842995" cy="525082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>
                <a:solidFill>
                  <a:schemeClr val="bg1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01950" y="1029864"/>
            <a:ext cx="3687884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2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01950" y="1693540"/>
            <a:ext cx="3687884" cy="4587144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MainOne_Holding_shape_rgb_Whit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74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10273592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029864"/>
            <a:ext cx="11372453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4" y="1669626"/>
            <a:ext cx="11372453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9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869797" cy="5458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029864"/>
            <a:ext cx="11372453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4" y="1669626"/>
            <a:ext cx="11372453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ainOne_Holding_shape_rgb_Whit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3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15387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5" y="1029864"/>
            <a:ext cx="358236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5" y="1669626"/>
            <a:ext cx="358236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7060" y="1029864"/>
            <a:ext cx="3584405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7059" y="1693540"/>
            <a:ext cx="3584407" cy="4587144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18542" y="1029864"/>
            <a:ext cx="3584405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8218541" y="1693540"/>
            <a:ext cx="3584407" cy="4587144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16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15387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428681"/>
            <a:ext cx="11374571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35" y="4686193"/>
            <a:ext cx="11379200" cy="1594490"/>
          </a:xfrm>
          <a:solidFill>
            <a:srgbClr val="BAD8DB"/>
          </a:solidFill>
        </p:spPr>
        <p:txBody>
          <a:bodyPr tIns="180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599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M</a:t>
            </a:r>
          </a:p>
          <a:p>
            <a:pPr lvl="0"/>
            <a:r>
              <a:rPr lang="en-US" dirty="0" smtClean="0"/>
              <a:t>m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266" y="3990065"/>
            <a:ext cx="11374569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rgbClr val="FFFFFF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633" y="2123167"/>
            <a:ext cx="11379200" cy="1600835"/>
          </a:xfrm>
          <a:solidFill>
            <a:srgbClr val="BAD8DB"/>
          </a:solidFill>
        </p:spPr>
        <p:txBody>
          <a:bodyPr tIns="108000">
            <a:normAutofit/>
          </a:bodyPr>
          <a:lstStyle>
            <a:lvl1pPr marL="228389" marR="0" indent="-228389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599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6"/>
            <a:ext cx="7687741" cy="1154522"/>
          </a:xfrm>
        </p:spPr>
        <p:txBody>
          <a:bodyPr>
            <a:normAutofit/>
          </a:bodyPr>
          <a:lstStyle>
            <a:lvl1pPr>
              <a:lnSpc>
                <a:spcPts val="2877"/>
              </a:lnSpc>
              <a:defRPr sz="2398" b="0" i="0" baseline="0">
                <a:solidFill>
                  <a:srgbClr val="2835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2223956"/>
            <a:ext cx="7687741" cy="1919832"/>
          </a:xfrm>
        </p:spPr>
        <p:txBody>
          <a:bodyPr>
            <a:norm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599" b="0" i="0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srgbClr val="283550"/>
                </a:solidFill>
                <a:latin typeface="Verdana"/>
                <a:cs typeface="Verdana"/>
              </a:rPr>
              <a:t>www.mainone.net</a:t>
            </a:r>
            <a:endParaRPr lang="en-GB" sz="1332" b="1" dirty="0">
              <a:solidFill>
                <a:srgbClr val="283550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15387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428681"/>
            <a:ext cx="11374571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35" y="4686193"/>
            <a:ext cx="11379200" cy="1594490"/>
          </a:xfrm>
          <a:solidFill>
            <a:srgbClr val="C4BEAF"/>
          </a:solidFill>
        </p:spPr>
        <p:txBody>
          <a:bodyPr tIns="180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599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M</a:t>
            </a:r>
          </a:p>
          <a:p>
            <a:pPr lvl="0"/>
            <a:r>
              <a:rPr lang="en-US" dirty="0" smtClean="0"/>
              <a:t>m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266" y="3990065"/>
            <a:ext cx="11374569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rgbClr val="FFFFFF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633" y="2123167"/>
            <a:ext cx="11379200" cy="1600835"/>
          </a:xfrm>
          <a:solidFill>
            <a:srgbClr val="C4BEAF"/>
          </a:solidFill>
        </p:spPr>
        <p:txBody>
          <a:bodyPr tIns="108000">
            <a:normAutofit/>
          </a:bodyPr>
          <a:lstStyle>
            <a:lvl1pPr marL="228389" marR="0" indent="-228389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599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43" y="346203"/>
            <a:ext cx="876591" cy="3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78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15387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428681"/>
            <a:ext cx="11374571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35" y="4686193"/>
            <a:ext cx="11379200" cy="1594490"/>
          </a:xfrm>
          <a:solidFill>
            <a:srgbClr val="BAD8DB"/>
          </a:solidFill>
        </p:spPr>
        <p:txBody>
          <a:bodyPr tIns="180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599">
                <a:solidFill>
                  <a:srgbClr val="283550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266" y="3990065"/>
            <a:ext cx="11374569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rgbClr val="FFFFFF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633" y="2123167"/>
            <a:ext cx="11379200" cy="1600835"/>
          </a:xfrm>
          <a:solidFill>
            <a:srgbClr val="BAD8DB"/>
          </a:solidFill>
        </p:spPr>
        <p:txBody>
          <a:bodyPr tIns="108000">
            <a:normAutofit/>
          </a:bodyPr>
          <a:lstStyle>
            <a:lvl1pPr marL="228389" marR="0" indent="-228389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599">
                <a:solidFill>
                  <a:srgbClr val="283550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1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15387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2286862"/>
            <a:ext cx="11374571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35" y="5033006"/>
            <a:ext cx="11379200" cy="1247677"/>
          </a:xfrm>
          <a:solidFill>
            <a:srgbClr val="BAD8DB"/>
          </a:solidFill>
        </p:spPr>
        <p:txBody>
          <a:bodyPr tIns="180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599">
                <a:solidFill>
                  <a:srgbClr val="283550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266" y="4362254"/>
            <a:ext cx="11374569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rgbClr val="FFFFFF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633" y="2956362"/>
            <a:ext cx="11379200" cy="1218072"/>
          </a:xfrm>
          <a:solidFill>
            <a:srgbClr val="BAD8DB"/>
          </a:solidFill>
        </p:spPr>
        <p:txBody>
          <a:bodyPr tIns="108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599">
                <a:solidFill>
                  <a:srgbClr val="283550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15264" y="1432520"/>
            <a:ext cx="11374571" cy="682188"/>
          </a:xfrm>
          <a:noFill/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599" b="0">
                <a:solidFill>
                  <a:srgbClr val="283550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83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15387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2769016"/>
            <a:ext cx="11374571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35" y="5413654"/>
            <a:ext cx="11379200" cy="867029"/>
          </a:xfrm>
          <a:solidFill>
            <a:srgbClr val="BAD8DB"/>
          </a:solidFill>
        </p:spPr>
        <p:txBody>
          <a:bodyPr tIns="54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1998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465">
                <a:solidFill>
                  <a:srgbClr val="283550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266" y="4768278"/>
            <a:ext cx="11374569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rgbClr val="FFFFFF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633" y="3404680"/>
            <a:ext cx="11379200" cy="1239218"/>
          </a:xfrm>
          <a:solidFill>
            <a:srgbClr val="BAD8DB"/>
          </a:solidFill>
        </p:spPr>
        <p:txBody>
          <a:bodyPr tIns="54000">
            <a:normAutofit/>
          </a:bodyPr>
          <a:lstStyle>
            <a:lvl1pPr marL="0" marR="0" indent="0" algn="ctr" defTabSz="609036" rtl="0" eaLnBrk="1" fontAlgn="auto" latinLnBrk="0" hangingPunct="1">
              <a:lnSpc>
                <a:spcPts val="1865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465">
                <a:solidFill>
                  <a:srgbClr val="283550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15264" y="1432520"/>
            <a:ext cx="11374571" cy="560787"/>
          </a:xfrm>
          <a:solidFill>
            <a:srgbClr val="283550"/>
          </a:solidFill>
        </p:spPr>
        <p:txBody>
          <a:bodyPr tIns="108000" anchor="t" anchorCtr="0">
            <a:noAutofit/>
          </a:bodyPr>
          <a:lstStyle>
            <a:lvl1pPr marL="0" indent="0" algn="ctr">
              <a:lnSpc>
                <a:spcPts val="1918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10633" y="2068185"/>
            <a:ext cx="11379200" cy="554054"/>
          </a:xfrm>
          <a:solidFill>
            <a:srgbClr val="BAD8DB"/>
          </a:solidFill>
        </p:spPr>
        <p:txBody>
          <a:bodyPr tIns="54000">
            <a:normAutofit/>
          </a:bodyPr>
          <a:lstStyle>
            <a:lvl1pPr marL="228389" marR="0" indent="-228389" algn="ctr" defTabSz="609036" rtl="0" eaLnBrk="1" fontAlgn="auto" latinLnBrk="0" hangingPunct="1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465">
                <a:solidFill>
                  <a:srgbClr val="283550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endParaRPr lang="en-GB" dirty="0"/>
          </a:p>
        </p:txBody>
      </p:sp>
      <p:pic>
        <p:nvPicPr>
          <p:cNvPr id="14" name="Picture 13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4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28412" cy="5458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5" y="1029864"/>
            <a:ext cx="358236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5" y="1669626"/>
            <a:ext cx="358236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3574" y="1029864"/>
            <a:ext cx="3584405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7077" y="1669626"/>
            <a:ext cx="3584407" cy="4587144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5428" y="1029864"/>
            <a:ext cx="3584405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8205427" y="1693540"/>
            <a:ext cx="3584407" cy="4587144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MainOne_Holding_shape_rgb_Whit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98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10183795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029864"/>
            <a:ext cx="538691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4" y="1669626"/>
            <a:ext cx="538691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339" y="1029864"/>
            <a:ext cx="5399495" cy="525082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6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10183795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10056951" cy="5458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4" y="1029864"/>
            <a:ext cx="538691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4" y="1669626"/>
            <a:ext cx="538691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0339" y="1029864"/>
            <a:ext cx="5399495" cy="525082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MainOne_Holding_shape_rgb_Whit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0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10183795" cy="545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5" y="1029864"/>
            <a:ext cx="358236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5" y="1669626"/>
            <a:ext cx="358236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8952" y="1029864"/>
            <a:ext cx="7490883" cy="525082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pic>
        <p:nvPicPr>
          <p:cNvPr id="12" name="Picture 11" descr="MainOne_Holding_shape_rgb_Blu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nOne_pattern_v2_CS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 b="53224"/>
          <a:stretch/>
        </p:blipFill>
        <p:spPr>
          <a:xfrm>
            <a:off x="4329885" y="5813431"/>
            <a:ext cx="7862116" cy="10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346204"/>
            <a:ext cx="9987188" cy="5458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265" y="1029864"/>
            <a:ext cx="3582367" cy="560787"/>
          </a:xfrm>
        </p:spPr>
        <p:txBody>
          <a:bodyPr anchor="t" anchorCtr="0">
            <a:no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None/>
              <a:defRPr sz="1465" b="1">
                <a:solidFill>
                  <a:srgbClr val="0074C5"/>
                </a:solidFill>
              </a:defRPr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65" y="1669626"/>
            <a:ext cx="3582367" cy="4611058"/>
          </a:xfrm>
        </p:spPr>
        <p:txBody>
          <a:bodyPr>
            <a:normAutofit/>
          </a:bodyPr>
          <a:lstStyle>
            <a:lvl1pPr marL="228389" marR="0" indent="-228389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 typeface="Arial"/>
              <a:buChar char="•"/>
              <a:tabLst/>
              <a:defRPr sz="1332">
                <a:solidFill>
                  <a:srgbClr val="FFFFFF"/>
                </a:solidFill>
              </a:defRPr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8952" y="1029864"/>
            <a:ext cx="7490883" cy="5250820"/>
          </a:xfr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ts val="1599"/>
              </a:lnSpc>
              <a:spcBef>
                <a:spcPts val="0"/>
              </a:spcBef>
              <a:spcAft>
                <a:spcPts val="0"/>
              </a:spcAft>
              <a:buClr>
                <a:srgbClr val="B31218"/>
              </a:buClr>
              <a:buSzPct val="130000"/>
              <a:buFontTx/>
              <a:buNone/>
              <a:tabLst/>
              <a:defRPr sz="1332"/>
            </a:lvl1pPr>
            <a:lvl2pPr>
              <a:defRPr sz="1332"/>
            </a:lvl2pPr>
            <a:lvl3pPr>
              <a:defRPr sz="1332"/>
            </a:lvl3pPr>
            <a:lvl4pPr>
              <a:defRPr sz="1332"/>
            </a:lvl4pPr>
            <a:lvl5pPr>
              <a:defRPr sz="1332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endParaRPr lang="en-US" dirty="0" smtClean="0"/>
          </a:p>
        </p:txBody>
      </p:sp>
      <p:pic>
        <p:nvPicPr>
          <p:cNvPr id="12" name="Picture 11" descr="MainOne_Holding_shape_rgb_White_[NoBorder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5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2_cover_p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46"/>
          </a:xfrm>
          <a:prstGeom prst="rect">
            <a:avLst/>
          </a:prstGeom>
        </p:spPr>
      </p:pic>
      <p:pic>
        <p:nvPicPr>
          <p:cNvPr id="7" name="Picture 6" descr="MDXi_ppt_title_slide_insert_CS6_v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7" y="1221117"/>
            <a:ext cx="6782816" cy="4336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60" y="342938"/>
            <a:ext cx="9784117" cy="5258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80" y="1452372"/>
            <a:ext cx="6062125" cy="1124259"/>
          </a:xfrm>
        </p:spPr>
        <p:txBody>
          <a:bodyPr>
            <a:normAutofit/>
          </a:bodyPr>
          <a:lstStyle>
            <a:lvl1pPr marL="0" indent="0" algn="l">
              <a:lnSpc>
                <a:spcPts val="2877"/>
              </a:lnSpc>
              <a:spcBef>
                <a:spcPts val="0"/>
              </a:spcBef>
              <a:buNone/>
              <a:defRPr sz="2398">
                <a:solidFill>
                  <a:schemeClr val="bg1"/>
                </a:solidFill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pic>
        <p:nvPicPr>
          <p:cNvPr id="9" name="Picture 8" descr="MainOne_Holding_shape_rgb_Whit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7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1739"/>
            <a:ext cx="5384800" cy="3397250"/>
          </a:xfrm>
        </p:spPr>
        <p:txBody>
          <a:bodyPr/>
          <a:lstStyle>
            <a:lvl1pPr>
              <a:defRPr sz="373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1739"/>
            <a:ext cx="5384800" cy="3397250"/>
          </a:xfrm>
        </p:spPr>
        <p:txBody>
          <a:bodyPr/>
          <a:lstStyle>
            <a:lvl1pPr>
              <a:defRPr sz="373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45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62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3"/>
            </a:lvl1pPr>
            <a:lvl2pPr marL="609036" indent="0">
              <a:buNone/>
              <a:defRPr sz="3730"/>
            </a:lvl2pPr>
            <a:lvl3pPr marL="1218072" indent="0">
              <a:buNone/>
              <a:defRPr sz="3197"/>
            </a:lvl3pPr>
            <a:lvl4pPr marL="1827108" indent="0">
              <a:buNone/>
              <a:defRPr sz="2664"/>
            </a:lvl4pPr>
            <a:lvl5pPr marL="2436144" indent="0">
              <a:buNone/>
              <a:defRPr sz="2664"/>
            </a:lvl5pPr>
            <a:lvl6pPr marL="3045181" indent="0">
              <a:buNone/>
              <a:defRPr sz="2664"/>
            </a:lvl6pPr>
            <a:lvl7pPr marL="3654217" indent="0">
              <a:buNone/>
              <a:defRPr sz="2664"/>
            </a:lvl7pPr>
            <a:lvl8pPr marL="4263253" indent="0">
              <a:buNone/>
              <a:defRPr sz="2664"/>
            </a:lvl8pPr>
            <a:lvl9pPr marL="4872289" indent="0">
              <a:buNone/>
              <a:defRPr sz="266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5"/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MainOne Sales Presentation – June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60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004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2_cover_p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46"/>
          </a:xfrm>
          <a:prstGeom prst="rect">
            <a:avLst/>
          </a:prstGeom>
        </p:spPr>
      </p:pic>
      <p:pic>
        <p:nvPicPr>
          <p:cNvPr id="10" name="Picture 9" descr="MainOne_ppt_title_slide_insert_CS6_v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1" y="1221117"/>
            <a:ext cx="6782816" cy="4336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60" y="342938"/>
            <a:ext cx="10363200" cy="5258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MainOne Sales Presentation – June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79" y="1452372"/>
            <a:ext cx="6140280" cy="1143777"/>
          </a:xfrm>
        </p:spPr>
        <p:txBody>
          <a:bodyPr>
            <a:normAutofit/>
          </a:bodyPr>
          <a:lstStyle>
            <a:lvl1pPr marL="0" indent="0" algn="l">
              <a:lnSpc>
                <a:spcPts val="2877"/>
              </a:lnSpc>
              <a:spcBef>
                <a:spcPts val="0"/>
              </a:spcBef>
              <a:buNone/>
              <a:defRPr sz="2398">
                <a:solidFill>
                  <a:schemeClr val="bg1"/>
                </a:solidFill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3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4"/>
            <a:ext cx="7728000" cy="1150934"/>
          </a:xfrm>
        </p:spPr>
        <p:txBody>
          <a:bodyPr>
            <a:normAutofit/>
          </a:bodyPr>
          <a:lstStyle>
            <a:lvl1pPr>
              <a:lnSpc>
                <a:spcPts val="2877"/>
              </a:lnSpc>
              <a:defRPr sz="2398" b="0" i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2217625"/>
            <a:ext cx="7728000" cy="1907155"/>
          </a:xfrm>
        </p:spPr>
        <p:txBody>
          <a:bodyPr>
            <a:norm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599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prstClr val="white"/>
                </a:solidFill>
                <a:latin typeface="Verdana"/>
                <a:cs typeface="Verdana"/>
              </a:rPr>
              <a:t>www.mdxi.com</a:t>
            </a:r>
            <a:endParaRPr lang="en-GB" sz="1332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pic>
        <p:nvPicPr>
          <p:cNvPr id="10" name="Picture 9" descr="MDXi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1633728" cy="958217"/>
          </a:xfrm>
          <a:prstGeom prst="rect">
            <a:avLst/>
          </a:prstGeom>
        </p:spPr>
      </p:pic>
      <p:pic>
        <p:nvPicPr>
          <p:cNvPr id="11" name="Picture 10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  <p:pic>
        <p:nvPicPr>
          <p:cNvPr id="8" name="Picture 7" descr="MainOne_Holding_shape_rgb_Whit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6" y="336239"/>
            <a:ext cx="1247779" cy="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84" y="1025084"/>
            <a:ext cx="7728000" cy="1150934"/>
          </a:xfrm>
        </p:spPr>
        <p:txBody>
          <a:bodyPr>
            <a:normAutofit/>
          </a:bodyPr>
          <a:lstStyle>
            <a:lvl1pPr>
              <a:lnSpc>
                <a:spcPts val="2877"/>
              </a:lnSpc>
              <a:defRPr sz="2398" b="0" i="0">
                <a:solidFill>
                  <a:srgbClr val="2835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1484" y="2217625"/>
            <a:ext cx="7728000" cy="1907155"/>
          </a:xfrm>
        </p:spPr>
        <p:txBody>
          <a:bodyPr>
            <a:normAutofit/>
          </a:bodyPr>
          <a:lstStyle>
            <a:lvl1pPr marL="0" indent="0">
              <a:lnSpc>
                <a:spcPts val="1918"/>
              </a:lnSpc>
              <a:spcBef>
                <a:spcPts val="0"/>
              </a:spcBef>
              <a:buClr>
                <a:srgbClr val="B31218"/>
              </a:buClr>
              <a:buFontTx/>
              <a:buNone/>
              <a:defRPr sz="1599" b="0" i="0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1039" y="6490863"/>
            <a:ext cx="2089037" cy="20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036"/>
            <a:r>
              <a:rPr lang="en-GB" sz="1332" b="1" dirty="0" err="1">
                <a:solidFill>
                  <a:srgbClr val="283550"/>
                </a:solidFill>
                <a:latin typeface="Verdana"/>
                <a:cs typeface="Verdana"/>
              </a:rPr>
              <a:t>www.mdxi.com</a:t>
            </a:r>
            <a:endParaRPr lang="en-GB" sz="1332" b="1" dirty="0">
              <a:solidFill>
                <a:srgbClr val="283550"/>
              </a:solidFill>
              <a:latin typeface="Verdana"/>
              <a:cs typeface="Verdana"/>
            </a:endParaRPr>
          </a:p>
        </p:txBody>
      </p:sp>
      <p:pic>
        <p:nvPicPr>
          <p:cNvPr id="10" name="Picture 9" descr="MDXi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1633728" cy="958217"/>
          </a:xfrm>
          <a:prstGeom prst="rect">
            <a:avLst/>
          </a:prstGeom>
        </p:spPr>
      </p:pic>
      <p:pic>
        <p:nvPicPr>
          <p:cNvPr id="11" name="Picture 10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  <p:pic>
        <p:nvPicPr>
          <p:cNvPr id="13" name="Picture 12" descr="MainOne_Holding_shape_rgb_Blue_[NoBorder]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2" y="336239"/>
            <a:ext cx="1247781" cy="5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60" y="346180"/>
            <a:ext cx="10637296" cy="496725"/>
          </a:xfrm>
        </p:spPr>
        <p:txBody>
          <a:bodyPr>
            <a:normAutofit/>
          </a:bodyPr>
          <a:lstStyle>
            <a:lvl1pPr>
              <a:defRPr sz="2398">
                <a:solidFill>
                  <a:srgbClr val="2835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518" y="1029852"/>
            <a:ext cx="11372757" cy="5250820"/>
          </a:xfrm>
        </p:spPr>
        <p:txBody>
          <a:bodyPr>
            <a:normAutofit/>
          </a:bodyPr>
          <a:lstStyle>
            <a:lvl1pPr marL="456777" indent="-456777">
              <a:lnSpc>
                <a:spcPts val="2398"/>
              </a:lnSpc>
              <a:spcBef>
                <a:spcPts val="266"/>
              </a:spcBef>
              <a:buClr>
                <a:schemeClr val="bg1"/>
              </a:buClr>
              <a:buFont typeface="Wingdings" charset="2"/>
              <a:buAutoNum type="arabicPlain"/>
              <a:defRPr sz="1998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inOne_pattern_CS6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28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9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960" y="1029864"/>
            <a:ext cx="11372757" cy="5250820"/>
          </a:xfrm>
        </p:spPr>
        <p:txBody>
          <a:bodyPr>
            <a:normAutofit/>
          </a:bodyPr>
          <a:lstStyle>
            <a:lvl1pPr>
              <a:lnSpc>
                <a:spcPts val="2398"/>
              </a:lnSpc>
              <a:spcBef>
                <a:spcPts val="266"/>
              </a:spcBef>
              <a:buClr>
                <a:srgbClr val="B31218"/>
              </a:buClr>
              <a:buFont typeface="+mj-lt"/>
              <a:buAutoNum type="arabicPeriod"/>
              <a:defRPr sz="199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MainOne Sales Presentation – June 2016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C78832-3117-754A-97BF-F1051EE2FBF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 descr="MainOne_pattern_CS6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099" y="1032634"/>
            <a:ext cx="725175" cy="1183423"/>
          </a:xfrm>
        </p:spPr>
        <p:txBody>
          <a:bodyPr lIns="0">
            <a:normAutofit/>
          </a:bodyPr>
          <a:lstStyle>
            <a:lvl1pPr>
              <a:lnSpc>
                <a:spcPts val="3996"/>
              </a:lnSpc>
              <a:defRPr sz="3330">
                <a:solidFill>
                  <a:srgbClr val="B31218"/>
                </a:solidFill>
              </a:defRPr>
            </a:lvl1pPr>
          </a:lstStyle>
          <a:p>
            <a:r>
              <a:rPr lang="en-US" dirty="0" smtClean="0"/>
              <a:t>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117" y="1029865"/>
            <a:ext cx="9886552" cy="1413865"/>
          </a:xfrm>
        </p:spPr>
        <p:txBody>
          <a:bodyPr>
            <a:normAutofit/>
          </a:bodyPr>
          <a:lstStyle>
            <a:lvl1pPr marL="0" indent="0">
              <a:lnSpc>
                <a:spcPts val="3996"/>
              </a:lnSpc>
              <a:spcBef>
                <a:spcPts val="266"/>
              </a:spcBef>
              <a:buClr>
                <a:srgbClr val="B31218"/>
              </a:buClr>
              <a:buFontTx/>
              <a:buNone/>
              <a:defRPr sz="3330" baseline="0">
                <a:solidFill>
                  <a:srgbClr val="28355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3550"/>
                </a:solidFill>
              </a:defRPr>
            </a:lvl1pPr>
          </a:lstStyle>
          <a:p>
            <a:fld id="{43C78832-3117-754A-97BF-F1051EE2FB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inOne_Holding_Shape_CS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4" y="5322467"/>
            <a:ext cx="2072640" cy="958217"/>
          </a:xfrm>
          <a:prstGeom prst="rect">
            <a:avLst/>
          </a:prstGeom>
        </p:spPr>
      </p:pic>
      <p:pic>
        <p:nvPicPr>
          <p:cNvPr id="8" name="Picture 7" descr="MainOne_pattern_CS6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98218"/>
            <a:ext cx="6400800" cy="37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60" y="346180"/>
            <a:ext cx="11372757" cy="4967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60" y="900224"/>
            <a:ext cx="11372757" cy="5380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356" y="6488833"/>
            <a:ext cx="3860800" cy="17461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00000"/>
              </a:lnSpc>
              <a:defRPr sz="932" b="0" i="0">
                <a:solidFill>
                  <a:srgbClr val="283550"/>
                </a:solidFill>
                <a:latin typeface="Verdana"/>
                <a:cs typeface="Verdana"/>
              </a:defRPr>
            </a:lvl1pPr>
          </a:lstStyle>
          <a:p>
            <a:pPr defTabSz="609036"/>
            <a:r>
              <a:rPr lang="en-GB" smtClean="0"/>
              <a:t>MainOne Sales Presentation –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961" y="6488833"/>
            <a:ext cx="298687" cy="17461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2" baseline="0">
                <a:solidFill>
                  <a:srgbClr val="283550"/>
                </a:solidFill>
                <a:latin typeface="Verdana"/>
              </a:defRPr>
            </a:lvl1pPr>
          </a:lstStyle>
          <a:p>
            <a:pPr defTabSz="609036"/>
            <a:fld id="{43C78832-3117-754A-97BF-F1051EE2FBFE}" type="slidenum">
              <a:rPr lang="en-GB" smtClean="0"/>
              <a:pPr defTabSz="60903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1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9036" rtl="0" eaLnBrk="1" latinLnBrk="0" hangingPunct="1">
        <a:lnSpc>
          <a:spcPts val="2078"/>
        </a:lnSpc>
        <a:spcBef>
          <a:spcPct val="0"/>
        </a:spcBef>
        <a:buNone/>
        <a:defRPr sz="2398" b="0" i="0" kern="1200">
          <a:solidFill>
            <a:srgbClr val="283550"/>
          </a:solidFill>
          <a:latin typeface="Verdana"/>
          <a:ea typeface="+mj-ea"/>
          <a:cs typeface="Verdana"/>
        </a:defRPr>
      </a:lvl1pPr>
    </p:titleStyle>
    <p:bodyStyle>
      <a:lvl1pPr marL="456777" indent="-456777" algn="l" defTabSz="609036" rtl="0" eaLnBrk="1" latinLnBrk="0" hangingPunct="1">
        <a:lnSpc>
          <a:spcPts val="5115"/>
        </a:lnSpc>
        <a:spcBef>
          <a:spcPct val="20000"/>
        </a:spcBef>
        <a:buClr>
          <a:srgbClr val="B31218"/>
        </a:buClr>
        <a:buFont typeface="Arial"/>
        <a:buChar char="•"/>
        <a:defRPr sz="4263" b="0" i="0" kern="1200" baseline="0">
          <a:solidFill>
            <a:srgbClr val="283550"/>
          </a:solidFill>
          <a:latin typeface="Verdana"/>
          <a:ea typeface="+mn-ea"/>
          <a:cs typeface="+mn-cs"/>
        </a:defRPr>
      </a:lvl1pPr>
      <a:lvl2pPr marL="989684" indent="-380648" algn="l" defTabSz="609036" rtl="0" eaLnBrk="1" latinLnBrk="0" hangingPunct="1">
        <a:lnSpc>
          <a:spcPts val="5115"/>
        </a:lnSpc>
        <a:spcBef>
          <a:spcPct val="20000"/>
        </a:spcBef>
        <a:buFont typeface="Arial"/>
        <a:buChar char="–"/>
        <a:defRPr sz="3730" b="0" i="0" kern="1200" baseline="0">
          <a:solidFill>
            <a:srgbClr val="283550"/>
          </a:solidFill>
          <a:latin typeface="Verdana"/>
          <a:ea typeface="+mn-ea"/>
          <a:cs typeface="+mn-cs"/>
        </a:defRPr>
      </a:lvl2pPr>
      <a:lvl3pPr marL="1522590" indent="-304518" algn="l" defTabSz="609036" rtl="0" eaLnBrk="1" latinLnBrk="0" hangingPunct="1">
        <a:lnSpc>
          <a:spcPts val="5115"/>
        </a:lnSpc>
        <a:spcBef>
          <a:spcPct val="20000"/>
        </a:spcBef>
        <a:buFont typeface="Arial"/>
        <a:buChar char="•"/>
        <a:defRPr sz="3197" b="0" i="0" kern="1200" baseline="0">
          <a:solidFill>
            <a:srgbClr val="283550"/>
          </a:solidFill>
          <a:latin typeface="Verdana"/>
          <a:ea typeface="+mn-ea"/>
          <a:cs typeface="+mn-cs"/>
        </a:defRPr>
      </a:lvl3pPr>
      <a:lvl4pPr marL="2131626" indent="-304518" algn="l" defTabSz="609036" rtl="0" eaLnBrk="1" latinLnBrk="0" hangingPunct="1">
        <a:lnSpc>
          <a:spcPts val="5115"/>
        </a:lnSpc>
        <a:spcBef>
          <a:spcPct val="20000"/>
        </a:spcBef>
        <a:buFont typeface="Arial"/>
        <a:buChar char="–"/>
        <a:defRPr sz="2664" b="0" i="0" kern="1200" baseline="0">
          <a:solidFill>
            <a:srgbClr val="283550"/>
          </a:solidFill>
          <a:latin typeface="Verdana"/>
          <a:ea typeface="+mn-ea"/>
          <a:cs typeface="+mn-cs"/>
        </a:defRPr>
      </a:lvl4pPr>
      <a:lvl5pPr marL="2740663" indent="-304518" algn="l" defTabSz="609036" rtl="0" eaLnBrk="1" latinLnBrk="0" hangingPunct="1">
        <a:lnSpc>
          <a:spcPts val="5115"/>
        </a:lnSpc>
        <a:spcBef>
          <a:spcPct val="20000"/>
        </a:spcBef>
        <a:buFont typeface="Arial"/>
        <a:buChar char="»"/>
        <a:defRPr sz="2664" b="0" i="0" kern="1200" baseline="0">
          <a:solidFill>
            <a:srgbClr val="283550"/>
          </a:solidFill>
          <a:latin typeface="Verdana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3.gi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cid:image008.png@01D31A9C.68FA22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16983" y="1494881"/>
            <a:ext cx="6092156" cy="1106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560"/>
              </a:lnSpc>
              <a:spcBef>
                <a:spcPts val="0"/>
              </a:spcBef>
              <a:buFont typeface="Arial"/>
              <a:buNone/>
              <a:defRPr sz="1300" b="0" i="0" kern="1200" baseline="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3840"/>
              </a:lnSpc>
              <a:spcBef>
                <a:spcPct val="20000"/>
              </a:spcBef>
              <a:buFont typeface="Arial"/>
              <a:buNone/>
              <a:defRPr sz="2800" b="0" i="0" kern="1200" baseline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384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3840"/>
              </a:lnSpc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3840"/>
              </a:lnSpc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80/20 by 2020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AfPIF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2017, Abidjan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32" dirty="0">
              <a:solidFill>
                <a:prstClr val="white"/>
              </a:solidFill>
            </a:endParaRPr>
          </a:p>
          <a:p>
            <a:endParaRPr lang="en-US" sz="1732" dirty="0" smtClean="0">
              <a:solidFill>
                <a:prstClr val="white"/>
              </a:solidFill>
            </a:endParaRPr>
          </a:p>
          <a:p>
            <a:endParaRPr lang="en-US" sz="2000" dirty="0" smtClean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 smtClean="0">
                <a:solidFill>
                  <a:prstClr val="white"/>
                </a:solidFill>
              </a:rPr>
              <a:t>Funke Opeke</a:t>
            </a:r>
          </a:p>
          <a:p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endParaRPr lang="en-US" sz="173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1705511"/>
              </p:ext>
            </p:extLst>
          </p:nvPr>
        </p:nvGraphicFramePr>
        <p:xfrm>
          <a:off x="1726750" y="769394"/>
          <a:ext cx="9025108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b="1" dirty="0"/>
              <a:t>Nigeria: Economic Indicators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480" y="197357"/>
            <a:ext cx="9403844" cy="598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09036" rtl="0" eaLnBrk="1" latinLnBrk="0" hangingPunct="1">
              <a:lnSpc>
                <a:spcPts val="2078"/>
              </a:lnSpc>
              <a:spcBef>
                <a:spcPct val="0"/>
              </a:spcBef>
              <a:buNone/>
              <a:defRPr sz="2398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What is the traffic that could be served onshore?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58" y="205014"/>
            <a:ext cx="1210393" cy="47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0" y="1216550"/>
            <a:ext cx="914400" cy="689578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Bef>
                <a:spcPts val="200"/>
              </a:spcBef>
              <a:buClr>
                <a:srgbClr val="B31218"/>
              </a:buClr>
            </a:pPr>
            <a:r>
              <a:rPr lang="en-US" sz="2500" dirty="0" smtClean="0">
                <a:solidFill>
                  <a:schemeClr val="bg1"/>
                </a:solidFill>
              </a:rPr>
              <a:t>Do we have critical mass in local content?</a:t>
            </a:r>
          </a:p>
        </p:txBody>
      </p:sp>
    </p:spTree>
    <p:extLst>
      <p:ext uri="{BB962C8B-B14F-4D97-AF65-F5344CB8AC3E}">
        <p14:creationId xmlns:p14="http://schemas.microsoft.com/office/powerpoint/2010/main" val="10202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4719892"/>
              </p:ext>
            </p:extLst>
          </p:nvPr>
        </p:nvGraphicFramePr>
        <p:xfrm>
          <a:off x="1726750" y="769394"/>
          <a:ext cx="9025108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b="1" dirty="0"/>
              <a:t>Nigeria: Economic Indicators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480" y="197357"/>
            <a:ext cx="9403844" cy="598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09036" rtl="0" eaLnBrk="1" latinLnBrk="0" hangingPunct="1">
              <a:lnSpc>
                <a:spcPts val="2078"/>
              </a:lnSpc>
              <a:spcBef>
                <a:spcPct val="0"/>
              </a:spcBef>
              <a:buNone/>
              <a:defRPr sz="2398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Why does it matter?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58" y="205014"/>
            <a:ext cx="1210393" cy="47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0" y="1216550"/>
            <a:ext cx="914400" cy="689578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Bef>
                <a:spcPts val="200"/>
              </a:spcBef>
              <a:buClr>
                <a:srgbClr val="B31218"/>
              </a:buClr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0405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29881544"/>
              </p:ext>
            </p:extLst>
          </p:nvPr>
        </p:nvGraphicFramePr>
        <p:xfrm>
          <a:off x="1726750" y="769394"/>
          <a:ext cx="9025108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b="1" dirty="0"/>
              <a:t>Nigeria: Economic Indicators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480" y="197357"/>
            <a:ext cx="9403844" cy="598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09036" rtl="0" eaLnBrk="1" latinLnBrk="0" hangingPunct="1">
              <a:lnSpc>
                <a:spcPts val="2078"/>
              </a:lnSpc>
              <a:spcBef>
                <a:spcPct val="0"/>
              </a:spcBef>
              <a:buNone/>
              <a:defRPr sz="2398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What needs to be done?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58" y="205014"/>
            <a:ext cx="1210393" cy="4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44" y="329405"/>
            <a:ext cx="1224938" cy="5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4175279"/>
              </p:ext>
            </p:extLst>
          </p:nvPr>
        </p:nvGraphicFramePr>
        <p:xfrm>
          <a:off x="1726750" y="769394"/>
          <a:ext cx="9025108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b="1" dirty="0"/>
              <a:t>Nigeria: Economic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3743" y="6235148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ITU, World Bank (</a:t>
            </a:r>
            <a:r>
              <a:rPr lang="en-US" sz="1200" dirty="0" smtClean="0"/>
              <a:t>2013</a:t>
            </a:r>
            <a:r>
              <a:rPr lang="en-US" sz="1200" dirty="0"/>
              <a:t>)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480" y="197357"/>
            <a:ext cx="9403844" cy="598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09036" rtl="0" eaLnBrk="1" latinLnBrk="0" hangingPunct="1">
              <a:lnSpc>
                <a:spcPts val="2078"/>
              </a:lnSpc>
              <a:spcBef>
                <a:spcPct val="0"/>
              </a:spcBef>
              <a:buNone/>
              <a:defRPr sz="2398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Where is Africa on the map?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58" y="205014"/>
            <a:ext cx="1210393" cy="47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9001" y="111894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Bef>
                <a:spcPts val="200"/>
              </a:spcBef>
              <a:buClr>
                <a:srgbClr val="B31218"/>
              </a:buClr>
            </a:pPr>
            <a:r>
              <a:rPr lang="en-US" sz="2500" dirty="0" smtClean="0">
                <a:solidFill>
                  <a:schemeClr val="bg1"/>
                </a:solidFill>
              </a:rPr>
              <a:t>Africa leads in Internet Capacity Growth</a:t>
            </a:r>
          </a:p>
        </p:txBody>
      </p:sp>
    </p:spTree>
    <p:extLst>
      <p:ext uri="{BB962C8B-B14F-4D97-AF65-F5344CB8AC3E}">
        <p14:creationId xmlns:p14="http://schemas.microsoft.com/office/powerpoint/2010/main" val="30569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shows 20:80 traffic mix is the order of the day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768" y="6401526"/>
            <a:ext cx="3860800" cy="174614"/>
          </a:xfrm>
        </p:spPr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550" y="842905"/>
            <a:ext cx="8730532" cy="480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205" y="574904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Bef>
                <a:spcPts val="200"/>
              </a:spcBef>
              <a:buClr>
                <a:srgbClr val="B31218"/>
              </a:buClr>
            </a:pPr>
            <a:r>
              <a:rPr lang="en-US" sz="2000" dirty="0" smtClean="0"/>
              <a:t>Sample public </a:t>
            </a:r>
            <a:r>
              <a:rPr lang="en-US" sz="2000" dirty="0" err="1" smtClean="0"/>
              <a:t>wifi</a:t>
            </a:r>
            <a:r>
              <a:rPr lang="en-US" sz="2000" dirty="0" smtClean="0"/>
              <a:t> data traffic: Lagos 2017</a:t>
            </a:r>
          </a:p>
        </p:txBody>
      </p:sp>
    </p:spTree>
    <p:extLst>
      <p:ext uri="{BB962C8B-B14F-4D97-AF65-F5344CB8AC3E}">
        <p14:creationId xmlns:p14="http://schemas.microsoft.com/office/powerpoint/2010/main" val="21946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is carrying Nigerian Retail Consumer Internet Traffic?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58169"/>
              </p:ext>
            </p:extLst>
          </p:nvPr>
        </p:nvGraphicFramePr>
        <p:xfrm>
          <a:off x="932775" y="1079787"/>
          <a:ext cx="11372850" cy="524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95563"/>
              </p:ext>
            </p:extLst>
          </p:nvPr>
        </p:nvGraphicFramePr>
        <p:xfrm>
          <a:off x="604301" y="2282024"/>
          <a:ext cx="3053300" cy="2194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384"/>
                <a:gridCol w="1948916"/>
              </a:tblGrid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Network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# of Internet Users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MTN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31,691,070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Glo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27,184,002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Airtel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20,174,089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9Mobile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12,549,596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All 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30,309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91,629,066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69338" y="5629523"/>
            <a:ext cx="303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 of online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 viewed via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networks in Nigeria is 81%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Statcounter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 traffic analysis)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happening at the Nigerian Internet Exchange?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897241"/>
              </p:ext>
            </p:extLst>
          </p:nvPr>
        </p:nvGraphicFramePr>
        <p:xfrm>
          <a:off x="407988" y="1030288"/>
          <a:ext cx="11372852" cy="411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213"/>
                <a:gridCol w="2843213"/>
                <a:gridCol w="2843213"/>
                <a:gridCol w="2843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IXPN@Saka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IXPN@RackCenter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IXPN@MDXi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Spectranet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IXPN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view of traffic on AS37282: 2015 to now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*:IXPN traffic shifts due to traffic redirection by single network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Content Placeholder 3" descr="cid:image008.png@01D31A9C.68FA2280"/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6" y="922669"/>
            <a:ext cx="45720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017697"/>
              </p:ext>
            </p:extLst>
          </p:nvPr>
        </p:nvGraphicFramePr>
        <p:xfrm>
          <a:off x="917451" y="3665869"/>
          <a:ext cx="4433515" cy="236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991303"/>
              </p:ext>
            </p:extLst>
          </p:nvPr>
        </p:nvGraphicFramePr>
        <p:xfrm>
          <a:off x="778966" y="3665869"/>
          <a:ext cx="4572000" cy="251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585506"/>
              </p:ext>
            </p:extLst>
          </p:nvPr>
        </p:nvGraphicFramePr>
        <p:xfrm>
          <a:off x="5428369" y="922669"/>
          <a:ext cx="4900375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979125"/>
              </p:ext>
            </p:extLst>
          </p:nvPr>
        </p:nvGraphicFramePr>
        <p:xfrm>
          <a:off x="5438691" y="3665869"/>
          <a:ext cx="4874151" cy="251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48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National Backbone connectivity is there in Nigeria?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078" y="936614"/>
            <a:ext cx="7323150" cy="56974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8832-3117-754A-97BF-F1051EE2FBF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1005541"/>
              </p:ext>
            </p:extLst>
          </p:nvPr>
        </p:nvGraphicFramePr>
        <p:xfrm>
          <a:off x="1726750" y="769394"/>
          <a:ext cx="9025108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b="1" dirty="0"/>
              <a:t>Nigeria: Economic Indicators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480" y="197357"/>
            <a:ext cx="9403844" cy="598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09036" rtl="0" eaLnBrk="1" latinLnBrk="0" hangingPunct="1">
              <a:lnSpc>
                <a:spcPts val="2078"/>
              </a:lnSpc>
              <a:spcBef>
                <a:spcPct val="0"/>
              </a:spcBef>
              <a:buNone/>
              <a:defRPr sz="2398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How then does the traffic flow?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58" y="205014"/>
            <a:ext cx="1210393" cy="47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9488" y="937342"/>
            <a:ext cx="1518699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Bef>
                <a:spcPts val="200"/>
              </a:spcBef>
              <a:buClr>
                <a:srgbClr val="B31218"/>
              </a:buClr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8703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5321261"/>
              </p:ext>
            </p:extLst>
          </p:nvPr>
        </p:nvGraphicFramePr>
        <p:xfrm>
          <a:off x="1726750" y="769394"/>
          <a:ext cx="9025108" cy="574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400" b="1" dirty="0"/>
              <a:t>Nigeria: Economic Indicators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3480" y="197357"/>
            <a:ext cx="9403844" cy="598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09036" rtl="0" eaLnBrk="1" latinLnBrk="0" hangingPunct="1">
              <a:lnSpc>
                <a:spcPts val="2078"/>
              </a:lnSpc>
              <a:spcBef>
                <a:spcPct val="0"/>
              </a:spcBef>
              <a:buNone/>
              <a:defRPr sz="2398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Why is traffic staying offshore?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58" y="205014"/>
            <a:ext cx="1210393" cy="47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0" y="99172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Bef>
                <a:spcPts val="200"/>
              </a:spcBef>
              <a:buClr>
                <a:srgbClr val="B31218"/>
              </a:buClr>
            </a:pPr>
            <a:r>
              <a:rPr lang="en-US" sz="2500" dirty="0" smtClean="0">
                <a:solidFill>
                  <a:schemeClr val="bg1"/>
                </a:solidFill>
              </a:rPr>
              <a:t>Is it solely anti-competitive behavior?</a:t>
            </a:r>
          </a:p>
        </p:txBody>
      </p:sp>
    </p:spTree>
    <p:extLst>
      <p:ext uri="{BB962C8B-B14F-4D97-AF65-F5344CB8AC3E}">
        <p14:creationId xmlns:p14="http://schemas.microsoft.com/office/powerpoint/2010/main" val="2753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marL="504000" indent="-504000">
          <a:lnSpc>
            <a:spcPts val="3000"/>
          </a:lnSpc>
          <a:spcBef>
            <a:spcPts val="200"/>
          </a:spcBef>
          <a:buClr>
            <a:srgbClr val="B31218"/>
          </a:buClr>
          <a:buFont typeface="+mj-lt"/>
          <a:buAutoNum type="arabicPeriod"/>
          <a:defRPr sz="2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781</Words>
  <Application>Microsoft Office PowerPoint</Application>
  <PresentationFormat>Widescreen</PresentationFormat>
  <Paragraphs>138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1_Office Theme</vt:lpstr>
      <vt:lpstr>PowerPoint Presentation</vt:lpstr>
      <vt:lpstr>Nigeria: Economic Indicators</vt:lpstr>
      <vt:lpstr>Experience shows 20:80 traffic mix is the order of the day</vt:lpstr>
      <vt:lpstr>Who is carrying Nigerian Retail Consumer Internet Traffic?</vt:lpstr>
      <vt:lpstr>What is happening at the Nigerian Internet Exchange?</vt:lpstr>
      <vt:lpstr>A view of traffic on AS37282: 2015 to now</vt:lpstr>
      <vt:lpstr>What National Backbone connectivity is there in Nigeria?</vt:lpstr>
      <vt:lpstr>Nigeria: Economic Indicators</vt:lpstr>
      <vt:lpstr>Nigeria: Economic Indicators</vt:lpstr>
      <vt:lpstr>Nigeria: Economic Indicators</vt:lpstr>
      <vt:lpstr>Nigeria: Economic Indicators</vt:lpstr>
      <vt:lpstr>Nigeria: Economic Indicators</vt:lpstr>
      <vt:lpstr>Thank you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Temitope Osunrinde</dc:creator>
  <cp:lastModifiedBy>Funke Opeke</cp:lastModifiedBy>
  <cp:revision>177</cp:revision>
  <dcterms:created xsi:type="dcterms:W3CDTF">2016-07-21T11:06:55Z</dcterms:created>
  <dcterms:modified xsi:type="dcterms:W3CDTF">2017-08-23T08:53:56Z</dcterms:modified>
</cp:coreProperties>
</file>